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8" r:id="rId41"/>
    <p:sldId id="299" r:id="rId42"/>
    <p:sldId id="300" r:id="rId43"/>
    <p:sldId id="297"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296"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7" r:id="rId81"/>
    <p:sldId id="338" r:id="rId82"/>
    <p:sldId id="339" r:id="rId83"/>
    <p:sldId id="340" r:id="rId84"/>
    <p:sldId id="344" r:id="rId85"/>
    <p:sldId id="341" r:id="rId86"/>
    <p:sldId id="342" r:id="rId87"/>
    <p:sldId id="343"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3" r:id="rId116"/>
    <p:sldId id="374" r:id="rId117"/>
    <p:sldId id="375" r:id="rId118"/>
    <p:sldId id="376"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E47"/>
  </p:clrMru>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243909A-0EF8-4F14-BDB8-D6CC8309D79A}" type="datetimeFigureOut">
              <a:rPr lang="en-US" smtClean="0"/>
              <a:pPr/>
              <a:t>5/9/2012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6182690-FD59-4E10-AD22-51366C0F5B7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243909A-0EF8-4F14-BDB8-D6CC8309D79A}" type="datetimeFigureOut">
              <a:rPr lang="en-US" smtClean="0"/>
              <a:pPr/>
              <a:t>5/9/2012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6182690-FD59-4E10-AD22-51366C0F5B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243909A-0EF8-4F14-BDB8-D6CC8309D79A}" type="datetimeFigureOut">
              <a:rPr lang="en-US" smtClean="0"/>
              <a:pPr/>
              <a:t>5/9/2012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6182690-FD59-4E10-AD22-51366C0F5B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243909A-0EF8-4F14-BDB8-D6CC8309D79A}" type="datetimeFigureOut">
              <a:rPr lang="en-US" smtClean="0"/>
              <a:pPr/>
              <a:t>5/9/2012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6182690-FD59-4E10-AD22-51366C0F5B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243909A-0EF8-4F14-BDB8-D6CC8309D79A}" type="datetimeFigureOut">
              <a:rPr lang="en-US" smtClean="0"/>
              <a:pPr/>
              <a:t>5/9/2012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6182690-FD59-4E10-AD22-51366C0F5B7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243909A-0EF8-4F14-BDB8-D6CC8309D79A}" type="datetimeFigureOut">
              <a:rPr lang="en-US" smtClean="0"/>
              <a:pPr/>
              <a:t>5/9/2012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6182690-FD59-4E10-AD22-51366C0F5B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243909A-0EF8-4F14-BDB8-D6CC8309D79A}" type="datetimeFigureOut">
              <a:rPr lang="en-US" smtClean="0"/>
              <a:pPr/>
              <a:t>5/9/2012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6182690-FD59-4E10-AD22-51366C0F5B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243909A-0EF8-4F14-BDB8-D6CC8309D79A}" type="datetimeFigureOut">
              <a:rPr lang="en-US" smtClean="0"/>
              <a:pPr/>
              <a:t>5/9/2012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6182690-FD59-4E10-AD22-51366C0F5B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243909A-0EF8-4F14-BDB8-D6CC8309D79A}" type="datetimeFigureOut">
              <a:rPr lang="en-US" smtClean="0"/>
              <a:pPr/>
              <a:t>5/9/2012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56182690-FD59-4E10-AD22-51366C0F5B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243909A-0EF8-4F14-BDB8-D6CC8309D79A}" type="datetimeFigureOut">
              <a:rPr lang="en-US" smtClean="0"/>
              <a:pPr/>
              <a:t>5/9/2012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6182690-FD59-4E10-AD22-51366C0F5B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243909A-0EF8-4F14-BDB8-D6CC8309D79A}" type="datetimeFigureOut">
              <a:rPr lang="en-US" smtClean="0"/>
              <a:pPr/>
              <a:t>5/9/2012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6182690-FD59-4E10-AD22-51366C0F5B7C}"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243909A-0EF8-4F14-BDB8-D6CC8309D79A}" type="datetimeFigureOut">
              <a:rPr lang="en-US" smtClean="0"/>
              <a:pPr/>
              <a:t>5/9/2012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6182690-FD59-4E10-AD22-51366C0F5B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mailto:LDOECVR@LA.GOV"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mailto:LDOECVR@LA.GOV"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mailto:LDOECVR@LA.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838200"/>
            <a:ext cx="5105400" cy="2868168"/>
          </a:xfrm>
        </p:spPr>
        <p:txBody>
          <a:bodyPr/>
          <a:lstStyle/>
          <a:p>
            <a:r>
              <a:rPr lang="en-US" dirty="0" smtClean="0"/>
              <a:t>Curriculum Verification AND results reporting portal (</a:t>
            </a:r>
            <a:r>
              <a:rPr lang="en-US" dirty="0" err="1" smtClean="0"/>
              <a:t>cvr</a:t>
            </a:r>
            <a:r>
              <a:rPr lang="en-US" dirty="0" smtClean="0"/>
              <a:t>)</a:t>
            </a:r>
            <a:endParaRPr lang="en-US" dirty="0"/>
          </a:p>
        </p:txBody>
      </p:sp>
      <p:sp>
        <p:nvSpPr>
          <p:cNvPr id="3" name="Subtitle 2"/>
          <p:cNvSpPr>
            <a:spLocks noGrp="1"/>
          </p:cNvSpPr>
          <p:nvPr>
            <p:ph type="subTitle" idx="1"/>
          </p:nvPr>
        </p:nvSpPr>
        <p:spPr>
          <a:xfrm>
            <a:off x="3352800" y="4495800"/>
            <a:ext cx="5114778" cy="1101248"/>
          </a:xfrm>
        </p:spPr>
        <p:txBody>
          <a:bodyPr/>
          <a:lstStyle/>
          <a:p>
            <a:r>
              <a:rPr lang="en-US" dirty="0" smtClean="0"/>
              <a:t>User Guide</a:t>
            </a:r>
          </a:p>
          <a:p>
            <a:r>
              <a:rPr lang="en-US" dirty="0" smtClean="0"/>
              <a:t>2011-2012</a:t>
            </a:r>
            <a:endParaRPr lang="en-US" dirty="0"/>
          </a:p>
        </p:txBody>
      </p:sp>
      <p:sp>
        <p:nvSpPr>
          <p:cNvPr id="4" name="TextBox 3"/>
          <p:cNvSpPr txBox="1"/>
          <p:nvPr/>
        </p:nvSpPr>
        <p:spPr>
          <a:xfrm>
            <a:off x="838200" y="838200"/>
            <a:ext cx="1752600" cy="923330"/>
          </a:xfrm>
          <a:prstGeom prst="rect">
            <a:avLst/>
          </a:prstGeom>
          <a:noFill/>
        </p:spPr>
        <p:txBody>
          <a:bodyPr wrap="square" rtlCol="0">
            <a:spAutoFit/>
          </a:bodyPr>
          <a:lstStyle/>
          <a:p>
            <a:r>
              <a:rPr lang="en-US" dirty="0" smtClean="0"/>
              <a:t>Louisiana Department of Education</a:t>
            </a:r>
            <a:endParaRPr lang="en-US" dirty="0"/>
          </a:p>
        </p:txBody>
      </p:sp>
      <p:sp>
        <p:nvSpPr>
          <p:cNvPr id="5" name="TextBox 4"/>
          <p:cNvSpPr txBox="1"/>
          <p:nvPr/>
        </p:nvSpPr>
        <p:spPr>
          <a:xfrm>
            <a:off x="0" y="5029200"/>
            <a:ext cx="2667000" cy="646331"/>
          </a:xfrm>
          <a:prstGeom prst="rect">
            <a:avLst/>
          </a:prstGeom>
          <a:noFill/>
        </p:spPr>
        <p:txBody>
          <a:bodyPr wrap="square" rtlCol="0">
            <a:spAutoFit/>
          </a:bodyPr>
          <a:lstStyle/>
          <a:p>
            <a:r>
              <a:rPr lang="en-US" dirty="0" smtClean="0"/>
              <a:t>John White</a:t>
            </a:r>
            <a:endParaRPr lang="en-US" dirty="0"/>
          </a:p>
          <a:p>
            <a:r>
              <a:rPr lang="en-US" dirty="0" smtClean="0"/>
              <a:t>State Superintendent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239000" cy="4572000"/>
          </a:xfrm>
        </p:spPr>
        <p:txBody>
          <a:bodyPr/>
          <a:lstStyle/>
          <a:p>
            <a:r>
              <a:rPr lang="en-US" dirty="0" smtClean="0"/>
              <a:t>You will then be asked to create a ‘Personal Login Code’. Choose one that you will remember. See the restrictions/requirements for your login code on the right side of the screen.</a:t>
            </a:r>
          </a:p>
          <a:p>
            <a:pPr>
              <a:buNone/>
            </a:pPr>
            <a:r>
              <a:rPr lang="en-US" dirty="0" smtClean="0"/>
              <a:t>		</a:t>
            </a:r>
            <a:r>
              <a:rPr lang="en-US" sz="2000" dirty="0" smtClean="0"/>
              <a:t>-Keep your ‘Personal Login Code’ confidential, as you are responsible for it. We can reset your account if you forget, but we do not store login codes. </a:t>
            </a:r>
          </a:p>
          <a:p>
            <a:pPr>
              <a:buNone/>
            </a:pPr>
            <a:endParaRPr lang="en-US" sz="2000" dirty="0" smtClean="0"/>
          </a:p>
          <a:p>
            <a:r>
              <a:rPr lang="en-US" dirty="0" smtClean="0"/>
              <a:t>This is the ‘Personal Login Code’ you must use each time you wish to access the portal. </a:t>
            </a:r>
            <a:endParaRPr lang="en-US" dirty="0"/>
          </a:p>
        </p:txBody>
      </p:sp>
      <p:sp>
        <p:nvSpPr>
          <p:cNvPr id="4" name="Title 1"/>
          <p:cNvSpPr txBox="1">
            <a:spLocks/>
          </p:cNvSpPr>
          <p:nvPr/>
        </p:nvSpPr>
        <p:spPr>
          <a:xfrm>
            <a:off x="457200" y="228600"/>
            <a:ext cx="7239000" cy="685800"/>
          </a:xfrm>
          <a:prstGeom prst="rect">
            <a:avLst/>
          </a:prstGeom>
        </p:spPr>
        <p:txBody>
          <a:bodyPr vert="horz" lIns="45720" tIns="0" rIns="45720" bIns="0" anchor="b"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registration—how to </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r>
              <a:rPr kumimoji="0" lang="en-US" sz="2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con’t</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bwMode="auto">
          <a:xfrm>
            <a:off x="0" y="1524000"/>
            <a:ext cx="8069602" cy="3720715"/>
          </a:xfrm>
          <a:prstGeom prst="rect">
            <a:avLst/>
          </a:prstGeom>
          <a:noFill/>
          <a:ln w="9525">
            <a:noFill/>
            <a:miter lim="800000"/>
            <a:headEnd/>
            <a:tailEnd/>
          </a:ln>
        </p:spPr>
      </p:pic>
      <p:sp>
        <p:nvSpPr>
          <p:cNvPr id="6" name="TextBox 5"/>
          <p:cNvSpPr txBox="1"/>
          <p:nvPr/>
        </p:nvSpPr>
        <p:spPr>
          <a:xfrm>
            <a:off x="457200" y="5486400"/>
            <a:ext cx="3921266" cy="369332"/>
          </a:xfrm>
          <a:prstGeom prst="rect">
            <a:avLst/>
          </a:prstGeom>
          <a:noFill/>
        </p:spPr>
        <p:txBody>
          <a:bodyPr wrap="none" rtlCol="0">
            <a:spAutoFit/>
          </a:bodyPr>
          <a:lstStyle/>
          <a:p>
            <a:r>
              <a:rPr lang="en-US" dirty="0" smtClean="0"/>
              <a:t>Select the course you wish to add….</a:t>
            </a:r>
            <a:endParaRPr lang="en-US" dirty="0"/>
          </a:p>
        </p:txBody>
      </p:sp>
      <p:sp>
        <p:nvSpPr>
          <p:cNvPr id="7" name="Title 1"/>
          <p:cNvSpPr txBox="1">
            <a:spLocks/>
          </p:cNvSpPr>
          <p:nvPr/>
        </p:nvSpPr>
        <p:spPr>
          <a:xfrm>
            <a:off x="304800" y="152400"/>
            <a:ext cx="7772400" cy="1219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Adding/removing</a:t>
            </a:r>
            <a:r>
              <a:rPr kumimoji="0" lang="en-US" sz="2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classes</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1752600"/>
            <a:ext cx="8020050" cy="2143125"/>
          </a:xfrm>
          <a:prstGeom prst="rect">
            <a:avLst/>
          </a:prstGeom>
          <a:noFill/>
          <a:ln w="9525">
            <a:noFill/>
            <a:miter lim="800000"/>
            <a:headEnd/>
            <a:tailEnd/>
          </a:ln>
        </p:spPr>
      </p:pic>
      <p:sp>
        <p:nvSpPr>
          <p:cNvPr id="6" name="Title 1"/>
          <p:cNvSpPr txBox="1">
            <a:spLocks/>
          </p:cNvSpPr>
          <p:nvPr/>
        </p:nvSpPr>
        <p:spPr>
          <a:xfrm>
            <a:off x="304800" y="152400"/>
            <a:ext cx="7772400" cy="1219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Adding/removing</a:t>
            </a:r>
            <a:r>
              <a:rPr kumimoji="0" lang="en-US" sz="2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classes</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7" name="TextBox 6"/>
          <p:cNvSpPr txBox="1"/>
          <p:nvPr/>
        </p:nvSpPr>
        <p:spPr>
          <a:xfrm>
            <a:off x="533400" y="3886200"/>
            <a:ext cx="7162800" cy="1754326"/>
          </a:xfrm>
          <a:prstGeom prst="rect">
            <a:avLst/>
          </a:prstGeom>
          <a:noFill/>
        </p:spPr>
        <p:txBody>
          <a:bodyPr wrap="square" rtlCol="0">
            <a:spAutoFit/>
          </a:bodyPr>
          <a:lstStyle/>
          <a:p>
            <a:r>
              <a:rPr lang="en-US" dirty="0" smtClean="0"/>
              <a:t>Determine the appropriate section of the class you wish to add. Click the ‘Add-Class’ text to the left of that class, then ‘Return to Update Class List’ button. </a:t>
            </a:r>
          </a:p>
          <a:p>
            <a:endParaRPr lang="en-US" dirty="0" smtClean="0"/>
          </a:p>
          <a:p>
            <a:r>
              <a:rPr lang="en-US" dirty="0" smtClean="0"/>
              <a:t>The class that was just added will now appear on the roster. The teacher will need to manually enter students to create the roster. </a:t>
            </a:r>
            <a:endParaRPr lang="en-US" dirty="0"/>
          </a:p>
        </p:txBody>
      </p:sp>
      <p:sp>
        <p:nvSpPr>
          <p:cNvPr id="8" name="TextBox 7"/>
          <p:cNvSpPr txBox="1"/>
          <p:nvPr/>
        </p:nvSpPr>
        <p:spPr>
          <a:xfrm>
            <a:off x="0" y="5934670"/>
            <a:ext cx="8153400" cy="584775"/>
          </a:xfrm>
          <a:prstGeom prst="rect">
            <a:avLst/>
          </a:prstGeom>
          <a:noFill/>
        </p:spPr>
        <p:txBody>
          <a:bodyPr wrap="square" rtlCol="0">
            <a:spAutoFit/>
          </a:bodyPr>
          <a:lstStyle/>
          <a:p>
            <a:pPr algn="ctr"/>
            <a:r>
              <a:rPr lang="en-US" sz="1600" dirty="0" smtClean="0"/>
              <a:t>Note: Be sure to click the ‘Save Changes’ button after each change is completed. “Save early, save often” applies to Roster Verification as well as writing term papers. </a:t>
            </a:r>
            <a:endParaRPr lang="en-US" sz="16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Select the ‘Student List’ tab at the top of the screen and ‘Update’ below that. </a:t>
            </a:r>
          </a:p>
          <a:p>
            <a:r>
              <a:rPr lang="en-US" dirty="0" smtClean="0"/>
              <a:t>From the drop-down boxes, select the appropriate year, district,  and school (as necessary) and then select the teacher whose roster you wish to view. </a:t>
            </a:r>
          </a:p>
          <a:p>
            <a:r>
              <a:rPr lang="en-US" dirty="0" smtClean="0"/>
              <a:t>That teacher’s classes will then appear in a table at the bottom of the screen.</a:t>
            </a:r>
          </a:p>
          <a:p>
            <a:pPr lvl="1"/>
            <a:r>
              <a:rPr lang="en-US" dirty="0" smtClean="0"/>
              <a:t>NOTE: small numerals at the bottom of the table indicate additional pages of classes. Click on the next number to view the next table.</a:t>
            </a:r>
            <a:endParaRPr lang="en-US" dirty="0"/>
          </a:p>
        </p:txBody>
      </p:sp>
      <p:sp>
        <p:nvSpPr>
          <p:cNvPr id="5" name="Title 1"/>
          <p:cNvSpPr txBox="1">
            <a:spLocks/>
          </p:cNvSpPr>
          <p:nvPr/>
        </p:nvSpPr>
        <p:spPr>
          <a:xfrm>
            <a:off x="304800" y="152400"/>
            <a:ext cx="7772400" cy="1219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Viewing teacher rosters</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bwMode="auto">
          <a:xfrm>
            <a:off x="3276600" y="1981200"/>
            <a:ext cx="4686300" cy="4076700"/>
          </a:xfrm>
          <a:prstGeom prst="rect">
            <a:avLst/>
          </a:prstGeom>
          <a:noFill/>
          <a:ln w="9525">
            <a:noFill/>
            <a:miter lim="800000"/>
            <a:headEnd/>
            <a:tailEnd/>
          </a:ln>
        </p:spPr>
      </p:pic>
      <p:sp>
        <p:nvSpPr>
          <p:cNvPr id="7" name="Title 1"/>
          <p:cNvSpPr txBox="1">
            <a:spLocks/>
          </p:cNvSpPr>
          <p:nvPr/>
        </p:nvSpPr>
        <p:spPr>
          <a:xfrm>
            <a:off x="304800" y="152400"/>
            <a:ext cx="7772400" cy="1219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Viewing teacher rosters</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8" name="TextBox 7"/>
          <p:cNvSpPr txBox="1"/>
          <p:nvPr/>
        </p:nvSpPr>
        <p:spPr>
          <a:xfrm>
            <a:off x="304800" y="2743200"/>
            <a:ext cx="2438400" cy="2031325"/>
          </a:xfrm>
          <a:prstGeom prst="rect">
            <a:avLst/>
          </a:prstGeom>
          <a:noFill/>
        </p:spPr>
        <p:txBody>
          <a:bodyPr wrap="square" rtlCol="0">
            <a:spAutoFit/>
          </a:bodyPr>
          <a:lstStyle/>
          <a:p>
            <a:r>
              <a:rPr lang="en-US" dirty="0" smtClean="0"/>
              <a:t>Click “Select” to the left of the class you wish to view. The roster for that class will then appear on the right-hand side of the class list….</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1524000"/>
            <a:ext cx="8153400" cy="2886075"/>
          </a:xfrm>
          <a:prstGeom prst="rect">
            <a:avLst/>
          </a:prstGeom>
          <a:noFill/>
          <a:ln w="9525">
            <a:noFill/>
            <a:miter lim="800000"/>
            <a:headEnd/>
            <a:tailEnd/>
          </a:ln>
        </p:spPr>
      </p:pic>
      <p:sp>
        <p:nvSpPr>
          <p:cNvPr id="6" name="Title 1"/>
          <p:cNvSpPr txBox="1">
            <a:spLocks/>
          </p:cNvSpPr>
          <p:nvPr/>
        </p:nvSpPr>
        <p:spPr>
          <a:xfrm>
            <a:off x="304800" y="152400"/>
            <a:ext cx="7772400" cy="1219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Viewing teacher rosters</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7" name="TextBox 6"/>
          <p:cNvSpPr txBox="1"/>
          <p:nvPr/>
        </p:nvSpPr>
        <p:spPr>
          <a:xfrm>
            <a:off x="457200" y="5257800"/>
            <a:ext cx="7595246" cy="923330"/>
          </a:xfrm>
          <a:prstGeom prst="rect">
            <a:avLst/>
          </a:prstGeom>
          <a:noFill/>
        </p:spPr>
        <p:txBody>
          <a:bodyPr wrap="square" rtlCol="0">
            <a:spAutoFit/>
          </a:bodyPr>
          <a:lstStyle/>
          <a:p>
            <a:r>
              <a:rPr lang="en-US" dirty="0" smtClean="0"/>
              <a:t>Please note that CVR Data Managers will NOT be able to make changes to the class roster, but they can see exactly what a teacher is viewing, which can be of great assistance during the verification process. </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Select the ‘verified data’ tab at the top of the screen, and the ‘view’ tab below that.</a:t>
            </a:r>
          </a:p>
          <a:p>
            <a:pPr lvl="1"/>
            <a:r>
              <a:rPr lang="en-US" dirty="0" smtClean="0"/>
              <a:t>This will allow you to see the data that the teacher will be submitting/has submitted to the portal.</a:t>
            </a:r>
          </a:p>
          <a:p>
            <a:r>
              <a:rPr lang="en-US" dirty="0" smtClean="0"/>
              <a:t>Select the appropriate year, district, school and teacher from the drop-down boxes. </a:t>
            </a:r>
          </a:p>
          <a:p>
            <a:r>
              <a:rPr lang="en-US" dirty="0" smtClean="0"/>
              <a:t>That teacher’s classes will appear in a table at the bottom of the page.</a:t>
            </a:r>
          </a:p>
          <a:p>
            <a:pPr lvl="1"/>
            <a:r>
              <a:rPr lang="en-US" dirty="0" smtClean="0"/>
              <a:t>Note: small numerals at the bottom of the table indicate multiple pages; click on the next number to see the next table of classes. </a:t>
            </a:r>
          </a:p>
        </p:txBody>
      </p:sp>
      <p:sp>
        <p:nvSpPr>
          <p:cNvPr id="5" name="Title 1"/>
          <p:cNvSpPr txBox="1">
            <a:spLocks/>
          </p:cNvSpPr>
          <p:nvPr/>
        </p:nvSpPr>
        <p:spPr>
          <a:xfrm>
            <a:off x="304800" y="152400"/>
            <a:ext cx="7772400" cy="1219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Viewing verified data</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a:stretch>
            <a:fillRect/>
          </a:stretch>
        </p:blipFill>
        <p:spPr bwMode="auto">
          <a:xfrm>
            <a:off x="3124200" y="1928606"/>
            <a:ext cx="4791075" cy="4605544"/>
          </a:xfrm>
          <a:prstGeom prst="rect">
            <a:avLst/>
          </a:prstGeom>
          <a:noFill/>
          <a:ln w="9525">
            <a:noFill/>
            <a:miter lim="800000"/>
            <a:headEnd/>
            <a:tailEnd/>
          </a:ln>
        </p:spPr>
      </p:pic>
      <p:sp>
        <p:nvSpPr>
          <p:cNvPr id="6" name="Title 1"/>
          <p:cNvSpPr txBox="1">
            <a:spLocks/>
          </p:cNvSpPr>
          <p:nvPr/>
        </p:nvSpPr>
        <p:spPr>
          <a:xfrm>
            <a:off x="304800" y="152400"/>
            <a:ext cx="7772400" cy="1219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Viewing verified data</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7" name="TextBox 6"/>
          <p:cNvSpPr txBox="1"/>
          <p:nvPr/>
        </p:nvSpPr>
        <p:spPr>
          <a:xfrm flipH="1">
            <a:off x="381000" y="3124200"/>
            <a:ext cx="2514601" cy="2031325"/>
          </a:xfrm>
          <a:prstGeom prst="rect">
            <a:avLst/>
          </a:prstGeom>
          <a:noFill/>
        </p:spPr>
        <p:txBody>
          <a:bodyPr wrap="square" rtlCol="0">
            <a:spAutoFit/>
          </a:bodyPr>
          <a:lstStyle/>
          <a:p>
            <a:r>
              <a:rPr lang="en-US" dirty="0" smtClean="0"/>
              <a:t>Click ‘Select’ next to the class whose data you would like to view. That class roster will then appear on the right-hand side of the class list.</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52400"/>
            <a:ext cx="7772400" cy="1219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Viewing verified data</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8434" name="Picture 2"/>
          <p:cNvPicPr>
            <a:picLocks noGrp="1" noChangeAspect="1" noChangeArrowheads="1"/>
          </p:cNvPicPr>
          <p:nvPr>
            <p:ph idx="1"/>
          </p:nvPr>
        </p:nvPicPr>
        <p:blipFill>
          <a:blip r:embed="rId2" cstate="print"/>
          <a:srcRect/>
          <a:stretch>
            <a:fillRect/>
          </a:stretch>
        </p:blipFill>
        <p:spPr bwMode="auto">
          <a:xfrm>
            <a:off x="0" y="1752600"/>
            <a:ext cx="8050054" cy="2482021"/>
          </a:xfrm>
          <a:prstGeom prst="rect">
            <a:avLst/>
          </a:prstGeom>
          <a:noFill/>
          <a:ln w="9525">
            <a:noFill/>
            <a:miter lim="800000"/>
            <a:headEnd/>
            <a:tailEnd/>
          </a:ln>
        </p:spPr>
      </p:pic>
      <p:sp>
        <p:nvSpPr>
          <p:cNvPr id="6" name="TextBox 5"/>
          <p:cNvSpPr txBox="1"/>
          <p:nvPr/>
        </p:nvSpPr>
        <p:spPr>
          <a:xfrm>
            <a:off x="152400" y="4572000"/>
            <a:ext cx="7772400" cy="923330"/>
          </a:xfrm>
          <a:prstGeom prst="rect">
            <a:avLst/>
          </a:prstGeom>
          <a:noFill/>
        </p:spPr>
        <p:txBody>
          <a:bodyPr wrap="square" rtlCol="0">
            <a:spAutoFit/>
          </a:bodyPr>
          <a:lstStyle/>
          <a:p>
            <a:r>
              <a:rPr lang="en-US" dirty="0" smtClean="0"/>
              <a:t>Any students’ names removed from the roster, for whatever reason, will have a ‘Y’ in the “Not in Class” column. A student who has been </a:t>
            </a:r>
            <a:r>
              <a:rPr lang="en-US" dirty="0" smtClean="0">
                <a:solidFill>
                  <a:srgbClr val="009E47"/>
                </a:solidFill>
              </a:rPr>
              <a:t>added will appear in green.</a:t>
            </a:r>
            <a:endParaRPr lang="en-US" dirty="0">
              <a:solidFill>
                <a:srgbClr val="009E47"/>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8229600" cy="5562600"/>
          </a:xfrm>
        </p:spPr>
        <p:txBody>
          <a:bodyPr>
            <a:normAutofit fontScale="85000" lnSpcReduction="20000"/>
          </a:bodyPr>
          <a:lstStyle/>
          <a:p>
            <a:r>
              <a:rPr lang="en-US" dirty="0" smtClean="0"/>
              <a:t>Click on ‘Verified Data’ at the top of page, then the ‘Report’ tab underneath.</a:t>
            </a:r>
          </a:p>
          <a:p>
            <a:endParaRPr lang="en-US" dirty="0" smtClean="0"/>
          </a:p>
          <a:p>
            <a:r>
              <a:rPr lang="en-US" dirty="0" smtClean="0"/>
              <a:t>“Verification Status” will provide the actual NAMES of educators who have/have not verified rosters; “Verification Counts” will provide the numbers of teachers who should, and have/have not, verified. </a:t>
            </a:r>
          </a:p>
          <a:p>
            <a:endParaRPr lang="en-US" dirty="0" smtClean="0"/>
          </a:p>
          <a:p>
            <a:r>
              <a:rPr lang="en-US" dirty="0" smtClean="0"/>
              <a:t>Make sure the appropriate school year is selected from the drop-down box.</a:t>
            </a:r>
          </a:p>
          <a:p>
            <a:pPr lvl="1"/>
            <a:r>
              <a:rPr lang="en-US" dirty="0" smtClean="0"/>
              <a:t>You will only have access to schools in your district.</a:t>
            </a:r>
          </a:p>
          <a:p>
            <a:endParaRPr lang="en-US" dirty="0" smtClean="0"/>
          </a:p>
          <a:p>
            <a:r>
              <a:rPr lang="en-US" dirty="0" smtClean="0"/>
              <a:t>You may run report by individual school, or ALL schools in the district, by making selection in drop-down box for “School”. </a:t>
            </a:r>
          </a:p>
          <a:p>
            <a:endParaRPr lang="en-US" dirty="0" smtClean="0"/>
          </a:p>
          <a:p>
            <a:r>
              <a:rPr lang="en-US" dirty="0" smtClean="0"/>
              <a:t>Click ‘Run Report’ button to generate the report, which can be saved and/or printed. </a:t>
            </a:r>
          </a:p>
          <a:p>
            <a:pPr lvl="1">
              <a:buNone/>
            </a:pPr>
            <a:endParaRPr lang="en-US" dirty="0"/>
          </a:p>
        </p:txBody>
      </p:sp>
      <p:sp>
        <p:nvSpPr>
          <p:cNvPr id="4" name="Title 1"/>
          <p:cNvSpPr txBox="1">
            <a:spLocks/>
          </p:cNvSpPr>
          <p:nvPr/>
        </p:nvSpPr>
        <p:spPr>
          <a:xfrm>
            <a:off x="304800" y="152400"/>
            <a:ext cx="7772400" cy="990600"/>
          </a:xfrm>
          <a:prstGeom prst="rect">
            <a:avLst/>
          </a:prstGeom>
        </p:spPr>
        <p:txBody>
          <a:bodyPr vert="horz" lIns="45720" tIns="0" rIns="45720" bIns="0" anchor="b" anchorCtr="0">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Verification progress reports</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1676400"/>
            <a:ext cx="5238750" cy="4541066"/>
          </a:xfrm>
          <a:prstGeom prst="rect">
            <a:avLst/>
          </a:prstGeom>
          <a:noFill/>
          <a:ln w="9525">
            <a:noFill/>
            <a:miter lim="800000"/>
            <a:headEnd/>
            <a:tailEnd/>
          </a:ln>
        </p:spPr>
      </p:pic>
      <p:sp>
        <p:nvSpPr>
          <p:cNvPr id="5" name="Title 1"/>
          <p:cNvSpPr txBox="1">
            <a:spLocks/>
          </p:cNvSpPr>
          <p:nvPr/>
        </p:nvSpPr>
        <p:spPr>
          <a:xfrm>
            <a:off x="304800" y="152400"/>
            <a:ext cx="7772400" cy="1219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Verification progress reports</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6" name="TextBox 5"/>
          <p:cNvSpPr txBox="1"/>
          <p:nvPr/>
        </p:nvSpPr>
        <p:spPr>
          <a:xfrm>
            <a:off x="5486400" y="4038600"/>
            <a:ext cx="2592748" cy="923330"/>
          </a:xfrm>
          <a:prstGeom prst="rect">
            <a:avLst/>
          </a:prstGeom>
          <a:noFill/>
        </p:spPr>
        <p:txBody>
          <a:bodyPr wrap="square" rtlCol="0">
            <a:spAutoFit/>
          </a:bodyPr>
          <a:lstStyle/>
          <a:p>
            <a:r>
              <a:rPr lang="en-US" dirty="0" smtClean="0"/>
              <a:t>Reports can be run by individual school, or the district as a whole.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239000" cy="533400"/>
          </a:xfrm>
        </p:spPr>
        <p:txBody>
          <a:bodyPr/>
          <a:lstStyle/>
          <a:p>
            <a:r>
              <a:rPr lang="en-US" dirty="0" smtClean="0"/>
              <a:t>Click ‘Submit’ to continue</a:t>
            </a:r>
            <a:endParaRPr lang="en-US" dirty="0"/>
          </a:p>
        </p:txBody>
      </p:sp>
      <p:sp>
        <p:nvSpPr>
          <p:cNvPr id="4" name="Title 1"/>
          <p:cNvSpPr txBox="1">
            <a:spLocks/>
          </p:cNvSpPr>
          <p:nvPr/>
        </p:nvSpPr>
        <p:spPr>
          <a:xfrm>
            <a:off x="457200" y="228600"/>
            <a:ext cx="7239000" cy="685800"/>
          </a:xfrm>
          <a:prstGeom prst="rect">
            <a:avLst/>
          </a:prstGeom>
        </p:spPr>
        <p:txBody>
          <a:bodyPr vert="horz" lIns="45720" tIns="0" rIns="45720" bIns="0" anchor="b"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registration—how to </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r>
              <a:rPr kumimoji="0" lang="en-US" sz="2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con’t</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0" y="1828800"/>
            <a:ext cx="8024613" cy="379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457200" y="2361219"/>
            <a:ext cx="7239000" cy="3343649"/>
          </a:xfrm>
          <a:prstGeom prst="rect">
            <a:avLst/>
          </a:prstGeom>
          <a:noFill/>
          <a:ln w="9525">
            <a:noFill/>
            <a:miter lim="800000"/>
            <a:headEnd/>
            <a:tailEnd/>
          </a:ln>
        </p:spPr>
      </p:pic>
      <p:sp>
        <p:nvSpPr>
          <p:cNvPr id="5" name="Title 1"/>
          <p:cNvSpPr txBox="1">
            <a:spLocks/>
          </p:cNvSpPr>
          <p:nvPr/>
        </p:nvSpPr>
        <p:spPr>
          <a:xfrm>
            <a:off x="304800" y="152400"/>
            <a:ext cx="7772400" cy="1219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Verification progress reports</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6" name="TextBox 5"/>
          <p:cNvSpPr txBox="1"/>
          <p:nvPr/>
        </p:nvSpPr>
        <p:spPr>
          <a:xfrm>
            <a:off x="1219200" y="1600200"/>
            <a:ext cx="2839047" cy="369332"/>
          </a:xfrm>
          <a:prstGeom prst="rect">
            <a:avLst/>
          </a:prstGeom>
          <a:noFill/>
        </p:spPr>
        <p:txBody>
          <a:bodyPr wrap="none" rtlCol="0">
            <a:spAutoFit/>
          </a:bodyPr>
          <a:lstStyle/>
          <a:p>
            <a:r>
              <a:rPr lang="en-US" dirty="0" smtClean="0"/>
              <a:t>Verification Status Report</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52400"/>
            <a:ext cx="7772400" cy="1219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Verification progress reports</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3075" name="Picture 3"/>
          <p:cNvPicPr>
            <a:picLocks noChangeAspect="1" noChangeArrowheads="1"/>
          </p:cNvPicPr>
          <p:nvPr/>
        </p:nvPicPr>
        <p:blipFill>
          <a:blip r:embed="rId2" cstate="print"/>
          <a:srcRect/>
          <a:stretch>
            <a:fillRect/>
          </a:stretch>
        </p:blipFill>
        <p:spPr bwMode="auto">
          <a:xfrm>
            <a:off x="762000" y="2362200"/>
            <a:ext cx="6391275" cy="3352800"/>
          </a:xfrm>
          <a:prstGeom prst="rect">
            <a:avLst/>
          </a:prstGeom>
          <a:noFill/>
          <a:ln w="9525">
            <a:noFill/>
            <a:miter lim="800000"/>
            <a:headEnd/>
            <a:tailEnd/>
          </a:ln>
        </p:spPr>
      </p:pic>
      <p:sp>
        <p:nvSpPr>
          <p:cNvPr id="7" name="TextBox 6"/>
          <p:cNvSpPr txBox="1"/>
          <p:nvPr/>
        </p:nvSpPr>
        <p:spPr>
          <a:xfrm>
            <a:off x="1447800" y="1600200"/>
            <a:ext cx="2903167" cy="369332"/>
          </a:xfrm>
          <a:prstGeom prst="rect">
            <a:avLst/>
          </a:prstGeom>
          <a:noFill/>
        </p:spPr>
        <p:txBody>
          <a:bodyPr wrap="none" rtlCol="0">
            <a:spAutoFit/>
          </a:bodyPr>
          <a:lstStyle/>
          <a:p>
            <a:r>
              <a:rPr lang="en-US" dirty="0" smtClean="0"/>
              <a:t>Verification Counts Report</a:t>
            </a:r>
            <a:endParaRPr lang="en-US" dirty="0"/>
          </a:p>
        </p:txBody>
      </p:sp>
      <p:sp>
        <p:nvSpPr>
          <p:cNvPr id="8" name="TextBox 7"/>
          <p:cNvSpPr txBox="1"/>
          <p:nvPr/>
        </p:nvSpPr>
        <p:spPr>
          <a:xfrm>
            <a:off x="152400" y="5715000"/>
            <a:ext cx="7920680" cy="923330"/>
          </a:xfrm>
          <a:prstGeom prst="rect">
            <a:avLst/>
          </a:prstGeom>
          <a:noFill/>
        </p:spPr>
        <p:txBody>
          <a:bodyPr wrap="square" rtlCol="0">
            <a:spAutoFit/>
          </a:bodyPr>
          <a:lstStyle/>
          <a:p>
            <a:r>
              <a:rPr lang="en-US" dirty="0" smtClean="0"/>
              <a:t>NOTE: Employee information is taken from PEP. SOME assistant principals have been submitted as being Principals, which MAY cause a school to have 2 principals listed. </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9416"/>
            <a:ext cx="7924800" cy="5248584"/>
          </a:xfrm>
        </p:spPr>
        <p:txBody>
          <a:bodyPr>
            <a:normAutofit fontScale="92500" lnSpcReduction="20000"/>
          </a:bodyPr>
          <a:lstStyle/>
          <a:p>
            <a:r>
              <a:rPr lang="en-US" dirty="0" smtClean="0"/>
              <a:t>Select the ‘Login Account’ tab at top of screen. </a:t>
            </a:r>
          </a:p>
          <a:p>
            <a:endParaRPr lang="en-US" dirty="0" smtClean="0"/>
          </a:p>
          <a:p>
            <a:r>
              <a:rPr lang="en-US" dirty="0" smtClean="0"/>
              <a:t>At the top of the table, make sure the appropriate district name appears. If you work for more than one district, select the correct one.</a:t>
            </a:r>
          </a:p>
          <a:p>
            <a:endParaRPr lang="en-US" dirty="0" smtClean="0"/>
          </a:p>
          <a:p>
            <a:r>
              <a:rPr lang="en-US" dirty="0" smtClean="0"/>
              <a:t>To find an account, you must type in either the account user’s last name OR Social Security number, and any other fields you know. </a:t>
            </a:r>
          </a:p>
          <a:p>
            <a:pPr lvl="1"/>
            <a:r>
              <a:rPr lang="en-US" dirty="0" smtClean="0"/>
              <a:t>These fields will accept partial information (e.g., you can type “A” for last name and everyone with a last name starting with A will be displayed. </a:t>
            </a:r>
          </a:p>
          <a:p>
            <a:endParaRPr lang="en-US" dirty="0" smtClean="0"/>
          </a:p>
          <a:p>
            <a:r>
              <a:rPr lang="en-US" dirty="0" smtClean="0"/>
              <a:t>Click the ‘Go’ tab to generate accounts that match the criteria you supplied. </a:t>
            </a:r>
          </a:p>
        </p:txBody>
      </p:sp>
      <p:sp>
        <p:nvSpPr>
          <p:cNvPr id="4" name="Title 1"/>
          <p:cNvSpPr txBox="1">
            <a:spLocks/>
          </p:cNvSpPr>
          <p:nvPr/>
        </p:nvSpPr>
        <p:spPr>
          <a:xfrm>
            <a:off x="304800" y="152400"/>
            <a:ext cx="7772400" cy="1219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Resetting Deactivated accounts</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52400"/>
            <a:ext cx="7772400" cy="1219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Resetting Deactivated accounts </a:t>
            </a:r>
            <a:r>
              <a:rPr lang="en-US" sz="20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t>
            </a:r>
            <a:r>
              <a:rPr lang="en-US" sz="20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con’t</a:t>
            </a:r>
            <a:r>
              <a:rPr lang="en-US" sz="20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0" y="1676400"/>
            <a:ext cx="7915275" cy="3495675"/>
          </a:xfrm>
          <a:prstGeom prst="rect">
            <a:avLst/>
          </a:prstGeom>
          <a:noFill/>
          <a:ln w="9525">
            <a:noFill/>
            <a:miter lim="800000"/>
            <a:headEnd/>
            <a:tailEnd/>
          </a:ln>
        </p:spPr>
      </p:pic>
      <p:sp>
        <p:nvSpPr>
          <p:cNvPr id="6" name="TextBox 5"/>
          <p:cNvSpPr txBox="1"/>
          <p:nvPr/>
        </p:nvSpPr>
        <p:spPr>
          <a:xfrm>
            <a:off x="609600" y="5181600"/>
            <a:ext cx="6629400" cy="923330"/>
          </a:xfrm>
          <a:prstGeom prst="rect">
            <a:avLst/>
          </a:prstGeom>
          <a:noFill/>
        </p:spPr>
        <p:txBody>
          <a:bodyPr wrap="square" rtlCol="0">
            <a:spAutoFit/>
          </a:bodyPr>
          <a:lstStyle/>
          <a:p>
            <a:r>
              <a:rPr lang="en-US" dirty="0" smtClean="0"/>
              <a:t>Those small numerals indicate more pages of names. You can sort by clicking on the headers…to find the correct district (LEA) or by first name in alpha order, if need be. </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If the account is active, there will be an ‘A’ under the Status column. This means the user HAS registered that account. </a:t>
            </a:r>
          </a:p>
          <a:p>
            <a:pPr lvl="1"/>
            <a:r>
              <a:rPr lang="en-US" dirty="0" smtClean="0"/>
              <a:t>If there is the text ‘Reset’ to the right of the status column, that indicates the user account needs to be reset (may have not been used in a while). Simply click the ‘Reset’ text. </a:t>
            </a:r>
          </a:p>
          <a:p>
            <a:r>
              <a:rPr lang="en-US" dirty="0" smtClean="0"/>
              <a:t>If the account has been deactivated, there will be a ‘D’ under the status column, and the option to reset that account on the right-hand side of the table. Simply click the ‘Reset’ text. </a:t>
            </a:r>
          </a:p>
          <a:p>
            <a:r>
              <a:rPr lang="en-US" dirty="0" smtClean="0"/>
              <a:t>Once an account has been reset, for either reason, the user will need to reregister, as if for the first time. </a:t>
            </a:r>
            <a:endParaRPr lang="en-US" dirty="0"/>
          </a:p>
        </p:txBody>
      </p:sp>
      <p:sp>
        <p:nvSpPr>
          <p:cNvPr id="4" name="Title 1"/>
          <p:cNvSpPr txBox="1">
            <a:spLocks/>
          </p:cNvSpPr>
          <p:nvPr/>
        </p:nvSpPr>
        <p:spPr>
          <a:xfrm>
            <a:off x="304800" y="152400"/>
            <a:ext cx="7772400" cy="1219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Resetting Deactivated accounts </a:t>
            </a:r>
            <a:r>
              <a:rPr lang="en-US" sz="20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t>
            </a:r>
            <a:r>
              <a:rPr lang="en-US" sz="20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con’t</a:t>
            </a:r>
            <a:r>
              <a:rPr lang="en-US" sz="20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239000" cy="624840"/>
          </a:xfrm>
        </p:spPr>
        <p:txBody>
          <a:bodyPr/>
          <a:lstStyle/>
          <a:p>
            <a:r>
              <a:rPr lang="en-US" dirty="0" smtClean="0"/>
              <a:t>FAQ’s</a:t>
            </a:r>
            <a:endParaRPr lang="en-US" dirty="0"/>
          </a:p>
        </p:txBody>
      </p:sp>
      <p:sp>
        <p:nvSpPr>
          <p:cNvPr id="3" name="Content Placeholder 2"/>
          <p:cNvSpPr>
            <a:spLocks noGrp="1"/>
          </p:cNvSpPr>
          <p:nvPr>
            <p:ph idx="1"/>
          </p:nvPr>
        </p:nvSpPr>
        <p:spPr>
          <a:xfrm>
            <a:off x="457200" y="1219200"/>
            <a:ext cx="7239000" cy="5236536"/>
          </a:xfrm>
        </p:spPr>
        <p:txBody>
          <a:bodyPr>
            <a:normAutofit fontScale="70000" lnSpcReduction="20000"/>
          </a:bodyPr>
          <a:lstStyle/>
          <a:p>
            <a:pPr lvl="0"/>
            <a:r>
              <a:rPr lang="en-US" b="1" dirty="0" smtClean="0"/>
              <a:t>Is it mandatory that I participate?</a:t>
            </a:r>
            <a:endParaRPr lang="en-US" sz="2000" dirty="0" smtClean="0"/>
          </a:p>
          <a:p>
            <a:pPr lvl="1"/>
            <a:r>
              <a:rPr lang="en-US" dirty="0" smtClean="0"/>
              <a:t>Although it is not mandatory this year, we are encouraging everyone to participate this year to assist in refining the process before the process has any consequences related to the data.</a:t>
            </a:r>
            <a:endParaRPr lang="en-US" sz="1800" dirty="0" smtClean="0"/>
          </a:p>
          <a:p>
            <a:pPr lvl="0"/>
            <a:endParaRPr lang="en-US" b="1" dirty="0" smtClean="0"/>
          </a:p>
          <a:p>
            <a:pPr lvl="0"/>
            <a:r>
              <a:rPr lang="en-US" b="1" dirty="0" smtClean="0"/>
              <a:t>Do I need to verify any data?</a:t>
            </a:r>
            <a:endParaRPr lang="en-US" sz="2000" dirty="0" smtClean="0"/>
          </a:p>
          <a:p>
            <a:pPr lvl="1"/>
            <a:r>
              <a:rPr lang="en-US" dirty="0" smtClean="0"/>
              <a:t>If you are a teacher instructing a core course in grades 4-8, or of 9</a:t>
            </a:r>
            <a:r>
              <a:rPr lang="en-US" baseline="30000" dirty="0" smtClean="0"/>
              <a:t>th</a:t>
            </a:r>
            <a:r>
              <a:rPr lang="en-US" dirty="0" smtClean="0"/>
              <a:t> grade Algebra 1 or Geometry, then yes, you will have data to verify. Also, only teachers with students taking the regular state assessments (not LAA1 or LAA2) will have value added data and therefore need to verify rosters. All others, at this time, will not have access to or have data on the CVR.</a:t>
            </a:r>
            <a:endParaRPr lang="en-US" sz="1800" dirty="0" smtClean="0"/>
          </a:p>
          <a:p>
            <a:pPr lvl="0"/>
            <a:endParaRPr lang="en-US" b="1" dirty="0" smtClean="0"/>
          </a:p>
          <a:p>
            <a:pPr lvl="0"/>
            <a:r>
              <a:rPr lang="en-US" b="1" dirty="0" smtClean="0"/>
              <a:t>How will students be linked to me for my value added data?</a:t>
            </a:r>
            <a:endParaRPr lang="en-US" sz="2000" dirty="0" smtClean="0"/>
          </a:p>
          <a:p>
            <a:pPr lvl="1"/>
            <a:r>
              <a:rPr lang="en-US" dirty="0" smtClean="0"/>
              <a:t>For a student to be linked to a teacher for their value added data, that student must have been instructed by that teacher for the whole year (up until state testing) or the whole length of the course in the case of semester/block classes. If a student moves out of the classroom in the middle of the course, that student will no longer be connected to that teacher, even if the student then returns at a later date. So, teacher rosters, for this verification purpose, should include any students who the teacher instructed for the course and not any students who were mobile during that time.</a:t>
            </a:r>
            <a:endParaRPr lang="en-US" sz="1800" dirty="0" smtClean="0"/>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624840"/>
          </a:xfrm>
        </p:spPr>
        <p:txBody>
          <a:bodyPr/>
          <a:lstStyle/>
          <a:p>
            <a:r>
              <a:rPr lang="en-US" dirty="0" smtClean="0"/>
              <a:t>FAQ’s</a:t>
            </a:r>
            <a:endParaRPr lang="en-US" dirty="0"/>
          </a:p>
        </p:txBody>
      </p:sp>
      <p:sp>
        <p:nvSpPr>
          <p:cNvPr id="3" name="Content Placeholder 2"/>
          <p:cNvSpPr>
            <a:spLocks noGrp="1"/>
          </p:cNvSpPr>
          <p:nvPr>
            <p:ph idx="1"/>
          </p:nvPr>
        </p:nvSpPr>
        <p:spPr>
          <a:xfrm>
            <a:off x="152400" y="990600"/>
            <a:ext cx="7848600" cy="5638800"/>
          </a:xfrm>
        </p:spPr>
        <p:txBody>
          <a:bodyPr>
            <a:noAutofit/>
          </a:bodyPr>
          <a:lstStyle/>
          <a:p>
            <a:pPr lvl="0"/>
            <a:r>
              <a:rPr lang="en-US" sz="1400" b="1" dirty="0" smtClean="0"/>
              <a:t>Why are only grades 4-9 included in the CVR?</a:t>
            </a:r>
            <a:endParaRPr lang="en-US" sz="1400" dirty="0" smtClean="0"/>
          </a:p>
          <a:p>
            <a:pPr lvl="1"/>
            <a:r>
              <a:rPr lang="en-US" sz="1400" dirty="0" smtClean="0"/>
              <a:t>At this time, there is only a method for producing value added results at these grade levels using State assessments.  Methods to produce student-growth results for other grades and non-tested subject areas are in the process of being evaluated and identified.  Until then only grades 4-9 will be included on the CVR.</a:t>
            </a:r>
          </a:p>
          <a:p>
            <a:pPr lvl="0"/>
            <a:endParaRPr lang="en-US" sz="1400" b="1" dirty="0" smtClean="0"/>
          </a:p>
          <a:p>
            <a:pPr lvl="0"/>
            <a:r>
              <a:rPr lang="en-US" sz="1400" b="1" dirty="0" smtClean="0"/>
              <a:t>I am uncomfortable using any part of my social security number to register, is there anything I can do?</a:t>
            </a:r>
            <a:endParaRPr lang="en-US" sz="1400" dirty="0" smtClean="0"/>
          </a:p>
          <a:p>
            <a:pPr lvl="1"/>
            <a:r>
              <a:rPr lang="en-US" sz="1400" dirty="0" smtClean="0"/>
              <a:t>Yes, contact the Louisiana Department of Education at </a:t>
            </a:r>
            <a:r>
              <a:rPr lang="en-US" sz="1400" u="sng" dirty="0" smtClean="0">
                <a:hlinkClick r:id="rId2"/>
              </a:rPr>
              <a:t>LDOECVR@LA.GOV</a:t>
            </a:r>
            <a:r>
              <a:rPr lang="en-US" sz="1400" dirty="0" smtClean="0"/>
              <a:t> and indicate you do not want to use your social security number to register. A form will be sent to you that you can complete and return through email. Registration will be completed for you in-house at the Louisiana Department of Education.</a:t>
            </a:r>
          </a:p>
          <a:p>
            <a:pPr lvl="0"/>
            <a:endParaRPr lang="en-US" sz="1400" b="1" dirty="0" smtClean="0"/>
          </a:p>
          <a:p>
            <a:pPr lvl="0"/>
            <a:r>
              <a:rPr lang="en-US" sz="1400" b="1" dirty="0" smtClean="0"/>
              <a:t>I am a current teacher, but the system does not recognize me as an authorized user, why?</a:t>
            </a:r>
            <a:endParaRPr lang="en-US" sz="1400" dirty="0" smtClean="0"/>
          </a:p>
          <a:p>
            <a:pPr lvl="1"/>
            <a:r>
              <a:rPr lang="en-US" sz="1400" dirty="0" smtClean="0"/>
              <a:t>You either are not included in your district/school’s PEP data or you are not teaching one of the core courses used on the CVR. </a:t>
            </a:r>
            <a:r>
              <a:rPr lang="en-US" sz="1400" b="1" dirty="0" smtClean="0"/>
              <a:t>PLEASE NOTE</a:t>
            </a:r>
            <a:r>
              <a:rPr lang="en-US" sz="1400" dirty="0" smtClean="0"/>
              <a:t>: If you are having troubles registering, </a:t>
            </a:r>
            <a:r>
              <a:rPr lang="en-US" sz="1400" u="sng" dirty="0" smtClean="0"/>
              <a:t>FIRST</a:t>
            </a:r>
            <a:r>
              <a:rPr lang="en-US" sz="1400" dirty="0" smtClean="0"/>
              <a:t>, please check with your District CVR Data Manager to make sure of the correct first and last name you are using is what was entered in PEP (sometimes a person’s first and middle name are entered in together as the person’s first name and therefore this is what you would have to use to register with in the CVR)</a:t>
            </a:r>
          </a:p>
          <a:p>
            <a:pPr lvl="1"/>
            <a:r>
              <a:rPr lang="en-US" sz="1400" dirty="0" smtClean="0"/>
              <a:t>If you think this is a mistake, please contact the Louisiana Department of Education at </a:t>
            </a:r>
            <a:r>
              <a:rPr lang="en-US" sz="1400" u="sng" dirty="0" smtClean="0">
                <a:hlinkClick r:id="rId2"/>
              </a:rPr>
              <a:t>LDOECVR@LA.GOV</a:t>
            </a:r>
            <a:r>
              <a:rPr lang="en-US" sz="1400" dirty="0" smtClean="0"/>
              <a:t> and the matter will be investigated further.</a:t>
            </a:r>
            <a:endParaRPr lang="en-US" sz="14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701040"/>
          </a:xfrm>
        </p:spPr>
        <p:txBody>
          <a:bodyPr/>
          <a:lstStyle/>
          <a:p>
            <a:r>
              <a:rPr lang="en-US" dirty="0" smtClean="0"/>
              <a:t>FAQ’s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b="1" dirty="0" smtClean="0"/>
              <a:t>I forgot my Personal Login Code and/or Password, what do I do?</a:t>
            </a:r>
            <a:endParaRPr lang="en-US" sz="2000" dirty="0" smtClean="0"/>
          </a:p>
          <a:p>
            <a:pPr lvl="1"/>
            <a:r>
              <a:rPr lang="en-US" dirty="0" smtClean="0"/>
              <a:t>Click on the appropriate tab (‘I forgot my Code’ or ‘I forgot my Password’) to reset your login code and/or password.</a:t>
            </a:r>
          </a:p>
          <a:p>
            <a:pPr lvl="1"/>
            <a:endParaRPr lang="en-US" sz="1800" dirty="0" smtClean="0"/>
          </a:p>
          <a:p>
            <a:pPr lvl="0"/>
            <a:r>
              <a:rPr lang="en-US" b="1" dirty="0" smtClean="0"/>
              <a:t>My account says it has been deactivated, what do I do?</a:t>
            </a:r>
            <a:endParaRPr lang="en-US" sz="2000" dirty="0" smtClean="0"/>
          </a:p>
          <a:p>
            <a:pPr lvl="1"/>
            <a:r>
              <a:rPr lang="en-US" dirty="0" smtClean="0"/>
              <a:t>You can either contact your local District CVR Data Manager or email the Louisiana Department of Education at </a:t>
            </a:r>
            <a:r>
              <a:rPr lang="en-US" u="sng" dirty="0" smtClean="0">
                <a:hlinkClick r:id="rId2"/>
              </a:rPr>
              <a:t>LDOECVR@LA.GOV</a:t>
            </a:r>
            <a:r>
              <a:rPr lang="en-US" dirty="0" smtClean="0"/>
              <a:t> and your account will be reset. Once your account is reset, you will then have to re-register and create a new login and password.</a:t>
            </a:r>
            <a:endParaRPr lang="en-US" sz="2000" dirty="0" smtClean="0"/>
          </a:p>
          <a:p>
            <a:pPr lvl="0"/>
            <a:endParaRPr lang="en-US" b="1" dirty="0" smtClean="0"/>
          </a:p>
          <a:p>
            <a:pPr lvl="0"/>
            <a:r>
              <a:rPr lang="en-US" b="1" dirty="0" smtClean="0"/>
              <a:t>There are no classes/data under the ‘Student List’ tab for me to verify, why?</a:t>
            </a:r>
            <a:endParaRPr lang="en-US" sz="2000" dirty="0" smtClean="0"/>
          </a:p>
          <a:p>
            <a:pPr lvl="1"/>
            <a:r>
              <a:rPr lang="en-US" dirty="0" smtClean="0"/>
              <a:t>If there is no data, either you do not have any core courses with students OR the verification period is not open. Check to make sure the portal is open for verification on the front page of the CVR. If the portal is open and you believe you should have data, please email the Louisiana Department of Education at </a:t>
            </a:r>
            <a:r>
              <a:rPr lang="en-US" u="sng" dirty="0" smtClean="0">
                <a:hlinkClick r:id="rId2"/>
              </a:rPr>
              <a:t>LDOECVR@LA.GOV</a:t>
            </a:r>
            <a:r>
              <a:rPr lang="en-US" dirty="0" smtClean="0"/>
              <a:t>. </a:t>
            </a:r>
          </a:p>
          <a:p>
            <a:pPr lvl="1"/>
            <a:endParaRPr lang="en-US" sz="18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239000" cy="548640"/>
          </a:xfrm>
        </p:spPr>
        <p:txBody>
          <a:bodyPr>
            <a:normAutofit fontScale="90000"/>
          </a:bodyPr>
          <a:lstStyle/>
          <a:p>
            <a:r>
              <a:rPr lang="en-US" dirty="0" smtClean="0"/>
              <a:t>FAQ’s</a:t>
            </a:r>
            <a:endParaRPr lang="en-US" dirty="0"/>
          </a:p>
        </p:txBody>
      </p:sp>
      <p:sp>
        <p:nvSpPr>
          <p:cNvPr id="3" name="Content Placeholder 2"/>
          <p:cNvSpPr>
            <a:spLocks noGrp="1"/>
          </p:cNvSpPr>
          <p:nvPr>
            <p:ph idx="1"/>
          </p:nvPr>
        </p:nvSpPr>
        <p:spPr>
          <a:xfrm>
            <a:off x="152400" y="838200"/>
            <a:ext cx="7924800" cy="5867400"/>
          </a:xfrm>
        </p:spPr>
        <p:txBody>
          <a:bodyPr>
            <a:noAutofit/>
          </a:bodyPr>
          <a:lstStyle/>
          <a:p>
            <a:pPr lvl="0"/>
            <a:r>
              <a:rPr lang="en-US" sz="1200" b="1" dirty="0" smtClean="0"/>
              <a:t>I am missing an entire class or have an entire class that I did not teach on my roster.</a:t>
            </a:r>
            <a:endParaRPr lang="en-US" sz="1200" dirty="0" smtClean="0"/>
          </a:p>
          <a:p>
            <a:pPr lvl="1"/>
            <a:r>
              <a:rPr lang="en-US" sz="1200" dirty="0" smtClean="0"/>
              <a:t>If you are either missing an entire class or have a class listed on your roster that you did not teach, you can either contact your District CVR Data Manager or the Louisiana Department of Education at </a:t>
            </a:r>
            <a:r>
              <a:rPr lang="en-US" sz="1200" u="sng" dirty="0" smtClean="0">
                <a:hlinkClick r:id="rId2"/>
              </a:rPr>
              <a:t>LDOECVR@LA.GOV</a:t>
            </a:r>
            <a:r>
              <a:rPr lang="en-US" sz="1200" dirty="0" smtClean="0"/>
              <a:t> and the appropriate class will be added or removed.</a:t>
            </a:r>
          </a:p>
          <a:p>
            <a:pPr lvl="2"/>
            <a:r>
              <a:rPr lang="en-US" sz="1200" dirty="0" smtClean="0"/>
              <a:t>Please note that if a class must be added, the course will be added to your list, but you will need to go in and manually add the students to the roster for that course.</a:t>
            </a:r>
          </a:p>
          <a:p>
            <a:pPr lvl="0"/>
            <a:endParaRPr lang="en-US" sz="1200" b="1" dirty="0" smtClean="0"/>
          </a:p>
          <a:p>
            <a:pPr lvl="0"/>
            <a:r>
              <a:rPr lang="en-US" sz="1200" b="1" dirty="0" smtClean="0"/>
              <a:t>I am trying to add a student to my roster, but cannot find the student in the ‘Add Student’ function.</a:t>
            </a:r>
            <a:endParaRPr lang="en-US" sz="1200" dirty="0" smtClean="0"/>
          </a:p>
          <a:p>
            <a:pPr lvl="1"/>
            <a:r>
              <a:rPr lang="en-US" sz="1200" dirty="0" smtClean="0"/>
              <a:t>Make sure that the student you are trying to add is coming from the same district. You cannot add students coming from another district. If the student is coming from within the same district and you still can’t find him/her, email the Louisiana Department of Education at </a:t>
            </a:r>
            <a:r>
              <a:rPr lang="en-US" sz="1200" u="sng" dirty="0" smtClean="0">
                <a:hlinkClick r:id="rId2"/>
              </a:rPr>
              <a:t>LDOECVR@LA.GOV</a:t>
            </a:r>
            <a:r>
              <a:rPr lang="en-US" sz="1200" dirty="0" smtClean="0"/>
              <a:t> and the matter will be investigated further.</a:t>
            </a:r>
          </a:p>
          <a:p>
            <a:pPr lvl="0"/>
            <a:endParaRPr lang="en-US" sz="1200" b="1" dirty="0" smtClean="0"/>
          </a:p>
          <a:p>
            <a:pPr lvl="0"/>
            <a:r>
              <a:rPr lang="en-US" sz="1200" b="1" dirty="0" smtClean="0"/>
              <a:t>Why can I not add students to my roster that moved in from another district and why do I not need to add them to my roster?</a:t>
            </a:r>
            <a:endParaRPr lang="en-US" sz="1200" dirty="0" smtClean="0"/>
          </a:p>
          <a:p>
            <a:pPr lvl="1"/>
            <a:r>
              <a:rPr lang="en-US" sz="1200" dirty="0" smtClean="0"/>
              <a:t>Students cannot be added from other districts because of confidentiality reasons. Personnel in one district are restricted access to another district’s data. Also, if your district opted to do the second LEADS upload, students moving into your district should have been captured in this data. It’s also important to note that if a student moved into your district/classroom during the year and they were not there for the entire course length, the student will not be linked to you for your value added data. Students must be linked with a teacher for an entire year/course length to be used in that teacher’s value added data.</a:t>
            </a:r>
          </a:p>
          <a:p>
            <a:pPr lvl="0"/>
            <a:endParaRPr lang="en-US" sz="1200" b="1" dirty="0" smtClean="0"/>
          </a:p>
          <a:p>
            <a:pPr lvl="0"/>
            <a:r>
              <a:rPr lang="en-US" sz="1200" b="1" dirty="0" smtClean="0"/>
              <a:t>I want to speak to someone directly about the CVR.</a:t>
            </a:r>
            <a:endParaRPr lang="en-US" sz="1200" dirty="0" smtClean="0"/>
          </a:p>
          <a:p>
            <a:pPr lvl="1"/>
            <a:r>
              <a:rPr lang="en-US" sz="1200" dirty="0" smtClean="0"/>
              <a:t>Because of the number of requests we receive, we ask that all questions be emailed to the District CVR Data Manager or  the Louisiana Department of Education at </a:t>
            </a:r>
            <a:r>
              <a:rPr lang="en-US" sz="1200" u="sng" dirty="0" smtClean="0">
                <a:hlinkClick r:id="rId2"/>
              </a:rPr>
              <a:t>LDOECVR@LA.GOV</a:t>
            </a:r>
            <a:r>
              <a:rPr lang="en-US" sz="1200" dirty="0" smtClean="0"/>
              <a:t> first to try and solve the issue.  If the issue cannot be solved through email, you will be asked to provide a contact number and someone from the Department will contact you at his/her earliest convenience.</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152400"/>
            <a:ext cx="7239000" cy="685800"/>
          </a:xfrm>
          <a:prstGeom prst="rect">
            <a:avLst/>
          </a:prstGeom>
        </p:spPr>
        <p:txBody>
          <a:bodyPr vert="horz" lIns="45720" tIns="0" rIns="45720" bIns="0" anchor="b"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registration—how to </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r>
              <a:rPr kumimoji="0" lang="en-US" sz="2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con’t</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6" name="Content Placeholder 4" descr="password.JPG"/>
          <p:cNvPicPr>
            <a:picLocks noChangeAspect="1"/>
          </p:cNvPicPr>
          <p:nvPr/>
        </p:nvPicPr>
        <p:blipFill>
          <a:blip r:embed="rId2" cstate="print"/>
          <a:stretch>
            <a:fillRect/>
          </a:stretch>
        </p:blipFill>
        <p:spPr>
          <a:xfrm>
            <a:off x="457200" y="2819400"/>
            <a:ext cx="7239000" cy="3210913"/>
          </a:xfrm>
          <a:prstGeom prst="rect">
            <a:avLst/>
          </a:prstGeom>
        </p:spPr>
      </p:pic>
      <p:sp>
        <p:nvSpPr>
          <p:cNvPr id="7" name="TextBox 6"/>
          <p:cNvSpPr txBox="1"/>
          <p:nvPr/>
        </p:nvSpPr>
        <p:spPr>
          <a:xfrm>
            <a:off x="609600" y="6096000"/>
            <a:ext cx="3642344" cy="369332"/>
          </a:xfrm>
          <a:prstGeom prst="rect">
            <a:avLst/>
          </a:prstGeom>
          <a:noFill/>
        </p:spPr>
        <p:txBody>
          <a:bodyPr wrap="none" rtlCol="0">
            <a:spAutoFit/>
          </a:bodyPr>
          <a:lstStyle/>
          <a:p>
            <a:r>
              <a:rPr lang="en-US" dirty="0" smtClean="0"/>
              <a:t>Click “Save Changes” to continue</a:t>
            </a:r>
            <a:endParaRPr lang="en-US" dirty="0"/>
          </a:p>
        </p:txBody>
      </p:sp>
      <p:sp>
        <p:nvSpPr>
          <p:cNvPr id="3" name="Content Placeholder 2"/>
          <p:cNvSpPr>
            <a:spLocks noGrp="1"/>
          </p:cNvSpPr>
          <p:nvPr>
            <p:ph idx="1"/>
          </p:nvPr>
        </p:nvSpPr>
        <p:spPr>
          <a:xfrm>
            <a:off x="152400" y="914400"/>
            <a:ext cx="7924800" cy="2209800"/>
          </a:xfrm>
        </p:spPr>
        <p:txBody>
          <a:bodyPr>
            <a:normAutofit lnSpcReduction="10000"/>
          </a:bodyPr>
          <a:lstStyle/>
          <a:p>
            <a:r>
              <a:rPr lang="en-US" sz="1900" dirty="0" smtClean="0"/>
              <a:t>Next you will be asked to create a ‘Password’. Choose one you will remember. See the restrictions/requirements for your ‘Password’ on the right side of the screen.</a:t>
            </a:r>
          </a:p>
          <a:p>
            <a:pPr>
              <a:buNone/>
            </a:pPr>
            <a:r>
              <a:rPr lang="en-US" sz="1900" dirty="0" smtClean="0"/>
              <a:t>		</a:t>
            </a:r>
            <a:r>
              <a:rPr lang="en-US" sz="1600" dirty="0" smtClean="0"/>
              <a:t>-Keep your password confidential as you are responsible for it. We can reset your account if you forget, but we do not store passwords. </a:t>
            </a:r>
            <a:endParaRPr lang="en-US" sz="1900" dirty="0" smtClean="0"/>
          </a:p>
          <a:p>
            <a:r>
              <a:rPr lang="en-US" sz="1900" dirty="0" smtClean="0"/>
              <a:t>This is the ‘Password’ you must use each time you wish to access the portal. </a:t>
            </a:r>
            <a:endParaRPr lang="en-US" sz="2000" dirty="0" smtClean="0"/>
          </a:p>
          <a:p>
            <a:pPr>
              <a:buNone/>
            </a:pPr>
            <a:endParaRPr lang="en-US" sz="2000" dirty="0" smtClean="0"/>
          </a:p>
          <a:p>
            <a:pPr>
              <a:buNone/>
            </a:pPr>
            <a:endParaRPr lang="en-US"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7848600" cy="2133600"/>
          </a:xfrm>
        </p:spPr>
        <p:txBody>
          <a:bodyPr>
            <a:normAutofit/>
          </a:bodyPr>
          <a:lstStyle/>
          <a:p>
            <a:r>
              <a:rPr lang="en-US" sz="2400" dirty="0" smtClean="0"/>
              <a:t>You will be asked to create two ‘Security Questions’. Make sure to record the answers you provide to these two questions; you will be asked to provide these answers if you forget your login code/password. </a:t>
            </a:r>
          </a:p>
          <a:p>
            <a:r>
              <a:rPr lang="en-US" sz="2400" dirty="0" smtClean="0"/>
              <a:t>Click ‘Submit’ to continue.</a:t>
            </a:r>
          </a:p>
          <a:p>
            <a:pPr>
              <a:buNone/>
            </a:pPr>
            <a:endParaRPr lang="en-US" dirty="0" smtClean="0"/>
          </a:p>
        </p:txBody>
      </p:sp>
      <p:sp>
        <p:nvSpPr>
          <p:cNvPr id="4" name="Title 1"/>
          <p:cNvSpPr txBox="1">
            <a:spLocks/>
          </p:cNvSpPr>
          <p:nvPr/>
        </p:nvSpPr>
        <p:spPr>
          <a:xfrm>
            <a:off x="457200" y="228600"/>
            <a:ext cx="7239000" cy="685800"/>
          </a:xfrm>
          <a:prstGeom prst="rect">
            <a:avLst/>
          </a:prstGeom>
        </p:spPr>
        <p:txBody>
          <a:bodyPr vert="horz" lIns="45720" tIns="0" rIns="45720" bIns="0" anchor="b"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registration—how to </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r>
              <a:rPr kumimoji="0" lang="en-US" sz="2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con’t</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5122" name="Picture 2"/>
          <p:cNvPicPr>
            <a:picLocks noChangeAspect="1" noChangeArrowheads="1"/>
          </p:cNvPicPr>
          <p:nvPr/>
        </p:nvPicPr>
        <p:blipFill>
          <a:blip r:embed="rId2" cstate="print"/>
          <a:srcRect/>
          <a:stretch>
            <a:fillRect/>
          </a:stretch>
        </p:blipFill>
        <p:spPr bwMode="auto">
          <a:xfrm>
            <a:off x="0" y="3352800"/>
            <a:ext cx="7962900" cy="3505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239000" cy="2133600"/>
          </a:xfrm>
        </p:spPr>
        <p:txBody>
          <a:bodyPr>
            <a:normAutofit/>
          </a:bodyPr>
          <a:lstStyle/>
          <a:p>
            <a:r>
              <a:rPr lang="en-US" sz="2000" dirty="0" smtClean="0"/>
              <a:t>The final step in the registration process is to provide an email address.</a:t>
            </a:r>
          </a:p>
          <a:p>
            <a:pPr>
              <a:buNone/>
            </a:pPr>
            <a:r>
              <a:rPr lang="en-US" sz="2000" dirty="0" smtClean="0"/>
              <a:t>     *This email address will be used only to notify you of any changes made to your account. </a:t>
            </a:r>
          </a:p>
          <a:p>
            <a:pPr>
              <a:buNone/>
            </a:pPr>
            <a:r>
              <a:rPr lang="en-US" sz="2000" dirty="0" smtClean="0"/>
              <a:t>     *If you do not have an email, or choose not to provide it, simply check the box below the ‘Submit’ button.</a:t>
            </a:r>
          </a:p>
        </p:txBody>
      </p:sp>
      <p:sp>
        <p:nvSpPr>
          <p:cNvPr id="4" name="Title 1"/>
          <p:cNvSpPr txBox="1">
            <a:spLocks/>
          </p:cNvSpPr>
          <p:nvPr/>
        </p:nvSpPr>
        <p:spPr>
          <a:xfrm>
            <a:off x="457200" y="228600"/>
            <a:ext cx="7239000" cy="685800"/>
          </a:xfrm>
          <a:prstGeom prst="rect">
            <a:avLst/>
          </a:prstGeom>
        </p:spPr>
        <p:txBody>
          <a:bodyPr vert="horz" lIns="45720" tIns="0" rIns="45720" bIns="0" anchor="b"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registration—how to </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r>
              <a:rPr kumimoji="0" lang="en-US" sz="2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con’t</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6146" name="Picture 2"/>
          <p:cNvPicPr>
            <a:picLocks noChangeAspect="1" noChangeArrowheads="1"/>
          </p:cNvPicPr>
          <p:nvPr/>
        </p:nvPicPr>
        <p:blipFill>
          <a:blip r:embed="rId2" cstate="print"/>
          <a:srcRect/>
          <a:stretch>
            <a:fillRect/>
          </a:stretch>
        </p:blipFill>
        <p:spPr bwMode="auto">
          <a:xfrm>
            <a:off x="228600" y="3200400"/>
            <a:ext cx="5105400" cy="3219450"/>
          </a:xfrm>
          <a:prstGeom prst="rect">
            <a:avLst/>
          </a:prstGeom>
          <a:noFill/>
          <a:ln w="9525">
            <a:noFill/>
            <a:miter lim="800000"/>
            <a:headEnd/>
            <a:tailEnd/>
          </a:ln>
        </p:spPr>
      </p:pic>
      <p:sp>
        <p:nvSpPr>
          <p:cNvPr id="6" name="Content Placeholder 2"/>
          <p:cNvSpPr txBox="1">
            <a:spLocks/>
          </p:cNvSpPr>
          <p:nvPr/>
        </p:nvSpPr>
        <p:spPr>
          <a:xfrm>
            <a:off x="5486400" y="3733800"/>
            <a:ext cx="2514600" cy="10668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Click</a:t>
            </a:r>
            <a:r>
              <a:rPr kumimoji="0" lang="en-US" sz="2000" b="0" i="0" u="none" strike="noStrike" kern="1200" cap="none" spc="0" normalizeH="0" noProof="0" dirty="0" smtClean="0">
                <a:ln>
                  <a:noFill/>
                </a:ln>
                <a:solidFill>
                  <a:schemeClr val="tx1"/>
                </a:solidFill>
                <a:effectLst/>
                <a:uLnTx/>
                <a:uFillTx/>
                <a:latin typeface="+mn-lt"/>
                <a:ea typeface="+mn-ea"/>
                <a:cs typeface="+mn-cs"/>
              </a:rPr>
              <a:t> “Submit” to continue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7239000" cy="685800"/>
          </a:xfrm>
          <a:prstGeom prst="rect">
            <a:avLst/>
          </a:prstGeom>
        </p:spPr>
        <p:txBody>
          <a:bodyPr vert="horz" lIns="45720" tIns="0" rIns="45720" bIns="0" anchor="b"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registration—how to </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r>
              <a:rPr kumimoji="0" lang="en-US" sz="2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con’t</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7170" name="Picture 2"/>
          <p:cNvPicPr>
            <a:picLocks noChangeAspect="1" noChangeArrowheads="1"/>
          </p:cNvPicPr>
          <p:nvPr/>
        </p:nvPicPr>
        <p:blipFill>
          <a:blip r:embed="rId2" cstate="print"/>
          <a:srcRect/>
          <a:stretch>
            <a:fillRect/>
          </a:stretch>
        </p:blipFill>
        <p:spPr bwMode="auto">
          <a:xfrm>
            <a:off x="609600" y="1371600"/>
            <a:ext cx="6934200"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701040"/>
          </a:xfrm>
        </p:spPr>
        <p:txBody>
          <a:bodyPr/>
          <a:lstStyle/>
          <a:p>
            <a:r>
              <a:rPr lang="en-US" dirty="0" smtClean="0"/>
              <a:t>Accessing the </a:t>
            </a:r>
            <a:r>
              <a:rPr lang="en-US" dirty="0" err="1" smtClean="0"/>
              <a:t>Cvr</a:t>
            </a:r>
            <a:endParaRPr lang="en-US" dirty="0"/>
          </a:p>
        </p:txBody>
      </p:sp>
      <p:sp>
        <p:nvSpPr>
          <p:cNvPr id="3" name="Content Placeholder 2"/>
          <p:cNvSpPr>
            <a:spLocks noGrp="1"/>
          </p:cNvSpPr>
          <p:nvPr>
            <p:ph idx="1"/>
          </p:nvPr>
        </p:nvSpPr>
        <p:spPr>
          <a:xfrm>
            <a:off x="457200" y="990600"/>
            <a:ext cx="7239000" cy="5465136"/>
          </a:xfrm>
        </p:spPr>
        <p:txBody>
          <a:bodyPr/>
          <a:lstStyle/>
          <a:p>
            <a:r>
              <a:rPr lang="en-US" sz="2000" dirty="0" smtClean="0"/>
              <a:t>After you have registered, you will be able to access the portal at any time by going to </a:t>
            </a:r>
          </a:p>
          <a:p>
            <a:pPr>
              <a:buNone/>
            </a:pPr>
            <a:r>
              <a:rPr lang="en-US" sz="2000" dirty="0" smtClean="0"/>
              <a:t>	</a:t>
            </a:r>
            <a:r>
              <a:rPr lang="en-US" sz="2000" b="1" dirty="0" smtClean="0">
                <a:solidFill>
                  <a:schemeClr val="tx2">
                    <a:lumMod val="50000"/>
                  </a:schemeClr>
                </a:solidFill>
              </a:rPr>
              <a:t>    https://leads13.doe.louisiana.gov/cvr</a:t>
            </a:r>
          </a:p>
          <a:p>
            <a:endParaRPr lang="en-US" sz="2000" dirty="0" smtClean="0"/>
          </a:p>
          <a:p>
            <a:r>
              <a:rPr lang="en-US" sz="2000" dirty="0" smtClean="0"/>
              <a:t>You will need to enter your ‘Personal Login Code’ and ‘Password’ to enter the portal.</a:t>
            </a:r>
          </a:p>
          <a:p>
            <a:endParaRPr lang="en-US" sz="2000" dirty="0" smtClean="0"/>
          </a:p>
          <a:p>
            <a:r>
              <a:rPr lang="en-US" sz="2000" dirty="0" smtClean="0"/>
              <a:t>If you forget your ‘Personal Login Code’, click on the “I forgot my code” button and follow the directions for creating a new login code.</a:t>
            </a:r>
          </a:p>
          <a:p>
            <a:endParaRPr lang="en-US" sz="2000" dirty="0" smtClean="0"/>
          </a:p>
          <a:p>
            <a:r>
              <a:rPr lang="en-US" sz="2000" dirty="0" smtClean="0"/>
              <a:t>If you forget your ‘Password’, click on the “I forgot my Password” button and follow the directions for creating a new password. </a:t>
            </a:r>
          </a:p>
          <a:p>
            <a:pPr>
              <a:buNone/>
            </a:pPr>
            <a:endParaRPr lang="en-US" dirty="0" smtClean="0"/>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Cvr</a:t>
            </a:r>
            <a:r>
              <a:rPr lang="en-US" sz="4000" dirty="0" smtClean="0"/>
              <a:t> for superintendents</a:t>
            </a:r>
            <a:endParaRPr lang="en-US" sz="4000" dirty="0"/>
          </a:p>
        </p:txBody>
      </p:sp>
      <p:graphicFrame>
        <p:nvGraphicFramePr>
          <p:cNvPr id="4" name="Content Placeholder 3"/>
          <p:cNvGraphicFramePr>
            <a:graphicFrameLocks noGrp="1"/>
          </p:cNvGraphicFramePr>
          <p:nvPr>
            <p:ph idx="1"/>
          </p:nvPr>
        </p:nvGraphicFramePr>
        <p:xfrm>
          <a:off x="457200" y="2133600"/>
          <a:ext cx="7239000" cy="2590800"/>
        </p:xfrm>
        <a:graphic>
          <a:graphicData uri="http://schemas.openxmlformats.org/drawingml/2006/table">
            <a:tbl>
              <a:tblPr firstRow="1" bandRow="1">
                <a:tableStyleId>{21E4AEA4-8DFA-4A89-87EB-49C32662AFE0}</a:tableStyleId>
              </a:tblPr>
              <a:tblGrid>
                <a:gridCol w="3619500"/>
                <a:gridCol w="3619500"/>
              </a:tblGrid>
              <a:tr h="954189">
                <a:tc>
                  <a:txBody>
                    <a:bodyPr/>
                    <a:lstStyle/>
                    <a:p>
                      <a:pPr algn="ctr"/>
                      <a:r>
                        <a:rPr lang="en-US" dirty="0" smtClean="0"/>
                        <a:t>Roster</a:t>
                      </a:r>
                      <a:r>
                        <a:rPr lang="en-US" baseline="0" dirty="0" smtClean="0"/>
                        <a:t> Verification </a:t>
                      </a:r>
                    </a:p>
                    <a:p>
                      <a:pPr algn="ctr"/>
                      <a:r>
                        <a:rPr lang="en-US" baseline="0" dirty="0" smtClean="0"/>
                        <a:t>Progress Reports</a:t>
                      </a:r>
                      <a:endParaRPr lang="en-US" dirty="0"/>
                    </a:p>
                  </a:txBody>
                  <a:tcPr/>
                </a:tc>
                <a:tc>
                  <a:txBody>
                    <a:bodyPr/>
                    <a:lstStyle/>
                    <a:p>
                      <a:pPr algn="ctr"/>
                      <a:r>
                        <a:rPr lang="en-US" dirty="0" smtClean="0"/>
                        <a:t>Value-Added</a:t>
                      </a:r>
                      <a:r>
                        <a:rPr lang="en-US" baseline="0" dirty="0" smtClean="0"/>
                        <a:t> Results</a:t>
                      </a:r>
                      <a:endParaRPr lang="en-US" dirty="0"/>
                    </a:p>
                  </a:txBody>
                  <a:tcPr/>
                </a:tc>
              </a:tr>
              <a:tr h="1636611">
                <a:tc>
                  <a:txBody>
                    <a:bodyPr/>
                    <a:lstStyle/>
                    <a:p>
                      <a:pPr algn="ctr"/>
                      <a:r>
                        <a:rPr lang="en-US" dirty="0" smtClean="0">
                          <a:solidFill>
                            <a:schemeClr val="bg2">
                              <a:lumMod val="10000"/>
                            </a:schemeClr>
                          </a:solidFill>
                        </a:rPr>
                        <a:t>*By School</a:t>
                      </a:r>
                      <a:r>
                        <a:rPr lang="en-US" baseline="0" dirty="0" smtClean="0">
                          <a:solidFill>
                            <a:schemeClr val="bg2">
                              <a:lumMod val="10000"/>
                            </a:schemeClr>
                          </a:solidFill>
                        </a:rPr>
                        <a:t> (individual names)</a:t>
                      </a:r>
                    </a:p>
                    <a:p>
                      <a:pPr algn="ctr"/>
                      <a:endParaRPr lang="en-US" baseline="0" dirty="0" smtClean="0">
                        <a:solidFill>
                          <a:schemeClr val="bg2">
                            <a:lumMod val="10000"/>
                          </a:schemeClr>
                        </a:solidFill>
                      </a:endParaRPr>
                    </a:p>
                    <a:p>
                      <a:pPr algn="ctr"/>
                      <a:r>
                        <a:rPr lang="en-US" baseline="0" dirty="0" smtClean="0">
                          <a:solidFill>
                            <a:schemeClr val="bg2">
                              <a:lumMod val="10000"/>
                            </a:schemeClr>
                          </a:solidFill>
                        </a:rPr>
                        <a:t>*Number of verified &amp; unverified</a:t>
                      </a:r>
                    </a:p>
                    <a:p>
                      <a:pPr algn="ctr"/>
                      <a:r>
                        <a:rPr lang="en-US" baseline="0" dirty="0" smtClean="0">
                          <a:solidFill>
                            <a:schemeClr val="bg2">
                              <a:lumMod val="10000"/>
                            </a:schemeClr>
                          </a:solidFill>
                        </a:rPr>
                        <a:t>rosters district-wide</a:t>
                      </a:r>
                    </a:p>
                    <a:p>
                      <a:pPr algn="ctr"/>
                      <a:r>
                        <a:rPr lang="en-US" baseline="0" dirty="0" smtClean="0">
                          <a:solidFill>
                            <a:schemeClr val="bg2">
                              <a:lumMod val="10000"/>
                            </a:schemeClr>
                          </a:solidFill>
                        </a:rPr>
                        <a:t>listed by school</a:t>
                      </a:r>
                      <a:endParaRPr lang="en-US" dirty="0" smtClean="0">
                        <a:solidFill>
                          <a:schemeClr val="bg2">
                            <a:lumMod val="10000"/>
                          </a:schemeClr>
                        </a:solidFill>
                      </a:endParaRPr>
                    </a:p>
                  </a:txBody>
                  <a:tcPr/>
                </a:tc>
                <a:tc>
                  <a:txBody>
                    <a:bodyPr/>
                    <a:lstStyle/>
                    <a:p>
                      <a:pPr algn="ctr"/>
                      <a:r>
                        <a:rPr lang="en-US" dirty="0" smtClean="0">
                          <a:solidFill>
                            <a:schemeClr val="bg2">
                              <a:lumMod val="10000"/>
                            </a:schemeClr>
                          </a:solidFill>
                        </a:rPr>
                        <a:t>*Individual teacher results by school</a:t>
                      </a:r>
                    </a:p>
                    <a:p>
                      <a:pPr algn="ctr"/>
                      <a:endParaRPr lang="en-US" dirty="0" smtClean="0">
                        <a:solidFill>
                          <a:schemeClr val="bg2">
                            <a:lumMod val="10000"/>
                          </a:schemeClr>
                        </a:solidFill>
                      </a:endParaRPr>
                    </a:p>
                    <a:p>
                      <a:pPr algn="ctr"/>
                      <a:r>
                        <a:rPr lang="en-US" dirty="0" smtClean="0">
                          <a:solidFill>
                            <a:schemeClr val="bg2">
                              <a:lumMod val="10000"/>
                            </a:schemeClr>
                          </a:solidFill>
                        </a:rPr>
                        <a:t>*All</a:t>
                      </a:r>
                      <a:r>
                        <a:rPr lang="en-US" baseline="0" dirty="0" smtClean="0">
                          <a:solidFill>
                            <a:schemeClr val="bg2">
                              <a:lumMod val="10000"/>
                            </a:schemeClr>
                          </a:solidFill>
                        </a:rPr>
                        <a:t> teacher results in a school</a:t>
                      </a:r>
                      <a:endParaRPr lang="en-US" dirty="0">
                        <a:solidFill>
                          <a:schemeClr val="bg2">
                            <a:lumMod val="10000"/>
                          </a:schemeClr>
                        </a:solidFill>
                      </a:endParaRPr>
                    </a:p>
                  </a:txBody>
                  <a:tcPr/>
                </a:tc>
              </a:tr>
            </a:tbl>
          </a:graphicData>
        </a:graphic>
      </p:graphicFrame>
      <p:sp>
        <p:nvSpPr>
          <p:cNvPr id="5" name="TextBox 4"/>
          <p:cNvSpPr txBox="1"/>
          <p:nvPr/>
        </p:nvSpPr>
        <p:spPr>
          <a:xfrm>
            <a:off x="304800" y="5257800"/>
            <a:ext cx="7750263" cy="923330"/>
          </a:xfrm>
          <a:prstGeom prst="rect">
            <a:avLst/>
          </a:prstGeom>
          <a:noFill/>
        </p:spPr>
        <p:txBody>
          <a:bodyPr wrap="none" rtlCol="0">
            <a:spAutoFit/>
          </a:bodyPr>
          <a:lstStyle/>
          <a:p>
            <a:pPr algn="ctr"/>
            <a:r>
              <a:rPr lang="en-US" dirty="0" smtClean="0">
                <a:solidFill>
                  <a:schemeClr val="bg2">
                    <a:lumMod val="10000"/>
                  </a:schemeClr>
                </a:solidFill>
              </a:rPr>
              <a:t>If a superintendent wishes to name a ‘designee’ to access the CVR, they </a:t>
            </a:r>
          </a:p>
          <a:p>
            <a:pPr algn="ctr"/>
            <a:r>
              <a:rPr lang="en-US" dirty="0" smtClean="0">
                <a:solidFill>
                  <a:schemeClr val="bg2">
                    <a:lumMod val="10000"/>
                  </a:schemeClr>
                </a:solidFill>
              </a:rPr>
              <a:t>MUST register their OWN account, and then provide that designee with </a:t>
            </a:r>
          </a:p>
          <a:p>
            <a:pPr algn="ctr"/>
            <a:r>
              <a:rPr lang="en-US" dirty="0" smtClean="0">
                <a:solidFill>
                  <a:schemeClr val="bg2">
                    <a:lumMod val="10000"/>
                  </a:schemeClr>
                </a:solidFill>
              </a:rPr>
              <a:t>the appropriate login code and password information. </a:t>
            </a:r>
            <a:endParaRPr lang="en-US"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9416"/>
            <a:ext cx="7848600" cy="4846320"/>
          </a:xfrm>
        </p:spPr>
        <p:txBody>
          <a:bodyPr>
            <a:normAutofit lnSpcReduction="10000"/>
          </a:bodyPr>
          <a:lstStyle/>
          <a:p>
            <a:r>
              <a:rPr lang="en-US" dirty="0" smtClean="0"/>
              <a:t>Click on the ‘Verified Data’ tab at top of page; then ‘Report’, and then ‘Verification Status’. </a:t>
            </a:r>
          </a:p>
          <a:p>
            <a:endParaRPr lang="en-US" dirty="0" smtClean="0"/>
          </a:p>
          <a:p>
            <a:r>
              <a:rPr lang="en-US" dirty="0" smtClean="0"/>
              <a:t>Make sure the appropriate school year is selected in the drop-down menu for ‘School Year’</a:t>
            </a:r>
          </a:p>
          <a:p>
            <a:pPr lvl="1"/>
            <a:r>
              <a:rPr lang="en-US" sz="2400" dirty="0" smtClean="0"/>
              <a:t>NOTE: verification progress reports are only available  beginning with the 2010-2011 school year</a:t>
            </a:r>
          </a:p>
          <a:p>
            <a:endParaRPr lang="en-US" dirty="0" smtClean="0"/>
          </a:p>
          <a:p>
            <a:r>
              <a:rPr lang="en-US" dirty="0" smtClean="0"/>
              <a:t>Make sure the appropriate ‘School District’ is selected in the drop-down menu for ‘District’</a:t>
            </a:r>
          </a:p>
          <a:p>
            <a:pPr lvl="1"/>
            <a:r>
              <a:rPr lang="en-US" sz="2400" dirty="0" smtClean="0"/>
              <a:t>NOTE: you will only have access to your own district</a:t>
            </a:r>
          </a:p>
        </p:txBody>
      </p:sp>
      <p:sp>
        <p:nvSpPr>
          <p:cNvPr id="4" name="Title 1"/>
          <p:cNvSpPr>
            <a:spLocks noGrp="1"/>
          </p:cNvSpPr>
          <p:nvPr>
            <p:ph type="title"/>
          </p:nvPr>
        </p:nvSpPr>
        <p:spPr>
          <a:xfrm>
            <a:off x="457200" y="304800"/>
            <a:ext cx="7239000" cy="1143000"/>
          </a:xfrm>
        </p:spPr>
        <p:txBody>
          <a:bodyPr>
            <a:normAutofit/>
          </a:bodyPr>
          <a:lstStyle/>
          <a:p>
            <a:r>
              <a:rPr lang="en-US" sz="4000" dirty="0" err="1" smtClean="0"/>
              <a:t>Cvr</a:t>
            </a:r>
            <a:r>
              <a:rPr lang="en-US" sz="4000" dirty="0" smtClean="0"/>
              <a:t> for superintendents</a:t>
            </a:r>
            <a:br>
              <a:rPr lang="en-US" sz="4000" dirty="0" smtClean="0"/>
            </a:br>
            <a:r>
              <a:rPr lang="en-US" sz="3100" dirty="0" smtClean="0"/>
              <a:t>Verification progress reports</a:t>
            </a:r>
            <a:endParaRPr lang="en-US" sz="3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7239000" cy="1143000"/>
          </a:xfrm>
        </p:spPr>
        <p:txBody>
          <a:bodyPr>
            <a:normAutofit/>
          </a:bodyPr>
          <a:lstStyle/>
          <a:p>
            <a:r>
              <a:rPr lang="en-US" sz="4000" dirty="0" err="1" smtClean="0"/>
              <a:t>Cvr</a:t>
            </a:r>
            <a:r>
              <a:rPr lang="en-US" sz="4000" dirty="0" smtClean="0"/>
              <a:t> for superintendents</a:t>
            </a:r>
            <a:br>
              <a:rPr lang="en-US" sz="4000" dirty="0" smtClean="0"/>
            </a:br>
            <a:r>
              <a:rPr lang="en-US" sz="3100" dirty="0" smtClean="0"/>
              <a:t>Verification progress reports</a:t>
            </a:r>
            <a:endParaRPr lang="en-US" sz="3100" dirty="0"/>
          </a:p>
        </p:txBody>
      </p:sp>
      <p:sp>
        <p:nvSpPr>
          <p:cNvPr id="8" name="TextBox 7"/>
          <p:cNvSpPr txBox="1"/>
          <p:nvPr/>
        </p:nvSpPr>
        <p:spPr>
          <a:xfrm>
            <a:off x="304800" y="1524000"/>
            <a:ext cx="7576882" cy="646331"/>
          </a:xfrm>
          <a:prstGeom prst="rect">
            <a:avLst/>
          </a:prstGeom>
          <a:noFill/>
        </p:spPr>
        <p:txBody>
          <a:bodyPr wrap="none" rtlCol="0">
            <a:spAutoFit/>
          </a:bodyPr>
          <a:lstStyle/>
          <a:p>
            <a:r>
              <a:rPr lang="en-US" dirty="0" smtClean="0"/>
              <a:t>You may select an individual school, or “ALL” to see the whole district.</a:t>
            </a:r>
          </a:p>
          <a:p>
            <a:r>
              <a:rPr lang="en-US" dirty="0" smtClean="0"/>
              <a:t>Click “Run Report” button to generate the report. </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152400" y="2362200"/>
            <a:ext cx="7841776" cy="410468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777240"/>
          </a:xfrm>
        </p:spPr>
        <p:txBody>
          <a:bodyPr>
            <a:normAutofit/>
          </a:bodyPr>
          <a:lstStyle/>
          <a:p>
            <a:pPr algn="ctr"/>
            <a:r>
              <a:rPr lang="en-US" sz="4400" dirty="0" smtClean="0"/>
              <a:t>Table of contents</a:t>
            </a:r>
            <a:endParaRPr lang="en-US" sz="4400" dirty="0"/>
          </a:p>
        </p:txBody>
      </p:sp>
      <p:sp>
        <p:nvSpPr>
          <p:cNvPr id="3" name="Content Placeholder 2"/>
          <p:cNvSpPr>
            <a:spLocks noGrp="1"/>
          </p:cNvSpPr>
          <p:nvPr>
            <p:ph idx="1"/>
          </p:nvPr>
        </p:nvSpPr>
        <p:spPr>
          <a:xfrm>
            <a:off x="228600" y="1609416"/>
            <a:ext cx="7772400" cy="4715184"/>
          </a:xfrm>
        </p:spPr>
        <p:txBody>
          <a:bodyPr>
            <a:normAutofit fontScale="92500" lnSpcReduction="20000"/>
          </a:bodyPr>
          <a:lstStyle/>
          <a:p>
            <a:r>
              <a:rPr lang="en-US" sz="2000" dirty="0" smtClean="0"/>
              <a:t>Section 1: General Introduction</a:t>
            </a:r>
          </a:p>
          <a:p>
            <a:endParaRPr lang="en-US" sz="2000" dirty="0" smtClean="0"/>
          </a:p>
          <a:p>
            <a:r>
              <a:rPr lang="en-US" sz="2000" dirty="0" smtClean="0"/>
              <a:t>Section 2: Registering User Account-all users       (slides 3-16)</a:t>
            </a:r>
          </a:p>
          <a:p>
            <a:endParaRPr lang="en-US" sz="2000" dirty="0" smtClean="0"/>
          </a:p>
          <a:p>
            <a:r>
              <a:rPr lang="en-US" sz="2000" dirty="0" smtClean="0"/>
              <a:t>Section 3: CVR for Superintendents                     (slides 17-33)</a:t>
            </a:r>
          </a:p>
          <a:p>
            <a:pPr>
              <a:buNone/>
            </a:pPr>
            <a:r>
              <a:rPr lang="en-US" sz="2000" dirty="0" smtClean="0"/>
              <a:t>                     </a:t>
            </a:r>
          </a:p>
          <a:p>
            <a:r>
              <a:rPr lang="en-US" sz="2000" dirty="0" smtClean="0"/>
              <a:t>Section 4: CVR for Principals                               (slides 34-59)</a:t>
            </a:r>
          </a:p>
          <a:p>
            <a:endParaRPr lang="en-US" sz="2000" dirty="0" smtClean="0"/>
          </a:p>
          <a:p>
            <a:r>
              <a:rPr lang="en-US" sz="2000" dirty="0" smtClean="0"/>
              <a:t>Section 5: CVR for Teachers			  (slides 60-75)</a:t>
            </a:r>
          </a:p>
          <a:p>
            <a:endParaRPr lang="en-US" sz="2000" dirty="0" smtClean="0"/>
          </a:p>
          <a:p>
            <a:r>
              <a:rPr lang="en-US" sz="2000" dirty="0" smtClean="0"/>
              <a:t>Section 6: Individual Score Reports		  (slides 76-87)</a:t>
            </a:r>
          </a:p>
          <a:p>
            <a:endParaRPr lang="en-US" sz="2000" dirty="0" smtClean="0"/>
          </a:p>
          <a:p>
            <a:r>
              <a:rPr lang="en-US" sz="2000" dirty="0" smtClean="0"/>
              <a:t>Section 7: School-wide Reports			  (slides 88-95)</a:t>
            </a:r>
          </a:p>
          <a:p>
            <a:endParaRPr lang="en-US" sz="2000" dirty="0" smtClean="0"/>
          </a:p>
          <a:p>
            <a:r>
              <a:rPr lang="en-US" sz="2000" dirty="0" smtClean="0"/>
              <a:t>Section 8: CVR for Data Managers                        (slides 96-114)</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Reports will be broken down alphabetically by individual schools who verify data within your district.</a:t>
            </a:r>
          </a:p>
          <a:p>
            <a:endParaRPr lang="en-US" dirty="0" smtClean="0"/>
          </a:p>
          <a:p>
            <a:r>
              <a:rPr lang="en-US" dirty="0" smtClean="0"/>
              <a:t>The report will inform you which teachers in each school have not yet verified rosters, and the date for those who have completed the process.</a:t>
            </a:r>
          </a:p>
          <a:p>
            <a:endParaRPr lang="en-US" dirty="0" smtClean="0"/>
          </a:p>
          <a:p>
            <a:r>
              <a:rPr lang="en-US" dirty="0" smtClean="0"/>
              <a:t>At the bottom of each school’s report will be the Number of Teachers Verified; the Number of Teachers Not Verified, and Total Number of Teachers. </a:t>
            </a:r>
          </a:p>
        </p:txBody>
      </p:sp>
      <p:sp>
        <p:nvSpPr>
          <p:cNvPr id="4" name="Title 1"/>
          <p:cNvSpPr>
            <a:spLocks noGrp="1"/>
          </p:cNvSpPr>
          <p:nvPr>
            <p:ph type="title"/>
          </p:nvPr>
        </p:nvSpPr>
        <p:spPr>
          <a:xfrm>
            <a:off x="457200" y="304800"/>
            <a:ext cx="7239000" cy="1143000"/>
          </a:xfrm>
        </p:spPr>
        <p:txBody>
          <a:bodyPr>
            <a:normAutofit/>
          </a:bodyPr>
          <a:lstStyle/>
          <a:p>
            <a:r>
              <a:rPr lang="en-US" sz="4000" dirty="0" err="1" smtClean="0"/>
              <a:t>Cvr</a:t>
            </a:r>
            <a:r>
              <a:rPr lang="en-US" sz="4000" dirty="0" smtClean="0"/>
              <a:t> for superintendents</a:t>
            </a:r>
            <a:br>
              <a:rPr lang="en-US" sz="4000" dirty="0" smtClean="0"/>
            </a:br>
            <a:r>
              <a:rPr lang="en-US" sz="3100" dirty="0" smtClean="0"/>
              <a:t>Verification progress reports</a:t>
            </a:r>
            <a:endParaRPr lang="en-US" sz="3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457200" y="1925190"/>
            <a:ext cx="7239000" cy="4215708"/>
          </a:xfrm>
          <a:prstGeom prst="rect">
            <a:avLst/>
          </a:prstGeom>
          <a:noFill/>
          <a:ln w="9525">
            <a:noFill/>
            <a:miter lim="800000"/>
            <a:headEnd/>
            <a:tailEnd/>
          </a:ln>
        </p:spPr>
      </p:pic>
      <p:sp>
        <p:nvSpPr>
          <p:cNvPr id="5" name="Title 1"/>
          <p:cNvSpPr>
            <a:spLocks noGrp="1"/>
          </p:cNvSpPr>
          <p:nvPr>
            <p:ph type="title"/>
          </p:nvPr>
        </p:nvSpPr>
        <p:spPr>
          <a:xfrm>
            <a:off x="457200" y="304800"/>
            <a:ext cx="7239000" cy="1143000"/>
          </a:xfrm>
        </p:spPr>
        <p:txBody>
          <a:bodyPr>
            <a:normAutofit/>
          </a:bodyPr>
          <a:lstStyle/>
          <a:p>
            <a:r>
              <a:rPr lang="en-US" sz="4000" dirty="0" err="1" smtClean="0"/>
              <a:t>Cvr</a:t>
            </a:r>
            <a:r>
              <a:rPr lang="en-US" sz="4000" dirty="0" smtClean="0"/>
              <a:t> for superintendents</a:t>
            </a:r>
            <a:br>
              <a:rPr lang="en-US" sz="4000" dirty="0" smtClean="0"/>
            </a:br>
            <a:r>
              <a:rPr lang="en-US" sz="3100" dirty="0" smtClean="0"/>
              <a:t>Verification progress reports</a:t>
            </a:r>
            <a:endParaRPr lang="en-US" sz="31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9416"/>
            <a:ext cx="7772400" cy="4846320"/>
          </a:xfrm>
        </p:spPr>
        <p:txBody>
          <a:bodyPr/>
          <a:lstStyle/>
          <a:p>
            <a:r>
              <a:rPr lang="en-US" dirty="0" smtClean="0"/>
              <a:t>You can also view the counts of teachers and principals who have/have not verified rosters.</a:t>
            </a:r>
          </a:p>
          <a:p>
            <a:endParaRPr lang="en-US" dirty="0"/>
          </a:p>
        </p:txBody>
      </p:sp>
      <p:sp>
        <p:nvSpPr>
          <p:cNvPr id="4" name="Title 1"/>
          <p:cNvSpPr>
            <a:spLocks noGrp="1"/>
          </p:cNvSpPr>
          <p:nvPr>
            <p:ph type="title"/>
          </p:nvPr>
        </p:nvSpPr>
        <p:spPr>
          <a:xfrm>
            <a:off x="457200" y="304800"/>
            <a:ext cx="7239000" cy="1143000"/>
          </a:xfrm>
        </p:spPr>
        <p:txBody>
          <a:bodyPr>
            <a:normAutofit/>
          </a:bodyPr>
          <a:lstStyle/>
          <a:p>
            <a:r>
              <a:rPr lang="en-US" sz="4000" dirty="0" err="1" smtClean="0"/>
              <a:t>Cvr</a:t>
            </a:r>
            <a:r>
              <a:rPr lang="en-US" sz="4000" dirty="0" smtClean="0"/>
              <a:t> for superintendents</a:t>
            </a:r>
            <a:br>
              <a:rPr lang="en-US" sz="4000" dirty="0" smtClean="0"/>
            </a:br>
            <a:r>
              <a:rPr lang="en-US" sz="3100" dirty="0" smtClean="0"/>
              <a:t>Verification progress reports</a:t>
            </a:r>
            <a:endParaRPr lang="en-US" sz="3100" dirty="0"/>
          </a:p>
        </p:txBody>
      </p:sp>
      <p:sp>
        <p:nvSpPr>
          <p:cNvPr id="5" name="Content Placeholder 2"/>
          <p:cNvSpPr txBox="1">
            <a:spLocks/>
          </p:cNvSpPr>
          <p:nvPr/>
        </p:nvSpPr>
        <p:spPr>
          <a:xfrm>
            <a:off x="228600" y="2667000"/>
            <a:ext cx="7848600" cy="3788736"/>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Click on the ‘Verified Data’ tab at top of page; then ‘Report’, and then ‘Verification Counts’.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Make sure the appropriate school year is selected in the drop-down menu for ‘School Year’</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400" b="0" i="0" u="none" strike="noStrike" kern="1200" cap="none" spc="0" normalizeH="0" baseline="0" noProof="0" dirty="0" smtClean="0">
                <a:ln>
                  <a:noFill/>
                </a:ln>
                <a:solidFill>
                  <a:schemeClr val="tx1">
                    <a:tint val="85000"/>
                  </a:schemeClr>
                </a:solidFill>
                <a:effectLst/>
                <a:uLnTx/>
                <a:uFillTx/>
                <a:latin typeface="+mn-lt"/>
                <a:ea typeface="+mn-ea"/>
                <a:cs typeface="+mn-cs"/>
              </a:rPr>
              <a:t>NOTE: verification progress reports are only available  beginning with the 2010-2011 school year</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Make sure the appropriate ‘School District’ is selected in the drop-down menu for ‘District’</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400" b="0" i="0" u="none" strike="noStrike" kern="1200" cap="none" spc="0" normalizeH="0" baseline="0" noProof="0" dirty="0" smtClean="0">
                <a:ln>
                  <a:noFill/>
                </a:ln>
                <a:solidFill>
                  <a:schemeClr val="tx1">
                    <a:tint val="85000"/>
                  </a:schemeClr>
                </a:solidFill>
                <a:effectLst/>
                <a:uLnTx/>
                <a:uFillTx/>
                <a:latin typeface="+mn-lt"/>
                <a:ea typeface="+mn-ea"/>
                <a:cs typeface="+mn-cs"/>
              </a:rPr>
              <a:t>NOTE: you will only have access to your own district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7239000" cy="1143000"/>
          </a:xfrm>
        </p:spPr>
        <p:txBody>
          <a:bodyPr>
            <a:normAutofit/>
          </a:bodyPr>
          <a:lstStyle/>
          <a:p>
            <a:r>
              <a:rPr lang="en-US" sz="4000" dirty="0" err="1" smtClean="0"/>
              <a:t>Cvr</a:t>
            </a:r>
            <a:r>
              <a:rPr lang="en-US" sz="4000" dirty="0" smtClean="0"/>
              <a:t> for superintendents</a:t>
            </a:r>
            <a:br>
              <a:rPr lang="en-US" sz="4000" dirty="0" smtClean="0"/>
            </a:br>
            <a:r>
              <a:rPr lang="en-US" sz="3100" dirty="0" smtClean="0"/>
              <a:t>Verification progress reports</a:t>
            </a:r>
            <a:endParaRPr lang="en-US" sz="31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762000" y="2590801"/>
            <a:ext cx="6872023" cy="4267199"/>
          </a:xfrm>
          <a:prstGeom prst="rect">
            <a:avLst/>
          </a:prstGeom>
          <a:noFill/>
          <a:ln w="9525">
            <a:noFill/>
            <a:miter lim="800000"/>
            <a:headEnd/>
            <a:tailEnd/>
          </a:ln>
        </p:spPr>
      </p:pic>
      <p:sp>
        <p:nvSpPr>
          <p:cNvPr id="7" name="TextBox 6"/>
          <p:cNvSpPr txBox="1"/>
          <p:nvPr/>
        </p:nvSpPr>
        <p:spPr>
          <a:xfrm>
            <a:off x="381000" y="1600200"/>
            <a:ext cx="7354899" cy="646331"/>
          </a:xfrm>
          <a:prstGeom prst="rect">
            <a:avLst/>
          </a:prstGeom>
          <a:noFill/>
        </p:spPr>
        <p:txBody>
          <a:bodyPr wrap="none" rtlCol="0">
            <a:spAutoFit/>
          </a:bodyPr>
          <a:lstStyle/>
          <a:p>
            <a:r>
              <a:rPr lang="en-US" dirty="0" smtClean="0"/>
              <a:t>Click “Run Report” button to generate the report. It will be in a PDF </a:t>
            </a:r>
          </a:p>
          <a:p>
            <a:r>
              <a:rPr lang="en-US" dirty="0" smtClean="0"/>
              <a:t>Format and can be printed and/or saved.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Reports will be broken down by individual schools who verify data within your district.</a:t>
            </a:r>
          </a:p>
          <a:p>
            <a:r>
              <a:rPr lang="en-US" dirty="0" smtClean="0"/>
              <a:t>The report will inform you of the total number of principals and teachers who have data to verify at each school; the number of principals and teachers who HAVE verified data, and the number of principals and teachers who HAVE NOT verified data within the school. </a:t>
            </a:r>
          </a:p>
          <a:p>
            <a:r>
              <a:rPr lang="en-US" dirty="0" smtClean="0"/>
              <a:t>*Counts are based upon data submitted through PEP; some assistant principals MAY be included with principals, depending upon how they are listed in the Profile of Educational Personnel database</a:t>
            </a:r>
            <a:endParaRPr lang="en-US" dirty="0"/>
          </a:p>
        </p:txBody>
      </p:sp>
      <p:sp>
        <p:nvSpPr>
          <p:cNvPr id="4" name="Title 1"/>
          <p:cNvSpPr>
            <a:spLocks noGrp="1"/>
          </p:cNvSpPr>
          <p:nvPr>
            <p:ph type="title"/>
          </p:nvPr>
        </p:nvSpPr>
        <p:spPr>
          <a:xfrm>
            <a:off x="457200" y="304800"/>
            <a:ext cx="7239000" cy="1143000"/>
          </a:xfrm>
        </p:spPr>
        <p:txBody>
          <a:bodyPr>
            <a:normAutofit/>
          </a:bodyPr>
          <a:lstStyle/>
          <a:p>
            <a:r>
              <a:rPr lang="en-US" sz="4000" dirty="0" err="1" smtClean="0"/>
              <a:t>Cvr</a:t>
            </a:r>
            <a:r>
              <a:rPr lang="en-US" sz="4000" dirty="0" smtClean="0"/>
              <a:t> for superintendents</a:t>
            </a:r>
            <a:br>
              <a:rPr lang="en-US" sz="4000" dirty="0" smtClean="0"/>
            </a:br>
            <a:r>
              <a:rPr lang="en-US" sz="3100" dirty="0" smtClean="0"/>
              <a:t>Verification progress reports</a:t>
            </a:r>
            <a:endParaRPr lang="en-US" sz="31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28600"/>
            <a:ext cx="72390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superintendents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Verification progress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152400" y="2057400"/>
            <a:ext cx="7863504" cy="4245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Superintendents will have access to all of the teachers within their district, and only their district, who receive a Value-Added result.</a:t>
            </a:r>
          </a:p>
          <a:p>
            <a:endParaRPr lang="en-US" dirty="0" smtClean="0"/>
          </a:p>
          <a:p>
            <a:r>
              <a:rPr lang="en-US" dirty="0" smtClean="0"/>
              <a:t>Results may be viewed in two separate formats:</a:t>
            </a:r>
          </a:p>
          <a:p>
            <a:pPr lvl="1"/>
            <a:r>
              <a:rPr lang="en-US" dirty="0" smtClean="0"/>
              <a:t>Results may be viewed by individual teacher, or</a:t>
            </a:r>
          </a:p>
          <a:p>
            <a:pPr lvl="1"/>
            <a:r>
              <a:rPr lang="en-US" dirty="0" smtClean="0"/>
              <a:t>Results may be viewed by entire school</a:t>
            </a:r>
          </a:p>
        </p:txBody>
      </p:sp>
      <p:sp>
        <p:nvSpPr>
          <p:cNvPr id="4" name="Title 1"/>
          <p:cNvSpPr txBox="1">
            <a:spLocks/>
          </p:cNvSpPr>
          <p:nvPr/>
        </p:nvSpPr>
        <p:spPr>
          <a:xfrm>
            <a:off x="609600" y="228600"/>
            <a:ext cx="72390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superintendents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teacher results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9416"/>
            <a:ext cx="8077200" cy="4846320"/>
          </a:xfrm>
        </p:spPr>
        <p:txBody>
          <a:bodyPr>
            <a:normAutofit fontScale="92500" lnSpcReduction="10000"/>
          </a:bodyPr>
          <a:lstStyle/>
          <a:p>
            <a:r>
              <a:rPr lang="en-US" sz="2000" dirty="0" smtClean="0"/>
              <a:t>Click on the ‘Teacher Results Report’ tab at the top of the page.</a:t>
            </a:r>
          </a:p>
          <a:p>
            <a:endParaRPr lang="en-US" sz="2000" dirty="0" smtClean="0"/>
          </a:p>
          <a:p>
            <a:r>
              <a:rPr lang="en-US" sz="2000" dirty="0" smtClean="0"/>
              <a:t>Click on the ‘View by Teacher’ tab.</a:t>
            </a:r>
          </a:p>
          <a:p>
            <a:endParaRPr lang="en-US" sz="2000" dirty="0" smtClean="0"/>
          </a:p>
          <a:p>
            <a:r>
              <a:rPr lang="en-US" sz="2000" dirty="0" smtClean="0"/>
              <a:t>Select the appropriate school year in the drop-down box for ‘School Year’.</a:t>
            </a:r>
          </a:p>
          <a:p>
            <a:endParaRPr lang="en-US" sz="2000" dirty="0" smtClean="0"/>
          </a:p>
          <a:p>
            <a:r>
              <a:rPr lang="en-US" sz="2000" dirty="0" smtClean="0"/>
              <a:t>Select the appropriate district, if necessary, in the drop-down box for ‘School District’.</a:t>
            </a:r>
          </a:p>
          <a:p>
            <a:endParaRPr lang="en-US" sz="2000" dirty="0" smtClean="0"/>
          </a:p>
          <a:p>
            <a:r>
              <a:rPr lang="en-US" sz="2000" dirty="0" smtClean="0"/>
              <a:t>Select the appropriate school in the drop-down box for the ‘School’ of the teacher whose results you wish to view.</a:t>
            </a:r>
          </a:p>
          <a:p>
            <a:endParaRPr lang="en-US" sz="2000" dirty="0" smtClean="0"/>
          </a:p>
          <a:p>
            <a:r>
              <a:rPr lang="en-US" sz="2000" dirty="0" smtClean="0"/>
              <a:t>Select the teacher’s name you wish to view, from the drop-down box for ‘Teacher</a:t>
            </a:r>
            <a:r>
              <a:rPr lang="en-US" dirty="0" smtClean="0"/>
              <a:t>’.</a:t>
            </a:r>
            <a:endParaRPr lang="en-US" dirty="0"/>
          </a:p>
        </p:txBody>
      </p:sp>
      <p:sp>
        <p:nvSpPr>
          <p:cNvPr id="4" name="Title 1"/>
          <p:cNvSpPr txBox="1">
            <a:spLocks/>
          </p:cNvSpPr>
          <p:nvPr/>
        </p:nvSpPr>
        <p:spPr>
          <a:xfrm>
            <a:off x="609600" y="228600"/>
            <a:ext cx="72390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superintendents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individual teacher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Select the result category you would like to view for that teacher in the drop-down box directly above the results table</a:t>
            </a:r>
          </a:p>
          <a:p>
            <a:pPr lvl="1"/>
            <a:r>
              <a:rPr lang="en-US" dirty="0" smtClean="0"/>
              <a:t>You have the option to view results by ‘Overall Composite Rating’, by ‘Overall Achievement Results’ in each content area, and broken down by content for the following:</a:t>
            </a:r>
          </a:p>
          <a:p>
            <a:pPr lvl="2"/>
            <a:r>
              <a:rPr lang="en-US" dirty="0" smtClean="0"/>
              <a:t>Achievement Groups</a:t>
            </a:r>
          </a:p>
          <a:p>
            <a:pPr lvl="2"/>
            <a:r>
              <a:rPr lang="en-US" dirty="0" smtClean="0"/>
              <a:t>Students with Disabilities</a:t>
            </a:r>
          </a:p>
          <a:p>
            <a:pPr lvl="2"/>
            <a:r>
              <a:rPr lang="en-US" dirty="0" smtClean="0"/>
              <a:t>Lunch Status</a:t>
            </a:r>
          </a:p>
          <a:p>
            <a:pPr lvl="2"/>
            <a:r>
              <a:rPr lang="en-US" dirty="0" smtClean="0"/>
              <a:t>Limited English Proficiency Status</a:t>
            </a:r>
            <a:endParaRPr lang="en-US" dirty="0"/>
          </a:p>
        </p:txBody>
      </p:sp>
      <p:sp>
        <p:nvSpPr>
          <p:cNvPr id="4" name="Title 1"/>
          <p:cNvSpPr txBox="1">
            <a:spLocks/>
          </p:cNvSpPr>
          <p:nvPr/>
        </p:nvSpPr>
        <p:spPr>
          <a:xfrm>
            <a:off x="609600" y="228600"/>
            <a:ext cx="72390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superintendents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individual teacher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28600"/>
            <a:ext cx="72390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superintendents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individual teacher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5124" name="Picture 4"/>
          <p:cNvPicPr>
            <a:picLocks noChangeAspect="1" noChangeArrowheads="1"/>
          </p:cNvPicPr>
          <p:nvPr/>
        </p:nvPicPr>
        <p:blipFill>
          <a:blip r:embed="rId2" cstate="print"/>
          <a:srcRect/>
          <a:stretch>
            <a:fillRect/>
          </a:stretch>
        </p:blipFill>
        <p:spPr bwMode="auto">
          <a:xfrm>
            <a:off x="228600" y="2590800"/>
            <a:ext cx="7709535" cy="4057650"/>
          </a:xfrm>
          <a:prstGeom prst="rect">
            <a:avLst/>
          </a:prstGeom>
          <a:noFill/>
          <a:ln w="9525">
            <a:noFill/>
            <a:miter lim="800000"/>
            <a:headEnd/>
            <a:tailEnd/>
          </a:ln>
        </p:spPr>
      </p:pic>
      <p:sp>
        <p:nvSpPr>
          <p:cNvPr id="8" name="TextBox 7"/>
          <p:cNvSpPr txBox="1"/>
          <p:nvPr/>
        </p:nvSpPr>
        <p:spPr>
          <a:xfrm>
            <a:off x="0" y="1524000"/>
            <a:ext cx="8158965" cy="923330"/>
          </a:xfrm>
          <a:prstGeom prst="rect">
            <a:avLst/>
          </a:prstGeom>
          <a:noFill/>
        </p:spPr>
        <p:txBody>
          <a:bodyPr wrap="none" rtlCol="0">
            <a:spAutoFit/>
          </a:bodyPr>
          <a:lstStyle/>
          <a:p>
            <a:r>
              <a:rPr lang="en-US" dirty="0" smtClean="0"/>
              <a:t>You can print each individual teacher’s report, or the reports of all teachers.</a:t>
            </a:r>
          </a:p>
          <a:p>
            <a:r>
              <a:rPr lang="en-US" dirty="0" smtClean="0"/>
              <a:t>There are two ‘print’ tabs below the report that will cause a PDF file to pop</a:t>
            </a:r>
          </a:p>
          <a:p>
            <a:r>
              <a:rPr lang="en-US" dirty="0" smtClean="0"/>
              <a:t>up; the file can then either be saved or printed.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239000" cy="701040"/>
          </a:xfrm>
        </p:spPr>
        <p:txBody>
          <a:bodyPr/>
          <a:lstStyle/>
          <a:p>
            <a:r>
              <a:rPr lang="en-US" dirty="0" smtClean="0"/>
              <a:t>What is the </a:t>
            </a:r>
            <a:r>
              <a:rPr lang="en-US" dirty="0" err="1" smtClean="0"/>
              <a:t>cvr</a:t>
            </a:r>
            <a:r>
              <a:rPr lang="en-US" dirty="0" smtClean="0"/>
              <a:t>?</a:t>
            </a:r>
            <a:endParaRPr lang="en-US" dirty="0"/>
          </a:p>
        </p:txBody>
      </p:sp>
      <p:sp>
        <p:nvSpPr>
          <p:cNvPr id="3" name="Content Placeholder 2"/>
          <p:cNvSpPr>
            <a:spLocks noGrp="1"/>
          </p:cNvSpPr>
          <p:nvPr>
            <p:ph idx="1"/>
          </p:nvPr>
        </p:nvSpPr>
        <p:spPr>
          <a:xfrm>
            <a:off x="0" y="1447800"/>
            <a:ext cx="8077200" cy="4800600"/>
          </a:xfrm>
        </p:spPr>
        <p:txBody>
          <a:bodyPr>
            <a:normAutofit lnSpcReduction="10000"/>
          </a:bodyPr>
          <a:lstStyle/>
          <a:p>
            <a:r>
              <a:rPr lang="en-US" sz="2800" dirty="0" smtClean="0"/>
              <a:t>A secure web portal that has multiple functions:</a:t>
            </a:r>
          </a:p>
          <a:p>
            <a:pPr lvl="1"/>
            <a:r>
              <a:rPr lang="en-US" sz="2200" dirty="0" smtClean="0"/>
              <a:t>Collects data to fulfill requirements of Act 54</a:t>
            </a:r>
          </a:p>
          <a:p>
            <a:pPr lvl="1"/>
            <a:r>
              <a:rPr lang="en-US" sz="2200" dirty="0" smtClean="0"/>
              <a:t>Annual roster verification process</a:t>
            </a:r>
          </a:p>
          <a:p>
            <a:pPr lvl="1"/>
            <a:r>
              <a:rPr lang="en-US" sz="2200" dirty="0" smtClean="0"/>
              <a:t>Gathers more accurate information for use in Value-Added assessment</a:t>
            </a:r>
          </a:p>
          <a:p>
            <a:pPr lvl="1"/>
            <a:r>
              <a:rPr lang="en-US" sz="2200" dirty="0" smtClean="0"/>
              <a:t>Reports Value-Added scores to appropriate personnel</a:t>
            </a:r>
          </a:p>
          <a:p>
            <a:endParaRPr lang="en-US" sz="2400" dirty="0" smtClean="0"/>
          </a:p>
          <a:p>
            <a:r>
              <a:rPr lang="en-US" dirty="0" smtClean="0"/>
              <a:t>It provides user groups with differing capabilities  </a:t>
            </a:r>
          </a:p>
          <a:p>
            <a:pPr>
              <a:buNone/>
            </a:pPr>
            <a:r>
              <a:rPr lang="en-US" sz="2800" dirty="0" smtClean="0"/>
              <a:t>    </a:t>
            </a:r>
            <a:r>
              <a:rPr lang="en-US" dirty="0" smtClean="0"/>
              <a:t>(e.g., Principals have certain access that teachers don’t; CVR data managers have certain access that principals don’t)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9416"/>
            <a:ext cx="8077200" cy="4846320"/>
          </a:xfrm>
        </p:spPr>
        <p:txBody>
          <a:bodyPr>
            <a:normAutofit fontScale="92500" lnSpcReduction="10000"/>
          </a:bodyPr>
          <a:lstStyle/>
          <a:p>
            <a:r>
              <a:rPr lang="en-US" sz="2400" dirty="0" smtClean="0"/>
              <a:t>Click on the ‘Teacher Results Report’ tab at the top of the page.</a:t>
            </a:r>
          </a:p>
          <a:p>
            <a:endParaRPr lang="en-US" sz="2400" dirty="0" smtClean="0"/>
          </a:p>
          <a:p>
            <a:r>
              <a:rPr lang="en-US" sz="2400" dirty="0" smtClean="0"/>
              <a:t>Click on the ‘View All Teachers’ tab.</a:t>
            </a:r>
          </a:p>
          <a:p>
            <a:endParaRPr lang="en-US" sz="2400" dirty="0" smtClean="0"/>
          </a:p>
          <a:p>
            <a:r>
              <a:rPr lang="en-US" sz="2400" dirty="0" smtClean="0"/>
              <a:t>Select the appropriate school year in the drop-down box for ‘School Year’.</a:t>
            </a:r>
          </a:p>
          <a:p>
            <a:endParaRPr lang="en-US" sz="2400" dirty="0" smtClean="0"/>
          </a:p>
          <a:p>
            <a:r>
              <a:rPr lang="en-US" sz="2400" dirty="0" smtClean="0"/>
              <a:t>Select the appropriate district, if necessary, in the drop-down box for ‘School District’.</a:t>
            </a:r>
          </a:p>
          <a:p>
            <a:endParaRPr lang="en-US" sz="2400" dirty="0" smtClean="0"/>
          </a:p>
          <a:p>
            <a:r>
              <a:rPr lang="en-US" sz="2400" dirty="0" smtClean="0"/>
              <a:t>Select the appropriate school in the drop-down box for the ‘School’ you wish to view. </a:t>
            </a:r>
          </a:p>
        </p:txBody>
      </p:sp>
      <p:sp>
        <p:nvSpPr>
          <p:cNvPr id="4" name="Title 1"/>
          <p:cNvSpPr txBox="1">
            <a:spLocks/>
          </p:cNvSpPr>
          <p:nvPr/>
        </p:nvSpPr>
        <p:spPr>
          <a:xfrm>
            <a:off x="609600" y="228600"/>
            <a:ext cx="72390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superintendents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all teachers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Select the result category you would like to view for teachers in the drop-down box directly above the results table. </a:t>
            </a:r>
          </a:p>
          <a:p>
            <a:pPr lvl="1"/>
            <a:r>
              <a:rPr lang="en-US" dirty="0" smtClean="0"/>
              <a:t>You will have the option to view school-wide results by ‘Overall Value-Added Composite Rating’ and a summary report of ‘Overall Achievement Results’. Results are also broken down, by content area, for the following categories:</a:t>
            </a:r>
          </a:p>
          <a:p>
            <a:pPr lvl="3"/>
            <a:r>
              <a:rPr lang="en-US" dirty="0" smtClean="0"/>
              <a:t>Achievement Groups</a:t>
            </a:r>
          </a:p>
          <a:p>
            <a:pPr lvl="3"/>
            <a:r>
              <a:rPr lang="en-US" dirty="0" smtClean="0"/>
              <a:t>Students with Disabilities</a:t>
            </a:r>
          </a:p>
          <a:p>
            <a:pPr lvl="3"/>
            <a:r>
              <a:rPr lang="en-US" dirty="0" smtClean="0"/>
              <a:t>Lunch Status</a:t>
            </a:r>
          </a:p>
          <a:p>
            <a:pPr lvl="3"/>
            <a:r>
              <a:rPr lang="en-US" dirty="0" smtClean="0"/>
              <a:t>Limited English Proficiency Status</a:t>
            </a:r>
          </a:p>
          <a:p>
            <a:pPr lvl="4"/>
            <a:r>
              <a:rPr lang="en-US" dirty="0" smtClean="0"/>
              <a:t>NOTE: If there are small numbers at the bottom of the table, this means there are multiple pages of results. Click on the next page number to view the next table of results. </a:t>
            </a:r>
            <a:endParaRPr lang="en-US" dirty="0"/>
          </a:p>
        </p:txBody>
      </p:sp>
      <p:sp>
        <p:nvSpPr>
          <p:cNvPr id="4" name="Title 1"/>
          <p:cNvSpPr txBox="1">
            <a:spLocks/>
          </p:cNvSpPr>
          <p:nvPr/>
        </p:nvSpPr>
        <p:spPr>
          <a:xfrm>
            <a:off x="609600" y="228600"/>
            <a:ext cx="72390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superintendents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all teachers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416"/>
            <a:ext cx="7239000" cy="1667184"/>
          </a:xfrm>
        </p:spPr>
        <p:txBody>
          <a:bodyPr>
            <a:normAutofit fontScale="92500" lnSpcReduction="20000"/>
          </a:bodyPr>
          <a:lstStyle/>
          <a:p>
            <a:r>
              <a:rPr lang="en-US" dirty="0" smtClean="0"/>
              <a:t>You will have the option to print the school-level teacher report. </a:t>
            </a:r>
          </a:p>
          <a:p>
            <a:pPr lvl="1"/>
            <a:r>
              <a:rPr lang="en-US" dirty="0" smtClean="0"/>
              <a:t>Click on the ‘Print Category’ button below the table</a:t>
            </a:r>
          </a:p>
          <a:p>
            <a:pPr lvl="1"/>
            <a:r>
              <a:rPr lang="en-US" dirty="0" smtClean="0"/>
              <a:t>A PDF document will be generated that you can save and/or print. </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3248025"/>
            <a:ext cx="8096250" cy="3609975"/>
          </a:xfrm>
          <a:prstGeom prst="rect">
            <a:avLst/>
          </a:prstGeom>
          <a:noFill/>
          <a:ln w="9525">
            <a:noFill/>
            <a:miter lim="800000"/>
            <a:headEnd/>
            <a:tailEnd/>
          </a:ln>
        </p:spPr>
      </p:pic>
      <p:sp>
        <p:nvSpPr>
          <p:cNvPr id="5" name="Title 1"/>
          <p:cNvSpPr txBox="1">
            <a:spLocks/>
          </p:cNvSpPr>
          <p:nvPr/>
        </p:nvSpPr>
        <p:spPr>
          <a:xfrm>
            <a:off x="609600" y="228600"/>
            <a:ext cx="72390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superintendents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all teachers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0" y="3276600"/>
            <a:ext cx="8008780" cy="3171134"/>
          </a:xfrm>
          <a:prstGeom prst="rect">
            <a:avLst/>
          </a:prstGeom>
          <a:noFill/>
          <a:ln w="9525">
            <a:noFill/>
            <a:miter lim="800000"/>
            <a:headEnd/>
            <a:tailEnd/>
          </a:ln>
        </p:spPr>
      </p:pic>
      <p:sp>
        <p:nvSpPr>
          <p:cNvPr id="5" name="Title 1"/>
          <p:cNvSpPr txBox="1">
            <a:spLocks noGrp="1"/>
          </p:cNvSpPr>
          <p:nvPr>
            <p:ph type="title"/>
          </p:nvPr>
        </p:nvSpPr>
        <p:spPr>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superintendents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all teachers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6" name="Content Placeholder 2"/>
          <p:cNvSpPr txBox="1">
            <a:spLocks/>
          </p:cNvSpPr>
          <p:nvPr/>
        </p:nvSpPr>
        <p:spPr>
          <a:xfrm>
            <a:off x="457200" y="1609416"/>
            <a:ext cx="7239000" cy="1667184"/>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You will have the option to print the school-level teacher report. </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300" b="0" i="0" u="none" strike="noStrike" kern="1200" cap="none" spc="0" normalizeH="0" baseline="0" noProof="0" smtClean="0">
                <a:ln>
                  <a:noFill/>
                </a:ln>
                <a:solidFill>
                  <a:schemeClr val="tx1">
                    <a:tint val="85000"/>
                  </a:schemeClr>
                </a:solidFill>
                <a:effectLst/>
                <a:uLnTx/>
                <a:uFillTx/>
                <a:latin typeface="+mn-lt"/>
                <a:ea typeface="+mn-ea"/>
                <a:cs typeface="+mn-cs"/>
              </a:rPr>
              <a:t>Click on the ‘Print Category’ button below the table</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300" b="0" i="0" u="none" strike="noStrike" kern="1200" cap="none" spc="0" normalizeH="0" baseline="0" noProof="0" smtClean="0">
                <a:ln>
                  <a:noFill/>
                </a:ln>
                <a:solidFill>
                  <a:schemeClr val="tx1">
                    <a:tint val="85000"/>
                  </a:schemeClr>
                </a:solidFill>
                <a:effectLst/>
                <a:uLnTx/>
                <a:uFillTx/>
                <a:latin typeface="+mn-lt"/>
                <a:ea typeface="+mn-ea"/>
                <a:cs typeface="+mn-cs"/>
              </a:rPr>
              <a:t>A PDF document will be generated that you can save and/or print. </a:t>
            </a:r>
            <a:endParaRPr kumimoji="0" lang="en-US" sz="2300" b="0" i="0" u="none" strike="noStrike" kern="1200" cap="none" spc="0" normalizeH="0" baseline="0" noProof="0" dirty="0">
              <a:ln>
                <a:noFill/>
              </a:ln>
              <a:solidFill>
                <a:schemeClr val="tx1">
                  <a:tint val="8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Cvr</a:t>
            </a:r>
            <a:r>
              <a:rPr lang="en-US" dirty="0" smtClean="0"/>
              <a:t> for principals</a:t>
            </a:r>
            <a:endParaRPr lang="en-US" dirty="0"/>
          </a:p>
        </p:txBody>
      </p:sp>
      <p:graphicFrame>
        <p:nvGraphicFramePr>
          <p:cNvPr id="5" name="Content Placeholder 4"/>
          <p:cNvGraphicFramePr>
            <a:graphicFrameLocks noGrp="1"/>
          </p:cNvGraphicFramePr>
          <p:nvPr>
            <p:ph idx="1"/>
          </p:nvPr>
        </p:nvGraphicFramePr>
        <p:xfrm>
          <a:off x="457200" y="2286000"/>
          <a:ext cx="7239000" cy="2291717"/>
        </p:xfrm>
        <a:graphic>
          <a:graphicData uri="http://schemas.openxmlformats.org/drawingml/2006/table">
            <a:tbl>
              <a:tblPr firstRow="1" bandRow="1">
                <a:tableStyleId>{21E4AEA4-8DFA-4A89-87EB-49C32662AFE0}</a:tableStyleId>
              </a:tblPr>
              <a:tblGrid>
                <a:gridCol w="2413000"/>
                <a:gridCol w="2413000"/>
                <a:gridCol w="2413000"/>
              </a:tblGrid>
              <a:tr h="828677">
                <a:tc>
                  <a:txBody>
                    <a:bodyPr/>
                    <a:lstStyle/>
                    <a:p>
                      <a:pPr algn="ctr"/>
                      <a:r>
                        <a:rPr lang="en-US" dirty="0" smtClean="0">
                          <a:solidFill>
                            <a:schemeClr val="bg2">
                              <a:lumMod val="10000"/>
                            </a:schemeClr>
                          </a:solidFill>
                        </a:rPr>
                        <a:t>Teacher Rosters</a:t>
                      </a:r>
                      <a:endParaRPr lang="en-US" dirty="0">
                        <a:solidFill>
                          <a:schemeClr val="bg2">
                            <a:lumMod val="10000"/>
                          </a:schemeClr>
                        </a:solidFill>
                      </a:endParaRPr>
                    </a:p>
                  </a:txBody>
                  <a:tcPr/>
                </a:tc>
                <a:tc>
                  <a:txBody>
                    <a:bodyPr/>
                    <a:lstStyle/>
                    <a:p>
                      <a:pPr algn="ctr"/>
                      <a:r>
                        <a:rPr lang="en-US" dirty="0" smtClean="0">
                          <a:solidFill>
                            <a:schemeClr val="bg2">
                              <a:lumMod val="10000"/>
                            </a:schemeClr>
                          </a:solidFill>
                        </a:rPr>
                        <a:t>Verification Progress Reports</a:t>
                      </a:r>
                      <a:endParaRPr lang="en-US" dirty="0">
                        <a:solidFill>
                          <a:schemeClr val="bg2">
                            <a:lumMod val="10000"/>
                          </a:schemeClr>
                        </a:solidFill>
                      </a:endParaRPr>
                    </a:p>
                  </a:txBody>
                  <a:tcPr/>
                </a:tc>
                <a:tc>
                  <a:txBody>
                    <a:bodyPr/>
                    <a:lstStyle/>
                    <a:p>
                      <a:pPr algn="ctr"/>
                      <a:r>
                        <a:rPr lang="en-US" dirty="0" smtClean="0">
                          <a:solidFill>
                            <a:schemeClr val="bg2">
                              <a:lumMod val="10000"/>
                            </a:schemeClr>
                          </a:solidFill>
                        </a:rPr>
                        <a:t>Value-Added</a:t>
                      </a:r>
                      <a:r>
                        <a:rPr lang="en-US" baseline="0" dirty="0" smtClean="0">
                          <a:solidFill>
                            <a:schemeClr val="bg2">
                              <a:lumMod val="10000"/>
                            </a:schemeClr>
                          </a:solidFill>
                        </a:rPr>
                        <a:t> Results</a:t>
                      </a:r>
                      <a:endParaRPr lang="en-US" dirty="0">
                        <a:solidFill>
                          <a:schemeClr val="bg2">
                            <a:lumMod val="10000"/>
                          </a:schemeClr>
                        </a:solidFill>
                      </a:endParaRPr>
                    </a:p>
                  </a:txBody>
                  <a:tcPr/>
                </a:tc>
              </a:tr>
              <a:tr h="1366838">
                <a:tc>
                  <a:txBody>
                    <a:bodyPr/>
                    <a:lstStyle/>
                    <a:p>
                      <a:r>
                        <a:rPr lang="en-US" dirty="0" smtClean="0"/>
                        <a:t>*View and/or Edit</a:t>
                      </a:r>
                    </a:p>
                    <a:p>
                      <a:endParaRPr lang="en-US" dirty="0" smtClean="0"/>
                    </a:p>
                    <a:p>
                      <a:r>
                        <a:rPr lang="en-US" dirty="0" smtClean="0"/>
                        <a:t>*View changes made</a:t>
                      </a:r>
                      <a:endParaRPr lang="en-US" dirty="0"/>
                    </a:p>
                  </a:txBody>
                  <a:tcPr/>
                </a:tc>
                <a:tc>
                  <a:txBody>
                    <a:bodyPr/>
                    <a:lstStyle/>
                    <a:p>
                      <a:r>
                        <a:rPr lang="en-US" dirty="0" smtClean="0"/>
                        <a:t>*By teacher</a:t>
                      </a:r>
                    </a:p>
                    <a:p>
                      <a:endParaRPr lang="en-US" dirty="0" smtClean="0"/>
                    </a:p>
                    <a:p>
                      <a:r>
                        <a:rPr lang="en-US" dirty="0" smtClean="0"/>
                        <a:t>*Who</a:t>
                      </a:r>
                      <a:r>
                        <a:rPr lang="en-US" baseline="0" dirty="0" smtClean="0"/>
                        <a:t> has/hasn’t completed verification</a:t>
                      </a:r>
                      <a:endParaRPr lang="en-US" dirty="0"/>
                    </a:p>
                  </a:txBody>
                  <a:tcPr/>
                </a:tc>
                <a:tc>
                  <a:txBody>
                    <a:bodyPr/>
                    <a:lstStyle/>
                    <a:p>
                      <a:r>
                        <a:rPr lang="en-US" dirty="0" smtClean="0"/>
                        <a:t>*View by individual teacher</a:t>
                      </a:r>
                    </a:p>
                    <a:p>
                      <a:endParaRPr lang="en-US" dirty="0" smtClean="0"/>
                    </a:p>
                    <a:p>
                      <a:r>
                        <a:rPr lang="en-US" dirty="0" smtClean="0"/>
                        <a:t>*View</a:t>
                      </a:r>
                      <a:r>
                        <a:rPr lang="en-US" baseline="0" dirty="0" smtClean="0"/>
                        <a:t> all teachers in school</a:t>
                      </a:r>
                      <a:endParaRPr lang="en-US" dirty="0"/>
                    </a:p>
                  </a:txBody>
                  <a:tcPr/>
                </a:tc>
              </a:tr>
            </a:tbl>
          </a:graphicData>
        </a:graphic>
      </p:graphicFrame>
      <p:sp>
        <p:nvSpPr>
          <p:cNvPr id="6" name="TextBox 5"/>
          <p:cNvSpPr txBox="1"/>
          <p:nvPr/>
        </p:nvSpPr>
        <p:spPr>
          <a:xfrm>
            <a:off x="304800" y="5257800"/>
            <a:ext cx="7750263" cy="923330"/>
          </a:xfrm>
          <a:prstGeom prst="rect">
            <a:avLst/>
          </a:prstGeom>
          <a:noFill/>
        </p:spPr>
        <p:txBody>
          <a:bodyPr wrap="none" rtlCol="0">
            <a:spAutoFit/>
          </a:bodyPr>
          <a:lstStyle/>
          <a:p>
            <a:pPr algn="ctr"/>
            <a:r>
              <a:rPr lang="en-US" dirty="0" smtClean="0">
                <a:solidFill>
                  <a:schemeClr val="bg2">
                    <a:lumMod val="10000"/>
                  </a:schemeClr>
                </a:solidFill>
              </a:rPr>
              <a:t>If a principal wishes to name a ‘designee’ to access the CVR, they </a:t>
            </a:r>
          </a:p>
          <a:p>
            <a:pPr algn="ctr"/>
            <a:r>
              <a:rPr lang="en-US" dirty="0" smtClean="0">
                <a:solidFill>
                  <a:schemeClr val="bg2">
                    <a:lumMod val="10000"/>
                  </a:schemeClr>
                </a:solidFill>
              </a:rPr>
              <a:t>MUST register their OWN account, and then provide that designee with </a:t>
            </a:r>
          </a:p>
          <a:p>
            <a:pPr algn="ctr"/>
            <a:r>
              <a:rPr lang="en-US" dirty="0" smtClean="0">
                <a:solidFill>
                  <a:schemeClr val="bg2">
                    <a:lumMod val="10000"/>
                  </a:schemeClr>
                </a:solidFill>
              </a:rPr>
              <a:t>the appropriate login code and password information. </a:t>
            </a:r>
            <a:endParaRPr lang="en-US" dirty="0">
              <a:solidFill>
                <a:schemeClr val="bg2">
                  <a:lumMod val="1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7696200" cy="5181600"/>
          </a:xfrm>
        </p:spPr>
        <p:txBody>
          <a:bodyPr>
            <a:normAutofit fontScale="70000" lnSpcReduction="20000"/>
          </a:bodyPr>
          <a:lstStyle/>
          <a:p>
            <a:r>
              <a:rPr lang="en-US" dirty="0" smtClean="0"/>
              <a:t>If need be, principals can view each teacher’s roster, and make any changes necessary.</a:t>
            </a:r>
          </a:p>
          <a:p>
            <a:endParaRPr lang="en-US" dirty="0" smtClean="0"/>
          </a:p>
          <a:p>
            <a:r>
              <a:rPr lang="en-US" dirty="0" smtClean="0"/>
              <a:t>Select ‘Student List’ tab at top of page, then select the ‘Update’ tab below that.</a:t>
            </a:r>
          </a:p>
          <a:p>
            <a:pPr lvl="1"/>
            <a:r>
              <a:rPr lang="en-US" dirty="0" smtClean="0"/>
              <a:t>This will give the option to view individual teacher rosters.</a:t>
            </a:r>
          </a:p>
          <a:p>
            <a:endParaRPr lang="en-US" dirty="0" smtClean="0"/>
          </a:p>
          <a:p>
            <a:r>
              <a:rPr lang="en-US" dirty="0" smtClean="0"/>
              <a:t>Select the appropriate year from the drop-down box for ‘School Year’.</a:t>
            </a:r>
          </a:p>
          <a:p>
            <a:endParaRPr lang="en-US" dirty="0" smtClean="0"/>
          </a:p>
          <a:p>
            <a:r>
              <a:rPr lang="en-US" dirty="0" smtClean="0"/>
              <a:t>Select the appropriate district, if necessary, from the drop-down box for ‘School District’. </a:t>
            </a:r>
          </a:p>
          <a:p>
            <a:endParaRPr lang="en-US" dirty="0" smtClean="0"/>
          </a:p>
          <a:p>
            <a:r>
              <a:rPr lang="en-US" dirty="0" smtClean="0"/>
              <a:t>Select the appropriate school, if necessary, from the drop-down box for ‘School’.</a:t>
            </a:r>
          </a:p>
          <a:p>
            <a:endParaRPr lang="en-US" dirty="0" smtClean="0"/>
          </a:p>
          <a:p>
            <a:r>
              <a:rPr lang="en-US" dirty="0" smtClean="0"/>
              <a:t>Select the teacher name of the roster(s) you wish to view, from the drop-down box for ‘Teacher’. </a:t>
            </a:r>
          </a:p>
          <a:p>
            <a:pPr lvl="1">
              <a:buNone/>
            </a:pPr>
            <a:endParaRPr lang="en-US" dirty="0" smtClean="0"/>
          </a:p>
        </p:txBody>
      </p:sp>
      <p:sp>
        <p:nvSpPr>
          <p:cNvPr id="4" name="Title 1"/>
          <p:cNvSpPr>
            <a:spLocks noGrp="1"/>
          </p:cNvSpPr>
          <p:nvPr>
            <p:ph type="title"/>
          </p:nvPr>
        </p:nvSpPr>
        <p:spPr>
          <a:xfrm>
            <a:off x="304800" y="228600"/>
            <a:ext cx="7772400" cy="1066800"/>
          </a:xfrm>
        </p:spPr>
        <p:txBody>
          <a:bodyPr>
            <a:normAutofit/>
          </a:bodyPr>
          <a:lstStyle/>
          <a:p>
            <a:r>
              <a:rPr lang="en-US" dirty="0" err="1" smtClean="0"/>
              <a:t>Cvr</a:t>
            </a:r>
            <a:r>
              <a:rPr lang="en-US" dirty="0" smtClean="0"/>
              <a:t> for principals</a:t>
            </a:r>
            <a:br>
              <a:rPr lang="en-US" dirty="0" smtClean="0"/>
            </a:br>
            <a:r>
              <a:rPr lang="en-US" sz="2700" dirty="0" smtClean="0"/>
              <a:t>Roster Verification-by teacher</a:t>
            </a:r>
            <a:endParaRPr lang="en-US" sz="27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52400" y="2895600"/>
            <a:ext cx="4229100" cy="3790950"/>
          </a:xfrm>
          <a:prstGeom prst="rect">
            <a:avLst/>
          </a:prstGeom>
          <a:noFill/>
          <a:ln w="9525">
            <a:noFill/>
            <a:miter lim="800000"/>
            <a:headEnd/>
            <a:tailEnd/>
          </a:ln>
        </p:spPr>
      </p:pic>
      <p:sp>
        <p:nvSpPr>
          <p:cNvPr id="5" name="Title 1"/>
          <p:cNvSpPr>
            <a:spLocks noGrp="1"/>
          </p:cNvSpPr>
          <p:nvPr>
            <p:ph type="title"/>
          </p:nvPr>
        </p:nvSpPr>
        <p:spPr>
          <a:xfrm>
            <a:off x="304800" y="228600"/>
            <a:ext cx="7772400" cy="1066800"/>
          </a:xfrm>
        </p:spPr>
        <p:txBody>
          <a:bodyPr>
            <a:normAutofit/>
          </a:bodyPr>
          <a:lstStyle/>
          <a:p>
            <a:r>
              <a:rPr lang="en-US" dirty="0" err="1" smtClean="0"/>
              <a:t>Cvr</a:t>
            </a:r>
            <a:r>
              <a:rPr lang="en-US" dirty="0" smtClean="0"/>
              <a:t> for principals</a:t>
            </a:r>
            <a:br>
              <a:rPr lang="en-US" dirty="0" smtClean="0"/>
            </a:br>
            <a:r>
              <a:rPr lang="en-US" sz="2700" dirty="0" smtClean="0"/>
              <a:t>Roster Verification-by teacher</a:t>
            </a:r>
            <a:endParaRPr lang="en-US" sz="2700" dirty="0"/>
          </a:p>
        </p:txBody>
      </p:sp>
      <p:sp>
        <p:nvSpPr>
          <p:cNvPr id="3" name="Content Placeholder 2"/>
          <p:cNvSpPr>
            <a:spLocks noGrp="1"/>
          </p:cNvSpPr>
          <p:nvPr>
            <p:ph idx="1"/>
          </p:nvPr>
        </p:nvSpPr>
        <p:spPr>
          <a:xfrm>
            <a:off x="4800600" y="3200400"/>
            <a:ext cx="3048000" cy="3505200"/>
          </a:xfrm>
        </p:spPr>
        <p:txBody>
          <a:bodyPr>
            <a:normAutofit/>
          </a:bodyPr>
          <a:lstStyle/>
          <a:p>
            <a:r>
              <a:rPr lang="en-US" sz="2400" dirty="0" smtClean="0"/>
              <a:t>Click on the ‘Select’ text next to the class code to display the roster. The roster will appear on the right side of the screen. </a:t>
            </a:r>
            <a:endParaRPr lang="en-US" sz="2400" dirty="0"/>
          </a:p>
        </p:txBody>
      </p:sp>
      <p:sp>
        <p:nvSpPr>
          <p:cNvPr id="6" name="Content Placeholder 2"/>
          <p:cNvSpPr txBox="1">
            <a:spLocks/>
          </p:cNvSpPr>
          <p:nvPr/>
        </p:nvSpPr>
        <p:spPr>
          <a:xfrm>
            <a:off x="609600" y="1600200"/>
            <a:ext cx="7239000" cy="1590984"/>
          </a:xfrm>
          <a:prstGeom prst="rect">
            <a:avLst/>
          </a:prstGeom>
        </p:spPr>
        <p:txBody>
          <a:bodyPr vert="horz">
            <a:normAutofit fontScale="77500" lnSpcReduction="20000"/>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That teacher’s course list will appear in a table on the left side of the page. </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300" b="0" i="0" u="none" strike="noStrike" kern="1200" cap="none" spc="0" normalizeH="0" baseline="0" noProof="0" smtClean="0">
                <a:ln>
                  <a:noFill/>
                </a:ln>
                <a:solidFill>
                  <a:schemeClr val="tx1">
                    <a:tint val="85000"/>
                  </a:schemeClr>
                </a:solidFill>
                <a:effectLst/>
                <a:uLnTx/>
                <a:uFillTx/>
                <a:latin typeface="+mn-lt"/>
                <a:ea typeface="+mn-ea"/>
                <a:cs typeface="+mn-cs"/>
              </a:rPr>
              <a:t>NOTE: if there are small numbers at the bottom of the table, that means there are multiple pages of courses. Click on the next number to view the next table of classes. </a:t>
            </a:r>
            <a:endParaRPr kumimoji="0" lang="en-US" sz="2300" b="0" i="0" u="none" strike="noStrike" kern="1200" cap="none" spc="0" normalizeH="0" baseline="0" noProof="0" dirty="0">
              <a:ln>
                <a:noFill/>
              </a:ln>
              <a:solidFill>
                <a:schemeClr val="tx1">
                  <a:tint val="85000"/>
                </a:schemeClr>
              </a:solidFill>
              <a:effectLst/>
              <a:uLnTx/>
              <a:uFillTx/>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0" y="2895600"/>
            <a:ext cx="8134350" cy="3724275"/>
          </a:xfrm>
          <a:prstGeom prst="rect">
            <a:avLst/>
          </a:prstGeom>
          <a:noFill/>
          <a:ln w="9525">
            <a:noFill/>
            <a:miter lim="800000"/>
            <a:headEnd/>
            <a:tailEnd/>
          </a:ln>
        </p:spPr>
      </p:pic>
      <p:sp>
        <p:nvSpPr>
          <p:cNvPr id="3" name="Title 1"/>
          <p:cNvSpPr>
            <a:spLocks noGrp="1"/>
          </p:cNvSpPr>
          <p:nvPr>
            <p:ph type="title"/>
          </p:nvPr>
        </p:nvSpPr>
        <p:spPr>
          <a:xfrm>
            <a:off x="304800" y="228600"/>
            <a:ext cx="7772400" cy="1066800"/>
          </a:xfrm>
        </p:spPr>
        <p:txBody>
          <a:bodyPr>
            <a:normAutofit/>
          </a:bodyPr>
          <a:lstStyle/>
          <a:p>
            <a:r>
              <a:rPr lang="en-US" dirty="0" err="1" smtClean="0"/>
              <a:t>Cvr</a:t>
            </a:r>
            <a:r>
              <a:rPr lang="en-US" dirty="0" smtClean="0"/>
              <a:t> for principals</a:t>
            </a:r>
            <a:br>
              <a:rPr lang="en-US" dirty="0" smtClean="0"/>
            </a:br>
            <a:r>
              <a:rPr lang="en-US" sz="2700" dirty="0" smtClean="0"/>
              <a:t>Roster Verification-by teacher</a:t>
            </a:r>
            <a:endParaRPr lang="en-US" sz="2700" dirty="0"/>
          </a:p>
        </p:txBody>
      </p:sp>
      <p:sp>
        <p:nvSpPr>
          <p:cNvPr id="4" name="TextBox 3"/>
          <p:cNvSpPr txBox="1"/>
          <p:nvPr/>
        </p:nvSpPr>
        <p:spPr>
          <a:xfrm>
            <a:off x="0" y="1371600"/>
            <a:ext cx="7924800" cy="2031325"/>
          </a:xfrm>
          <a:prstGeom prst="rect">
            <a:avLst/>
          </a:prstGeom>
          <a:noFill/>
        </p:spPr>
        <p:txBody>
          <a:bodyPr wrap="square" rtlCol="0">
            <a:spAutoFit/>
          </a:bodyPr>
          <a:lstStyle/>
          <a:p>
            <a:r>
              <a:rPr lang="en-US" dirty="0" smtClean="0"/>
              <a:t>Look through the roster and determine if:</a:t>
            </a:r>
          </a:p>
          <a:p>
            <a:r>
              <a:rPr lang="en-US" dirty="0" smtClean="0"/>
              <a:t>1) The student was in class from Oct. 1 2011 to April 6, 2012—do nothing.</a:t>
            </a:r>
          </a:p>
          <a:p>
            <a:r>
              <a:rPr lang="en-US" dirty="0" smtClean="0"/>
              <a:t>2) The student’s name needs to be removed from the roster, for any reason, click the “Remove From List” button.</a:t>
            </a:r>
          </a:p>
          <a:p>
            <a:r>
              <a:rPr lang="en-US" dirty="0" smtClean="0"/>
              <a:t>3) A student’s name is missing from the roster, click the “Add Student” button….</a:t>
            </a:r>
          </a:p>
          <a:p>
            <a:endParaRPr lang="en-US" dirty="0" smtClean="0"/>
          </a:p>
        </p:txBody>
      </p:sp>
      <p:cxnSp>
        <p:nvCxnSpPr>
          <p:cNvPr id="6" name="Straight Arrow Connector 5"/>
          <p:cNvCxnSpPr/>
          <p:nvPr/>
        </p:nvCxnSpPr>
        <p:spPr>
          <a:xfrm>
            <a:off x="6553200" y="2743200"/>
            <a:ext cx="990600" cy="990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8600"/>
            <a:ext cx="7772400" cy="10668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Roster Verification-by teacher</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6" name="TextBox 5"/>
          <p:cNvSpPr txBox="1"/>
          <p:nvPr/>
        </p:nvSpPr>
        <p:spPr>
          <a:xfrm>
            <a:off x="228600" y="1371600"/>
            <a:ext cx="7620000" cy="1077218"/>
          </a:xfrm>
          <a:prstGeom prst="rect">
            <a:avLst/>
          </a:prstGeom>
          <a:noFill/>
        </p:spPr>
        <p:txBody>
          <a:bodyPr wrap="square" rtlCol="0">
            <a:spAutoFit/>
          </a:bodyPr>
          <a:lstStyle/>
          <a:p>
            <a:r>
              <a:rPr lang="en-US" sz="1600" dirty="0" smtClean="0"/>
              <a:t>Type in the student’s first and/or last name, then ‘Go!’   A list of names that meet those criteria will appear. Click the “Add-Student” text next to the correct name. When you have added ALL students necessary, click ‘Return To Student Update List’….</a:t>
            </a:r>
            <a:endParaRPr lang="en-US" sz="1600" dirty="0"/>
          </a:p>
        </p:txBody>
      </p:sp>
      <p:sp>
        <p:nvSpPr>
          <p:cNvPr id="7" name="TextBox 6"/>
          <p:cNvSpPr txBox="1"/>
          <p:nvPr/>
        </p:nvSpPr>
        <p:spPr>
          <a:xfrm>
            <a:off x="152400" y="5867400"/>
            <a:ext cx="7772400" cy="830997"/>
          </a:xfrm>
          <a:prstGeom prst="rect">
            <a:avLst/>
          </a:prstGeom>
          <a:noFill/>
        </p:spPr>
        <p:txBody>
          <a:bodyPr wrap="square" rtlCol="0">
            <a:spAutoFit/>
          </a:bodyPr>
          <a:lstStyle/>
          <a:p>
            <a:r>
              <a:rPr lang="en-US" sz="1600" dirty="0" smtClean="0"/>
              <a:t>*NOTE: Only students from within your district can be added by the principal or teacher. Out-of-district students CANNOT be added to a roster. Please create a list of these students, send it to LDOECVR@la.gov, and they will be added for you. </a:t>
            </a:r>
            <a:endParaRPr lang="en-US" sz="1600" dirty="0"/>
          </a:p>
        </p:txBody>
      </p:sp>
      <p:pic>
        <p:nvPicPr>
          <p:cNvPr id="13314" name="Picture 2"/>
          <p:cNvPicPr>
            <a:picLocks noChangeAspect="1" noChangeArrowheads="1"/>
          </p:cNvPicPr>
          <p:nvPr/>
        </p:nvPicPr>
        <p:blipFill>
          <a:blip r:embed="rId2" cstate="print"/>
          <a:srcRect/>
          <a:stretch>
            <a:fillRect/>
          </a:stretch>
        </p:blipFill>
        <p:spPr bwMode="auto">
          <a:xfrm>
            <a:off x="228600" y="2514600"/>
            <a:ext cx="7353300" cy="34004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228600"/>
            <a:ext cx="7772400" cy="10668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Roster Verification-by teacher</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7" name="TextBox 6"/>
          <p:cNvSpPr txBox="1"/>
          <p:nvPr/>
        </p:nvSpPr>
        <p:spPr>
          <a:xfrm>
            <a:off x="304800" y="1371600"/>
            <a:ext cx="7786747" cy="646331"/>
          </a:xfrm>
          <a:prstGeom prst="rect">
            <a:avLst/>
          </a:prstGeom>
          <a:noFill/>
        </p:spPr>
        <p:txBody>
          <a:bodyPr wrap="none" rtlCol="0">
            <a:spAutoFit/>
          </a:bodyPr>
          <a:lstStyle/>
          <a:p>
            <a:r>
              <a:rPr lang="en-US" dirty="0" smtClean="0"/>
              <a:t>And now your roster includes those students you just added. Their names</a:t>
            </a:r>
          </a:p>
          <a:p>
            <a:r>
              <a:rPr lang="en-US" dirty="0" smtClean="0"/>
              <a:t>will appear in </a:t>
            </a:r>
            <a:r>
              <a:rPr lang="en-US" dirty="0" smtClean="0">
                <a:solidFill>
                  <a:srgbClr val="00B050"/>
                </a:solidFill>
              </a:rPr>
              <a:t>green.</a:t>
            </a:r>
            <a:r>
              <a:rPr lang="en-US" dirty="0" smtClean="0"/>
              <a:t> </a:t>
            </a:r>
            <a:endParaRPr lang="en-US" dirty="0"/>
          </a:p>
        </p:txBody>
      </p:sp>
      <p:cxnSp>
        <p:nvCxnSpPr>
          <p:cNvPr id="9" name="Straight Arrow Connector 8"/>
          <p:cNvCxnSpPr/>
          <p:nvPr/>
        </p:nvCxnSpPr>
        <p:spPr>
          <a:xfrm>
            <a:off x="2667000" y="2362200"/>
            <a:ext cx="47244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6172200"/>
            <a:ext cx="6965048" cy="369332"/>
          </a:xfrm>
          <a:prstGeom prst="rect">
            <a:avLst/>
          </a:prstGeom>
          <a:noFill/>
        </p:spPr>
        <p:txBody>
          <a:bodyPr wrap="none" rtlCol="0">
            <a:spAutoFit/>
          </a:bodyPr>
          <a:lstStyle/>
          <a:p>
            <a:r>
              <a:rPr lang="en-US" dirty="0" smtClean="0"/>
              <a:t>Continue this process for each of the classes listed on the roster. </a:t>
            </a:r>
            <a:endParaRPr lang="en-US" dirty="0"/>
          </a:p>
        </p:txBody>
      </p:sp>
      <p:pic>
        <p:nvPicPr>
          <p:cNvPr id="8" name="Picture 2"/>
          <p:cNvPicPr>
            <a:picLocks noChangeAspect="1" noChangeArrowheads="1"/>
          </p:cNvPicPr>
          <p:nvPr/>
        </p:nvPicPr>
        <p:blipFill>
          <a:blip r:embed="rId2" cstate="print"/>
          <a:srcRect/>
          <a:stretch>
            <a:fillRect/>
          </a:stretch>
        </p:blipFill>
        <p:spPr bwMode="auto">
          <a:xfrm>
            <a:off x="304800" y="2057400"/>
            <a:ext cx="7639050" cy="39909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609600"/>
          </a:xfrm>
        </p:spPr>
        <p:txBody>
          <a:bodyPr/>
          <a:lstStyle/>
          <a:p>
            <a:r>
              <a:rPr lang="en-US" dirty="0" err="1" smtClean="0"/>
              <a:t>Cvr</a:t>
            </a:r>
            <a:r>
              <a:rPr lang="en-US" dirty="0" smtClean="0"/>
              <a:t> schedule	</a:t>
            </a:r>
            <a:endParaRPr lang="en-US" dirty="0"/>
          </a:p>
        </p:txBody>
      </p:sp>
      <p:graphicFrame>
        <p:nvGraphicFramePr>
          <p:cNvPr id="5" name="Table 4"/>
          <p:cNvGraphicFramePr>
            <a:graphicFrameLocks noGrp="1"/>
          </p:cNvGraphicFramePr>
          <p:nvPr/>
        </p:nvGraphicFramePr>
        <p:xfrm>
          <a:off x="152400" y="1752600"/>
          <a:ext cx="7848600" cy="4267201"/>
        </p:xfrm>
        <a:graphic>
          <a:graphicData uri="http://schemas.openxmlformats.org/drawingml/2006/table">
            <a:tbl>
              <a:tblPr>
                <a:tableStyleId>{35758FB7-9AC5-4552-8A53-C91805E547FA}</a:tableStyleId>
              </a:tblPr>
              <a:tblGrid>
                <a:gridCol w="3536144"/>
                <a:gridCol w="4312456"/>
              </a:tblGrid>
              <a:tr h="608381">
                <a:tc gridSpan="2">
                  <a:txBody>
                    <a:bodyPr/>
                    <a:lstStyle/>
                    <a:p>
                      <a:pPr marL="0" marR="0" algn="ctr">
                        <a:spcBef>
                          <a:spcPts val="0"/>
                        </a:spcBef>
                        <a:spcAft>
                          <a:spcPts val="0"/>
                        </a:spcAft>
                        <a:tabLst>
                          <a:tab pos="5029200" algn="l"/>
                        </a:tabLst>
                      </a:pPr>
                      <a:r>
                        <a:rPr lang="en-US" sz="1800" dirty="0" smtClean="0"/>
                        <a:t>Reflects</a:t>
                      </a:r>
                      <a:r>
                        <a:rPr lang="en-US" sz="1800" baseline="0" dirty="0" smtClean="0"/>
                        <a:t> important dates throughout the 2011-2012 school year</a:t>
                      </a:r>
                      <a:endParaRPr lang="en-US" sz="1800" dirty="0">
                        <a:solidFill>
                          <a:schemeClr val="tx1"/>
                        </a:solidFill>
                        <a:latin typeface="Times New Roman"/>
                        <a:ea typeface="Times New Roman"/>
                      </a:endParaRPr>
                    </a:p>
                  </a:txBody>
                  <a:tcPr marL="61002" marR="61002" marT="0" marB="0"/>
                </a:tc>
                <a:tc hMerge="1">
                  <a:txBody>
                    <a:bodyPr/>
                    <a:lstStyle/>
                    <a:p>
                      <a:endParaRPr lang="en-US"/>
                    </a:p>
                  </a:txBody>
                  <a:tcPr/>
                </a:tc>
              </a:tr>
              <a:tr h="651153">
                <a:tc>
                  <a:txBody>
                    <a:bodyPr/>
                    <a:lstStyle/>
                    <a:p>
                      <a:pPr marL="0" marR="0" algn="ctr">
                        <a:spcBef>
                          <a:spcPts val="0"/>
                        </a:spcBef>
                        <a:spcAft>
                          <a:spcPts val="0"/>
                        </a:spcAft>
                        <a:tabLst>
                          <a:tab pos="5029200" algn="l"/>
                        </a:tabLst>
                      </a:pPr>
                      <a:r>
                        <a:rPr lang="en-US" sz="1400" dirty="0" smtClean="0"/>
                        <a:t>October 2011</a:t>
                      </a:r>
                      <a:endParaRPr lang="en-US" sz="1400" dirty="0">
                        <a:solidFill>
                          <a:schemeClr val="bg1"/>
                        </a:solidFill>
                        <a:latin typeface="Times New Roman"/>
                        <a:ea typeface="Times New Roman"/>
                      </a:endParaRPr>
                    </a:p>
                  </a:txBody>
                  <a:tcPr marL="61002" marR="61002" marT="0" marB="0" anchor="ctr"/>
                </a:tc>
                <a:tc>
                  <a:txBody>
                    <a:bodyPr/>
                    <a:lstStyle/>
                    <a:p>
                      <a:pPr marL="0" marR="0" algn="ctr">
                        <a:spcBef>
                          <a:spcPts val="0"/>
                        </a:spcBef>
                        <a:spcAft>
                          <a:spcPts val="0"/>
                        </a:spcAft>
                        <a:tabLst>
                          <a:tab pos="5029200" algn="l"/>
                        </a:tabLst>
                      </a:pPr>
                      <a:r>
                        <a:rPr lang="en-US" sz="1400" dirty="0" smtClean="0"/>
                        <a:t>Value-Added </a:t>
                      </a:r>
                      <a:r>
                        <a:rPr lang="en-US" sz="1400" dirty="0"/>
                        <a:t>results released to </a:t>
                      </a:r>
                      <a:r>
                        <a:rPr lang="en-US" sz="1400" dirty="0" smtClean="0"/>
                        <a:t>all appropriate educators.</a:t>
                      </a:r>
                      <a:endParaRPr lang="en-US" sz="1400" dirty="0">
                        <a:solidFill>
                          <a:schemeClr val="bg1"/>
                        </a:solidFill>
                        <a:latin typeface="Times New Roman"/>
                        <a:ea typeface="Times New Roman"/>
                      </a:endParaRPr>
                    </a:p>
                  </a:txBody>
                  <a:tcPr marL="61002" marR="61002" marT="0" marB="0" anchor="ctr"/>
                </a:tc>
              </a:tr>
              <a:tr h="765578">
                <a:tc>
                  <a:txBody>
                    <a:bodyPr/>
                    <a:lstStyle/>
                    <a:p>
                      <a:pPr marL="0" marR="0" algn="ctr">
                        <a:spcBef>
                          <a:spcPts val="0"/>
                        </a:spcBef>
                        <a:spcAft>
                          <a:spcPts val="0"/>
                        </a:spcAft>
                        <a:tabLst>
                          <a:tab pos="5029200" algn="l"/>
                        </a:tabLst>
                      </a:pPr>
                      <a:r>
                        <a:rPr lang="en-US" sz="1400" dirty="0" smtClean="0"/>
                        <a:t>March 2012</a:t>
                      </a:r>
                      <a:endParaRPr lang="en-US" sz="1400" dirty="0">
                        <a:solidFill>
                          <a:schemeClr val="bg1"/>
                        </a:solidFill>
                        <a:latin typeface="Times New Roman"/>
                        <a:ea typeface="Times New Roman"/>
                      </a:endParaRPr>
                    </a:p>
                  </a:txBody>
                  <a:tcPr marL="61002" marR="61002" marT="0" marB="0" anchor="ctr"/>
                </a:tc>
                <a:tc>
                  <a:txBody>
                    <a:bodyPr/>
                    <a:lstStyle/>
                    <a:p>
                      <a:pPr marL="0" marR="0" algn="ctr">
                        <a:spcBef>
                          <a:spcPts val="0"/>
                        </a:spcBef>
                        <a:spcAft>
                          <a:spcPts val="0"/>
                        </a:spcAft>
                        <a:tabLst>
                          <a:tab pos="5029200" algn="l"/>
                        </a:tabLst>
                      </a:pPr>
                      <a:r>
                        <a:rPr lang="en-US" sz="1400" dirty="0" smtClean="0"/>
                        <a:t>View-only </a:t>
                      </a:r>
                      <a:r>
                        <a:rPr lang="en-US" sz="1400" dirty="0"/>
                        <a:t>process will open to determine </a:t>
                      </a:r>
                      <a:r>
                        <a:rPr lang="en-US" sz="1400" dirty="0" smtClean="0"/>
                        <a:t>needed changes to CVR data.</a:t>
                      </a:r>
                      <a:endParaRPr lang="en-US" sz="1400" dirty="0">
                        <a:solidFill>
                          <a:schemeClr val="bg1"/>
                        </a:solidFill>
                        <a:latin typeface="Times New Roman"/>
                        <a:ea typeface="Times New Roman"/>
                      </a:endParaRPr>
                    </a:p>
                  </a:txBody>
                  <a:tcPr marL="61002" marR="61002" marT="0" marB="0" anchor="ctr"/>
                </a:tc>
              </a:tr>
              <a:tr h="691888">
                <a:tc>
                  <a:txBody>
                    <a:bodyPr/>
                    <a:lstStyle/>
                    <a:p>
                      <a:pPr marL="0" marR="0" algn="ctr">
                        <a:spcBef>
                          <a:spcPts val="0"/>
                        </a:spcBef>
                        <a:spcAft>
                          <a:spcPts val="0"/>
                        </a:spcAft>
                        <a:tabLst>
                          <a:tab pos="5029200" algn="l"/>
                        </a:tabLst>
                      </a:pPr>
                      <a:r>
                        <a:rPr lang="en-US" sz="1400" dirty="0"/>
                        <a:t>*April </a:t>
                      </a:r>
                      <a:r>
                        <a:rPr lang="en-US" sz="1400" dirty="0" smtClean="0"/>
                        <a:t>23,</a:t>
                      </a:r>
                      <a:r>
                        <a:rPr lang="en-US" sz="1400" baseline="0" dirty="0" smtClean="0"/>
                        <a:t> 2012 – May 11, 2012</a:t>
                      </a:r>
                      <a:endParaRPr lang="en-US" sz="1400" dirty="0">
                        <a:solidFill>
                          <a:schemeClr val="bg1"/>
                        </a:solidFill>
                        <a:latin typeface="Times New Roman"/>
                        <a:ea typeface="Times New Roman"/>
                      </a:endParaRPr>
                    </a:p>
                  </a:txBody>
                  <a:tcPr marL="61002" marR="61002" marT="0" marB="0" anchor="ctr"/>
                </a:tc>
                <a:tc>
                  <a:txBody>
                    <a:bodyPr/>
                    <a:lstStyle/>
                    <a:p>
                      <a:pPr marL="0" marR="0" algn="ctr">
                        <a:spcBef>
                          <a:spcPts val="0"/>
                        </a:spcBef>
                        <a:spcAft>
                          <a:spcPts val="0"/>
                        </a:spcAft>
                        <a:tabLst>
                          <a:tab pos="5029200" algn="l"/>
                        </a:tabLst>
                      </a:pPr>
                      <a:r>
                        <a:rPr lang="en-US" sz="1400" dirty="0"/>
                        <a:t>Teachers will have access to verify class rosters. </a:t>
                      </a:r>
                      <a:endParaRPr lang="en-US" sz="1400" dirty="0">
                        <a:solidFill>
                          <a:schemeClr val="bg1"/>
                        </a:solidFill>
                        <a:latin typeface="Times New Roman"/>
                        <a:ea typeface="Times New Roman"/>
                      </a:endParaRPr>
                    </a:p>
                  </a:txBody>
                  <a:tcPr marL="61002" marR="61002" marT="0" marB="0" anchor="ctr"/>
                </a:tc>
              </a:tr>
              <a:tr h="869065">
                <a:tc>
                  <a:txBody>
                    <a:bodyPr/>
                    <a:lstStyle/>
                    <a:p>
                      <a:pPr marL="0" marR="0" algn="ctr">
                        <a:spcBef>
                          <a:spcPts val="0"/>
                        </a:spcBef>
                        <a:spcAft>
                          <a:spcPts val="0"/>
                        </a:spcAft>
                        <a:tabLst>
                          <a:tab pos="5029200" algn="l"/>
                        </a:tabLst>
                      </a:pPr>
                      <a:r>
                        <a:rPr lang="en-US" sz="1400" dirty="0"/>
                        <a:t>*April </a:t>
                      </a:r>
                      <a:r>
                        <a:rPr lang="en-US" sz="1400" dirty="0" smtClean="0"/>
                        <a:t>23, 2012 – May 18, 2012</a:t>
                      </a:r>
                      <a:endParaRPr lang="en-US" sz="1400" dirty="0">
                        <a:solidFill>
                          <a:schemeClr val="bg1"/>
                        </a:solidFill>
                        <a:latin typeface="Times New Roman"/>
                        <a:ea typeface="Times New Roman"/>
                      </a:endParaRPr>
                    </a:p>
                  </a:txBody>
                  <a:tcPr marL="61002" marR="61002" marT="0" marB="0" anchor="ctr"/>
                </a:tc>
                <a:tc>
                  <a:txBody>
                    <a:bodyPr/>
                    <a:lstStyle/>
                    <a:p>
                      <a:pPr marL="0" marR="0" algn="ctr">
                        <a:spcBef>
                          <a:spcPts val="0"/>
                        </a:spcBef>
                        <a:spcAft>
                          <a:spcPts val="0"/>
                        </a:spcAft>
                        <a:tabLst>
                          <a:tab pos="5029200" algn="l"/>
                        </a:tabLst>
                      </a:pPr>
                      <a:r>
                        <a:rPr lang="en-US" sz="1400" dirty="0"/>
                        <a:t>Principals will have access to verify </a:t>
                      </a:r>
                      <a:r>
                        <a:rPr lang="en-US" sz="1400" dirty="0" smtClean="0"/>
                        <a:t>class </a:t>
                      </a:r>
                      <a:r>
                        <a:rPr lang="en-US" sz="1400" dirty="0"/>
                        <a:t>roster changes.</a:t>
                      </a:r>
                    </a:p>
                    <a:p>
                      <a:pPr marL="0" marR="0" algn="ctr">
                        <a:spcBef>
                          <a:spcPts val="0"/>
                        </a:spcBef>
                        <a:spcAft>
                          <a:spcPts val="0"/>
                        </a:spcAft>
                        <a:tabLst>
                          <a:tab pos="5029200" algn="l"/>
                        </a:tabLst>
                      </a:pPr>
                      <a:r>
                        <a:rPr lang="en-US" sz="1400" dirty="0"/>
                        <a:t>Data Managers will have access to the CVR.</a:t>
                      </a:r>
                      <a:endParaRPr lang="en-US" sz="1400" dirty="0">
                        <a:solidFill>
                          <a:schemeClr val="bg1"/>
                        </a:solidFill>
                        <a:latin typeface="Times New Roman"/>
                        <a:ea typeface="Times New Roman"/>
                      </a:endParaRPr>
                    </a:p>
                  </a:txBody>
                  <a:tcPr marL="61002" marR="61002" marT="0" marB="0" anchor="ctr"/>
                </a:tc>
              </a:tr>
              <a:tr h="681136">
                <a:tc>
                  <a:txBody>
                    <a:bodyPr/>
                    <a:lstStyle/>
                    <a:p>
                      <a:pPr marL="0" marR="0" algn="ctr">
                        <a:spcBef>
                          <a:spcPts val="0"/>
                        </a:spcBef>
                        <a:spcAft>
                          <a:spcPts val="0"/>
                        </a:spcAft>
                        <a:tabLst>
                          <a:tab pos="5029200" algn="l"/>
                        </a:tabLst>
                      </a:pPr>
                      <a:r>
                        <a:rPr lang="en-US" sz="1400" dirty="0" smtClean="0"/>
                        <a:t>June 1,</a:t>
                      </a:r>
                      <a:r>
                        <a:rPr lang="en-US" sz="1400" baseline="0" dirty="0" smtClean="0"/>
                        <a:t> 2012</a:t>
                      </a:r>
                      <a:r>
                        <a:rPr lang="en-US" sz="1400" dirty="0" smtClean="0"/>
                        <a:t> </a:t>
                      </a:r>
                      <a:r>
                        <a:rPr lang="en-US" sz="1400" dirty="0"/>
                        <a:t>(</a:t>
                      </a:r>
                      <a:r>
                        <a:rPr lang="en-US" sz="1400" dirty="0" smtClean="0"/>
                        <a:t>target date)</a:t>
                      </a:r>
                      <a:endParaRPr lang="en-US" sz="1400" dirty="0">
                        <a:solidFill>
                          <a:schemeClr val="bg1"/>
                        </a:solidFill>
                        <a:latin typeface="Times New Roman"/>
                        <a:ea typeface="Times New Roman"/>
                      </a:endParaRPr>
                    </a:p>
                  </a:txBody>
                  <a:tcPr marL="61002" marR="61002" marT="0" marB="0" anchor="ctr"/>
                </a:tc>
                <a:tc>
                  <a:txBody>
                    <a:bodyPr/>
                    <a:lstStyle/>
                    <a:p>
                      <a:pPr marL="0" marR="0" algn="ctr">
                        <a:spcBef>
                          <a:spcPts val="0"/>
                        </a:spcBef>
                        <a:spcAft>
                          <a:spcPts val="0"/>
                        </a:spcAft>
                        <a:tabLst>
                          <a:tab pos="5029200" algn="l"/>
                        </a:tabLst>
                      </a:pPr>
                      <a:r>
                        <a:rPr lang="en-US" sz="1400" dirty="0" smtClean="0"/>
                        <a:t>Release of Value-Added results</a:t>
                      </a:r>
                      <a:r>
                        <a:rPr lang="en-US" sz="1400" baseline="0" dirty="0" smtClean="0"/>
                        <a:t> for the 2011-2012 school year.</a:t>
                      </a:r>
                      <a:endParaRPr lang="en-US" sz="1400" dirty="0">
                        <a:solidFill>
                          <a:schemeClr val="bg1"/>
                        </a:solidFill>
                        <a:latin typeface="Times New Roman"/>
                        <a:ea typeface="Times New Roman"/>
                      </a:endParaRPr>
                    </a:p>
                  </a:txBody>
                  <a:tcPr marL="61002" marR="61002" marT="0" marB="0" anchor="ctr"/>
                </a:tc>
              </a:tr>
            </a:tbl>
          </a:graphicData>
        </a:graphic>
      </p:graphicFrame>
      <p:sp>
        <p:nvSpPr>
          <p:cNvPr id="4" name="TextBox 3"/>
          <p:cNvSpPr txBox="1"/>
          <p:nvPr/>
        </p:nvSpPr>
        <p:spPr>
          <a:xfrm>
            <a:off x="152400" y="6096000"/>
            <a:ext cx="7924800" cy="338554"/>
          </a:xfrm>
          <a:prstGeom prst="rect">
            <a:avLst/>
          </a:prstGeom>
          <a:noFill/>
        </p:spPr>
        <p:txBody>
          <a:bodyPr wrap="square" rtlCol="0">
            <a:spAutoFit/>
          </a:bodyPr>
          <a:lstStyle/>
          <a:p>
            <a:pPr algn="ctr"/>
            <a:r>
              <a:rPr lang="en-US" sz="1600" dirty="0" smtClean="0"/>
              <a:t>*Roster Verification dates will change annually, as it will always follow testing*</a:t>
            </a:r>
            <a:endParaRPr lang="en-US"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9416"/>
            <a:ext cx="7848600" cy="2124384"/>
          </a:xfrm>
        </p:spPr>
        <p:txBody>
          <a:bodyPr/>
          <a:lstStyle/>
          <a:p>
            <a:r>
              <a:rPr lang="en-US" dirty="0" smtClean="0"/>
              <a:t>Select ‘student list’ tab at top of page</a:t>
            </a:r>
          </a:p>
          <a:p>
            <a:r>
              <a:rPr lang="en-US" dirty="0" smtClean="0"/>
              <a:t>Select ‘update (changes only)’ tab below that.</a:t>
            </a:r>
          </a:p>
          <a:p>
            <a:r>
              <a:rPr lang="en-US" dirty="0" smtClean="0"/>
              <a:t>Select the appropriate school year, district, and school (if necessary) from the drop-down boxes. </a:t>
            </a:r>
          </a:p>
          <a:p>
            <a:endParaRPr lang="en-US" dirty="0"/>
          </a:p>
        </p:txBody>
      </p:sp>
      <p:sp>
        <p:nvSpPr>
          <p:cNvPr id="4" name="Title 1"/>
          <p:cNvSpPr txBox="1">
            <a:spLocks/>
          </p:cNvSpPr>
          <p:nvPr/>
        </p:nvSpPr>
        <p:spPr>
          <a:xfrm>
            <a:off x="304800" y="228600"/>
            <a:ext cx="7772400" cy="10668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Roster Verification-viewing</a:t>
            </a:r>
            <a:r>
              <a:rPr kumimoji="0" lang="en-US" sz="27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changes</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5122" name="Picture 2"/>
          <p:cNvPicPr>
            <a:picLocks noChangeAspect="1" noChangeArrowheads="1"/>
          </p:cNvPicPr>
          <p:nvPr/>
        </p:nvPicPr>
        <p:blipFill>
          <a:blip r:embed="rId2" cstate="print"/>
          <a:srcRect/>
          <a:stretch>
            <a:fillRect/>
          </a:stretch>
        </p:blipFill>
        <p:spPr bwMode="auto">
          <a:xfrm>
            <a:off x="1828800" y="3810000"/>
            <a:ext cx="4533900" cy="19335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400" y="1609416"/>
            <a:ext cx="7848600" cy="1362384"/>
          </a:xfrm>
        </p:spPr>
        <p:txBody>
          <a:bodyPr>
            <a:normAutofit/>
          </a:bodyPr>
          <a:lstStyle/>
          <a:p>
            <a:r>
              <a:rPr lang="en-US" sz="2000" dirty="0" smtClean="0"/>
              <a:t>All changes made by teachers in that school will be listed. Those students added will have a “Y” under the ‘Student Added’ column; those to be removed from the roster will have the ‘Not In Class’ box checked. </a:t>
            </a:r>
            <a:endParaRPr lang="en-US" sz="2000" dirty="0"/>
          </a:p>
        </p:txBody>
      </p:sp>
      <p:sp>
        <p:nvSpPr>
          <p:cNvPr id="7" name="Title 1"/>
          <p:cNvSpPr txBox="1">
            <a:spLocks/>
          </p:cNvSpPr>
          <p:nvPr/>
        </p:nvSpPr>
        <p:spPr>
          <a:xfrm>
            <a:off x="304800" y="228600"/>
            <a:ext cx="7772400" cy="10668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Roster Verification-viewing</a:t>
            </a:r>
            <a:r>
              <a:rPr kumimoji="0" lang="en-US" sz="27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changes</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8" name="TextBox 7"/>
          <p:cNvSpPr txBox="1"/>
          <p:nvPr/>
        </p:nvSpPr>
        <p:spPr>
          <a:xfrm>
            <a:off x="152400" y="6324600"/>
            <a:ext cx="7904728" cy="369332"/>
          </a:xfrm>
          <a:prstGeom prst="rect">
            <a:avLst/>
          </a:prstGeom>
          <a:noFill/>
        </p:spPr>
        <p:txBody>
          <a:bodyPr wrap="none" rtlCol="0">
            <a:spAutoFit/>
          </a:bodyPr>
          <a:lstStyle/>
          <a:p>
            <a:r>
              <a:rPr lang="en-US" dirty="0" smtClean="0"/>
              <a:t>Small numerals at the bottom of the table  would indicate multiple pages.</a:t>
            </a:r>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304800" y="2971800"/>
            <a:ext cx="7324725" cy="31051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9416"/>
            <a:ext cx="8153400" cy="4846320"/>
          </a:xfrm>
        </p:spPr>
        <p:txBody>
          <a:bodyPr/>
          <a:lstStyle/>
          <a:p>
            <a:r>
              <a:rPr lang="en-US" dirty="0" smtClean="0"/>
              <a:t>As principal, you can override changes teachers have made to their rosters.</a:t>
            </a:r>
          </a:p>
          <a:p>
            <a:pPr lvl="1"/>
            <a:r>
              <a:rPr lang="en-US" dirty="0" smtClean="0"/>
              <a:t>These changes can either be made in the teacher’s individual roster, or when viewing all changes made by all teachers.</a:t>
            </a:r>
          </a:p>
          <a:p>
            <a:pPr lvl="1"/>
            <a:r>
              <a:rPr lang="en-US" dirty="0" smtClean="0"/>
              <a:t>If a student was added incorrectly, simply click the ‘Not In Class’ box.</a:t>
            </a:r>
          </a:p>
          <a:p>
            <a:pPr lvl="1"/>
            <a:r>
              <a:rPr lang="en-US" dirty="0" smtClean="0"/>
              <a:t>If a student was incorrectly marked to be removed, simply uncheck the ‘Not In Class’ or ‘Remove From List’ box.</a:t>
            </a:r>
          </a:p>
          <a:p>
            <a:pPr lvl="1"/>
            <a:r>
              <a:rPr lang="en-US" dirty="0" smtClean="0"/>
              <a:t>If a student was NOT added, but should have been, you can add that student, as well. </a:t>
            </a:r>
            <a:endParaRPr lang="en-US" dirty="0"/>
          </a:p>
        </p:txBody>
      </p:sp>
      <p:sp>
        <p:nvSpPr>
          <p:cNvPr id="4" name="Title 1"/>
          <p:cNvSpPr txBox="1">
            <a:spLocks noGrp="1"/>
          </p:cNvSpPr>
          <p:nvPr>
            <p:ph type="title"/>
          </p:nvPr>
        </p:nvSpPr>
        <p:spPr>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Roster Verification-viewing</a:t>
            </a:r>
            <a:r>
              <a:rPr kumimoji="0" lang="en-US" sz="27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changes</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228600" y="2209800"/>
            <a:ext cx="5543550" cy="4229100"/>
          </a:xfrm>
          <a:prstGeom prst="rect">
            <a:avLst/>
          </a:prstGeom>
          <a:noFill/>
          <a:ln w="9525">
            <a:noFill/>
            <a:miter lim="800000"/>
            <a:headEnd/>
            <a:tailEnd/>
          </a:ln>
        </p:spPr>
      </p:pic>
      <p:sp>
        <p:nvSpPr>
          <p:cNvPr id="5" name="Title 1"/>
          <p:cNvSpPr txBox="1">
            <a:spLocks/>
          </p:cNvSpPr>
          <p:nvPr/>
        </p:nvSpPr>
        <p:spPr>
          <a:xfrm>
            <a:off x="304800" y="0"/>
            <a:ext cx="7772400" cy="10668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Roster Verification</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6" name="TextBox 5"/>
          <p:cNvSpPr txBox="1"/>
          <p:nvPr/>
        </p:nvSpPr>
        <p:spPr>
          <a:xfrm>
            <a:off x="228600" y="1143000"/>
            <a:ext cx="7467599" cy="923330"/>
          </a:xfrm>
          <a:prstGeom prst="rect">
            <a:avLst/>
          </a:prstGeom>
          <a:noFill/>
        </p:spPr>
        <p:txBody>
          <a:bodyPr wrap="square" rtlCol="0">
            <a:spAutoFit/>
          </a:bodyPr>
          <a:lstStyle/>
          <a:p>
            <a:r>
              <a:rPr lang="en-US" dirty="0" smtClean="0"/>
              <a:t>Once all rosters, of all teachers, have been verified, the principal must certify that he/she has checked that all necessary adjustments</a:t>
            </a:r>
          </a:p>
          <a:p>
            <a:r>
              <a:rPr lang="en-US" dirty="0" smtClean="0"/>
              <a:t>have been made. </a:t>
            </a:r>
          </a:p>
        </p:txBody>
      </p:sp>
      <p:sp>
        <p:nvSpPr>
          <p:cNvPr id="7" name="TextBox 6"/>
          <p:cNvSpPr txBox="1"/>
          <p:nvPr/>
        </p:nvSpPr>
        <p:spPr>
          <a:xfrm>
            <a:off x="5410200" y="2819400"/>
            <a:ext cx="2667000" cy="3693319"/>
          </a:xfrm>
          <a:prstGeom prst="rect">
            <a:avLst/>
          </a:prstGeom>
          <a:noFill/>
        </p:spPr>
        <p:txBody>
          <a:bodyPr wrap="square" rtlCol="0">
            <a:spAutoFit/>
          </a:bodyPr>
          <a:lstStyle/>
          <a:p>
            <a:pPr marL="342900" indent="-342900">
              <a:buAutoNum type="arabicPeriod"/>
            </a:pPr>
            <a:r>
              <a:rPr lang="en-US" dirty="0" smtClean="0"/>
              <a:t>Select ‘Student List’ tab.</a:t>
            </a:r>
          </a:p>
          <a:p>
            <a:pPr marL="342900" indent="-342900">
              <a:buAutoNum type="arabicPeriod"/>
            </a:pPr>
            <a:endParaRPr lang="en-US" dirty="0" smtClean="0"/>
          </a:p>
          <a:p>
            <a:pPr marL="342900" indent="-342900">
              <a:buAutoNum type="arabicPeriod"/>
            </a:pPr>
            <a:r>
              <a:rPr lang="en-US" dirty="0" smtClean="0"/>
              <a:t>Select the ‘Complete Verification’  tab under that.</a:t>
            </a:r>
          </a:p>
          <a:p>
            <a:pPr marL="342900" indent="-342900">
              <a:buAutoNum type="arabicPeriod"/>
            </a:pPr>
            <a:endParaRPr lang="en-US" dirty="0" smtClean="0"/>
          </a:p>
          <a:p>
            <a:pPr marL="342900" indent="-342900">
              <a:buAutoNum type="arabicPeriod"/>
            </a:pPr>
            <a:r>
              <a:rPr lang="en-US" dirty="0" smtClean="0"/>
              <a:t>Check the box.</a:t>
            </a:r>
          </a:p>
          <a:p>
            <a:pPr marL="342900" indent="-342900">
              <a:buAutoNum type="arabicPeriod"/>
            </a:pPr>
            <a:endParaRPr lang="en-US" dirty="0" smtClean="0"/>
          </a:p>
          <a:p>
            <a:pPr marL="342900" indent="-342900">
              <a:buAutoNum type="arabicPeriod"/>
            </a:pPr>
            <a:r>
              <a:rPr lang="en-US" dirty="0" smtClean="0"/>
              <a:t>Click the ‘Verification Completed’ button.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9416"/>
            <a:ext cx="7924800" cy="4846320"/>
          </a:xfrm>
        </p:spPr>
        <p:txBody>
          <a:bodyPr>
            <a:normAutofit fontScale="92500" lnSpcReduction="10000"/>
          </a:bodyPr>
          <a:lstStyle/>
          <a:p>
            <a:r>
              <a:rPr lang="en-US" dirty="0" smtClean="0"/>
              <a:t>Select the ‘Verified Data’ tab at top of screen.</a:t>
            </a:r>
          </a:p>
          <a:p>
            <a:r>
              <a:rPr lang="en-US" dirty="0" smtClean="0"/>
              <a:t>Select the ‘View’ tab on the left.</a:t>
            </a:r>
          </a:p>
          <a:p>
            <a:pPr lvl="1"/>
            <a:r>
              <a:rPr lang="en-US" dirty="0" smtClean="0"/>
              <a:t>This will allow you to see the data that the teacher will be submitting/has submitted for the portal. </a:t>
            </a:r>
          </a:p>
          <a:p>
            <a:r>
              <a:rPr lang="en-US" dirty="0" smtClean="0"/>
              <a:t>Select the appropriate district, school and year from the drop-down boxes, if necessary.</a:t>
            </a:r>
          </a:p>
          <a:p>
            <a:r>
              <a:rPr lang="en-US" dirty="0" smtClean="0"/>
              <a:t>Select the teacher’s name from the drop-down box for ‘Teacher’ whose verified rosters you would like to view. </a:t>
            </a:r>
          </a:p>
          <a:p>
            <a:pPr lvl="1"/>
            <a:r>
              <a:rPr lang="en-US" dirty="0" smtClean="0"/>
              <a:t>That teacher’s classes will then appear in a table at the bottom. </a:t>
            </a:r>
          </a:p>
          <a:p>
            <a:pPr lvl="2"/>
            <a:r>
              <a:rPr lang="en-US" dirty="0" smtClean="0"/>
              <a:t>NOTE: small numerals at the bottom of the table indicate multiple pages. Click on the next page number to view the next table of classes. </a:t>
            </a:r>
          </a:p>
          <a:p>
            <a:pPr lvl="1"/>
            <a:endParaRPr lang="en-US" dirty="0"/>
          </a:p>
        </p:txBody>
      </p:sp>
      <p:sp>
        <p:nvSpPr>
          <p:cNvPr id="4" name="Title 1"/>
          <p:cNvSpPr txBox="1">
            <a:spLocks noGrp="1"/>
          </p:cNvSpPr>
          <p:nvPr>
            <p:ph type="title"/>
          </p:nvPr>
        </p:nvSpPr>
        <p:spPr>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viewing verified data</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72440"/>
            <a:ext cx="72390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viewing verified data</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381000" y="1752600"/>
            <a:ext cx="4838700" cy="4791075"/>
          </a:xfrm>
          <a:prstGeom prst="rect">
            <a:avLst/>
          </a:prstGeom>
          <a:noFill/>
          <a:ln w="9525">
            <a:noFill/>
            <a:miter lim="800000"/>
            <a:headEnd/>
            <a:tailEnd/>
          </a:ln>
        </p:spPr>
      </p:pic>
      <p:sp>
        <p:nvSpPr>
          <p:cNvPr id="7" name="TextBox 6"/>
          <p:cNvSpPr txBox="1"/>
          <p:nvPr/>
        </p:nvSpPr>
        <p:spPr>
          <a:xfrm>
            <a:off x="5334000" y="2971800"/>
            <a:ext cx="2438400" cy="2031325"/>
          </a:xfrm>
          <a:prstGeom prst="rect">
            <a:avLst/>
          </a:prstGeom>
          <a:noFill/>
        </p:spPr>
        <p:txBody>
          <a:bodyPr wrap="square" rtlCol="0">
            <a:spAutoFit/>
          </a:bodyPr>
          <a:lstStyle/>
          <a:p>
            <a:r>
              <a:rPr lang="en-US" dirty="0" smtClean="0"/>
              <a:t>Click on the ‘Select’ text next to the class you wish to view. The roster for that class will appear here, on the right-hand side of the screen.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04800" y="2895600"/>
            <a:ext cx="7429500" cy="3543300"/>
          </a:xfrm>
          <a:prstGeom prst="rect">
            <a:avLst/>
          </a:prstGeom>
          <a:noFill/>
          <a:ln w="9525">
            <a:noFill/>
            <a:miter lim="800000"/>
            <a:headEnd/>
            <a:tailEnd/>
          </a:ln>
        </p:spPr>
      </p:pic>
      <p:sp>
        <p:nvSpPr>
          <p:cNvPr id="6" name="Title 1"/>
          <p:cNvSpPr txBox="1">
            <a:spLocks/>
          </p:cNvSpPr>
          <p:nvPr/>
        </p:nvSpPr>
        <p:spPr>
          <a:xfrm>
            <a:off x="609600" y="228600"/>
            <a:ext cx="72390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viewing verified data</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8" name="TextBox 7"/>
          <p:cNvSpPr txBox="1"/>
          <p:nvPr/>
        </p:nvSpPr>
        <p:spPr>
          <a:xfrm>
            <a:off x="685800" y="1524000"/>
            <a:ext cx="7239000" cy="1200329"/>
          </a:xfrm>
          <a:prstGeom prst="rect">
            <a:avLst/>
          </a:prstGeom>
          <a:noFill/>
        </p:spPr>
        <p:txBody>
          <a:bodyPr wrap="square" rtlCol="0">
            <a:spAutoFit/>
          </a:bodyPr>
          <a:lstStyle/>
          <a:p>
            <a:r>
              <a:rPr lang="en-US" dirty="0" smtClean="0"/>
              <a:t>Changes made to roster will be reflected. Students’ names to be removed will be marked ‘Not in Class’; </a:t>
            </a:r>
            <a:r>
              <a:rPr lang="en-US" dirty="0" smtClean="0">
                <a:solidFill>
                  <a:srgbClr val="009E47"/>
                </a:solidFill>
              </a:rPr>
              <a:t>students’ names added will be noted in green</a:t>
            </a:r>
            <a:r>
              <a:rPr lang="en-US" dirty="0" smtClean="0"/>
              <a:t>, and those for whom no changes were necessary will have no marks, and will be noted in black.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9416"/>
            <a:ext cx="7848600" cy="4846320"/>
          </a:xfrm>
        </p:spPr>
        <p:txBody>
          <a:bodyPr>
            <a:normAutofit/>
          </a:bodyPr>
          <a:lstStyle/>
          <a:p>
            <a:r>
              <a:rPr lang="en-US" dirty="0" smtClean="0"/>
              <a:t>Click on the ‘Verified Data’ tab at top of page; then ‘Report’, and then ‘Verification Status’. </a:t>
            </a:r>
          </a:p>
          <a:p>
            <a:endParaRPr lang="en-US" dirty="0" smtClean="0"/>
          </a:p>
          <a:p>
            <a:r>
              <a:rPr lang="en-US" dirty="0" smtClean="0"/>
              <a:t>Make sure the appropriate school year is selected in the drop-down menu for ‘School Year’</a:t>
            </a:r>
          </a:p>
          <a:p>
            <a:pPr lvl="1"/>
            <a:r>
              <a:rPr lang="en-US" sz="2400" dirty="0" smtClean="0"/>
              <a:t>NOTE: verification progress reports are only available  beginning with the 2010-2011 school year</a:t>
            </a:r>
          </a:p>
          <a:p>
            <a:endParaRPr lang="en-US" dirty="0" smtClean="0"/>
          </a:p>
          <a:p>
            <a:r>
              <a:rPr lang="en-US" dirty="0" smtClean="0"/>
              <a:t>Make sure the appropriate ‘School’ is selected in the drop-down menu.</a:t>
            </a:r>
          </a:p>
          <a:p>
            <a:pPr lvl="1"/>
            <a:r>
              <a:rPr lang="en-US" sz="2400" dirty="0" smtClean="0"/>
              <a:t>NOTE: you will only have access to your own school</a:t>
            </a:r>
          </a:p>
        </p:txBody>
      </p:sp>
      <p:sp>
        <p:nvSpPr>
          <p:cNvPr id="4" name="Title 1"/>
          <p:cNvSpPr>
            <a:spLocks noGrp="1"/>
          </p:cNvSpPr>
          <p:nvPr>
            <p:ph type="title"/>
          </p:nvPr>
        </p:nvSpPr>
        <p:spPr>
          <a:xfrm>
            <a:off x="457200" y="304800"/>
            <a:ext cx="7239000" cy="1143000"/>
          </a:xfrm>
        </p:spPr>
        <p:txBody>
          <a:bodyPr>
            <a:normAutofit/>
          </a:bodyPr>
          <a:lstStyle/>
          <a:p>
            <a:r>
              <a:rPr lang="en-US" sz="4000" dirty="0" err="1" smtClean="0"/>
              <a:t>Cvr</a:t>
            </a:r>
            <a:r>
              <a:rPr lang="en-US" sz="4000" dirty="0" smtClean="0"/>
              <a:t> for principals</a:t>
            </a:r>
            <a:br>
              <a:rPr lang="en-US" sz="4000" dirty="0" smtClean="0"/>
            </a:br>
            <a:r>
              <a:rPr lang="en-US" sz="3100" dirty="0" smtClean="0"/>
              <a:t>Verification progress reports</a:t>
            </a:r>
            <a:endParaRPr lang="en-US" sz="31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7239000" cy="1143000"/>
          </a:xfrm>
        </p:spPr>
        <p:txBody>
          <a:bodyPr>
            <a:normAutofit/>
          </a:bodyPr>
          <a:lstStyle/>
          <a:p>
            <a:r>
              <a:rPr lang="en-US" sz="4000" dirty="0" err="1" smtClean="0"/>
              <a:t>Cvr</a:t>
            </a:r>
            <a:r>
              <a:rPr lang="en-US" sz="4000" dirty="0" smtClean="0"/>
              <a:t> for principals</a:t>
            </a:r>
            <a:br>
              <a:rPr lang="en-US" sz="4000" dirty="0" smtClean="0"/>
            </a:br>
            <a:r>
              <a:rPr lang="en-US" sz="3100" dirty="0" smtClean="0"/>
              <a:t>Verification progress reports</a:t>
            </a:r>
            <a:endParaRPr lang="en-US" sz="3100" dirty="0"/>
          </a:p>
        </p:txBody>
      </p:sp>
      <p:sp>
        <p:nvSpPr>
          <p:cNvPr id="8" name="TextBox 7"/>
          <p:cNvSpPr txBox="1"/>
          <p:nvPr/>
        </p:nvSpPr>
        <p:spPr>
          <a:xfrm>
            <a:off x="304800" y="1524000"/>
            <a:ext cx="7650492" cy="646331"/>
          </a:xfrm>
          <a:prstGeom prst="rect">
            <a:avLst/>
          </a:prstGeom>
          <a:noFill/>
        </p:spPr>
        <p:txBody>
          <a:bodyPr wrap="square" rtlCol="0">
            <a:spAutoFit/>
          </a:bodyPr>
          <a:lstStyle/>
          <a:p>
            <a:r>
              <a:rPr lang="en-US" dirty="0" smtClean="0"/>
              <a:t>Click “Run Report” button to generate the report. The report will be in a PDF format, which can be saved to your computer, or printed.   </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152400" y="2362200"/>
            <a:ext cx="7841776" cy="410468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04800" y="2133600"/>
            <a:ext cx="7753350" cy="4200525"/>
          </a:xfrm>
          <a:prstGeom prst="rect">
            <a:avLst/>
          </a:prstGeom>
          <a:noFill/>
          <a:ln w="9525">
            <a:noFill/>
            <a:miter lim="800000"/>
            <a:headEnd/>
            <a:tailEnd/>
          </a:ln>
        </p:spPr>
      </p:pic>
      <p:sp>
        <p:nvSpPr>
          <p:cNvPr id="5" name="Title 1"/>
          <p:cNvSpPr txBox="1">
            <a:spLocks/>
          </p:cNvSpPr>
          <p:nvPr/>
        </p:nvSpPr>
        <p:spPr>
          <a:xfrm>
            <a:off x="457200" y="381000"/>
            <a:ext cx="72390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 for principals</a:t>
            </a:r>
            <a:br>
              <a:rPr kumimoji="0" lang="en-US" sz="40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Verification progress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701040"/>
          </a:xfrm>
        </p:spPr>
        <p:txBody>
          <a:bodyPr/>
          <a:lstStyle/>
          <a:p>
            <a:r>
              <a:rPr lang="en-US" dirty="0" err="1" smtClean="0"/>
              <a:t>Cvr</a:t>
            </a:r>
            <a:r>
              <a:rPr lang="en-US" dirty="0" smtClean="0"/>
              <a:t> registration</a:t>
            </a:r>
            <a:endParaRPr lang="en-US" dirty="0"/>
          </a:p>
        </p:txBody>
      </p:sp>
      <p:sp>
        <p:nvSpPr>
          <p:cNvPr id="4" name="Content Placeholder 2"/>
          <p:cNvSpPr>
            <a:spLocks noGrp="1"/>
          </p:cNvSpPr>
          <p:nvPr>
            <p:ph idx="1"/>
          </p:nvPr>
        </p:nvSpPr>
        <p:spPr>
          <a:xfrm>
            <a:off x="381000" y="1143000"/>
            <a:ext cx="7620000" cy="5257800"/>
          </a:xfrm>
        </p:spPr>
        <p:txBody>
          <a:bodyPr>
            <a:normAutofit fontScale="92500" lnSpcReduction="20000"/>
          </a:bodyPr>
          <a:lstStyle/>
          <a:p>
            <a:r>
              <a:rPr lang="en-US" dirty="0" smtClean="0"/>
              <a:t>Who should/can register?</a:t>
            </a:r>
          </a:p>
          <a:p>
            <a:pPr lvl="1"/>
            <a:r>
              <a:rPr lang="en-US" dirty="0" smtClean="0">
                <a:solidFill>
                  <a:schemeClr val="tx2">
                    <a:lumMod val="50000"/>
                  </a:schemeClr>
                </a:solidFill>
              </a:rPr>
              <a:t>Current year superintendents</a:t>
            </a:r>
          </a:p>
          <a:p>
            <a:pPr lvl="1"/>
            <a:r>
              <a:rPr lang="en-US" dirty="0" smtClean="0">
                <a:solidFill>
                  <a:schemeClr val="tx2">
                    <a:lumMod val="50000"/>
                  </a:schemeClr>
                </a:solidFill>
              </a:rPr>
              <a:t>Current year district CVR data managers</a:t>
            </a:r>
          </a:p>
          <a:p>
            <a:pPr lvl="1"/>
            <a:r>
              <a:rPr lang="en-US" dirty="0" smtClean="0">
                <a:solidFill>
                  <a:schemeClr val="tx2">
                    <a:lumMod val="50000"/>
                  </a:schemeClr>
                </a:solidFill>
              </a:rPr>
              <a:t>Current year principals</a:t>
            </a:r>
          </a:p>
          <a:p>
            <a:pPr lvl="1"/>
            <a:r>
              <a:rPr lang="en-US" dirty="0" smtClean="0">
                <a:solidFill>
                  <a:schemeClr val="tx2">
                    <a:lumMod val="50000"/>
                  </a:schemeClr>
                </a:solidFill>
              </a:rPr>
              <a:t>Current year teachers of core content courses in grades 3-8; 9</a:t>
            </a:r>
            <a:r>
              <a:rPr lang="en-US" baseline="30000" dirty="0" smtClean="0">
                <a:solidFill>
                  <a:schemeClr val="tx2">
                    <a:lumMod val="50000"/>
                  </a:schemeClr>
                </a:solidFill>
              </a:rPr>
              <a:t>th</a:t>
            </a:r>
            <a:r>
              <a:rPr lang="en-US" dirty="0" smtClean="0">
                <a:solidFill>
                  <a:schemeClr val="tx2">
                    <a:lumMod val="50000"/>
                  </a:schemeClr>
                </a:solidFill>
              </a:rPr>
              <a:t> grade teachers of Algebra 1 &amp;/or Geometry</a:t>
            </a:r>
          </a:p>
          <a:p>
            <a:pPr lvl="1">
              <a:buNone/>
            </a:pPr>
            <a:r>
              <a:rPr lang="en-US" dirty="0" smtClean="0">
                <a:solidFill>
                  <a:schemeClr val="tx2">
                    <a:lumMod val="50000"/>
                  </a:schemeClr>
                </a:solidFill>
              </a:rPr>
              <a:t>     (3</a:t>
            </a:r>
            <a:r>
              <a:rPr lang="en-US" baseline="30000" dirty="0" smtClean="0">
                <a:solidFill>
                  <a:schemeClr val="tx2">
                    <a:lumMod val="50000"/>
                  </a:schemeClr>
                </a:solidFill>
              </a:rPr>
              <a:t>rd</a:t>
            </a:r>
            <a:r>
              <a:rPr lang="en-US" dirty="0" smtClean="0">
                <a:solidFill>
                  <a:schemeClr val="tx2">
                    <a:lumMod val="50000"/>
                  </a:schemeClr>
                </a:solidFill>
              </a:rPr>
              <a:t> and 9</a:t>
            </a:r>
            <a:r>
              <a:rPr lang="en-US" baseline="30000" dirty="0" smtClean="0">
                <a:solidFill>
                  <a:schemeClr val="tx2">
                    <a:lumMod val="50000"/>
                  </a:schemeClr>
                </a:solidFill>
              </a:rPr>
              <a:t>th</a:t>
            </a:r>
            <a:r>
              <a:rPr lang="en-US" dirty="0" smtClean="0">
                <a:solidFill>
                  <a:schemeClr val="tx2">
                    <a:lumMod val="50000"/>
                  </a:schemeClr>
                </a:solidFill>
              </a:rPr>
              <a:t> are new for the 2011-2012 school year)</a:t>
            </a:r>
          </a:p>
          <a:p>
            <a:pPr lvl="1"/>
            <a:endParaRPr lang="en-US" dirty="0" smtClean="0"/>
          </a:p>
          <a:p>
            <a:r>
              <a:rPr lang="en-US" dirty="0" smtClean="0"/>
              <a:t>Current year is defined by data submitted to the State through the Profile of Educational Personnel (PEP) database.</a:t>
            </a:r>
          </a:p>
          <a:p>
            <a:pPr>
              <a:buNone/>
            </a:pPr>
            <a:endParaRPr lang="en-US" dirty="0" smtClean="0"/>
          </a:p>
          <a:p>
            <a:r>
              <a:rPr lang="en-US" dirty="0" smtClean="0"/>
              <a:t>Core content courses are defined by state course codes that are aligned with content tested on state assessments.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1600200"/>
            <a:ext cx="8077200" cy="484632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Click on the ‘Teacher Results Report’ tab at the top of the page.</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Click on the ‘View by Teacher’ tab.</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Select the appropriate school year in the drop-down box for ‘School Year’.</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Select the appropriate district, if necessary, in the drop-down box for ‘School District’.</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Select the appropriate school, if necessary, in the drop-down box for the ‘School’ of the teacher whose results you wish to view.</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Select the teacher’s name you wish to view, from the drop-down box for ‘Teacher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381000" y="228600"/>
            <a:ext cx="74676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viewing</a:t>
            </a:r>
            <a:r>
              <a:rPr kumimoji="0" lang="en-US" sz="31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i</a:t>
            </a: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ndividual teacher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Select the result you would like to view.</a:t>
            </a:r>
          </a:p>
          <a:p>
            <a:pPr lvl="1"/>
            <a:r>
              <a:rPr lang="en-US" dirty="0" smtClean="0"/>
              <a:t>‘Overall Value-Added Composite Rating’</a:t>
            </a:r>
          </a:p>
          <a:p>
            <a:pPr lvl="2"/>
            <a:r>
              <a:rPr lang="en-US" dirty="0" smtClean="0"/>
              <a:t>The compilation of all appropriate students, in all core content classes, that a teacher has.</a:t>
            </a:r>
          </a:p>
          <a:p>
            <a:pPr lvl="1"/>
            <a:r>
              <a:rPr lang="en-US" dirty="0" smtClean="0"/>
              <a:t>‘Overall Achievement Results’</a:t>
            </a:r>
          </a:p>
          <a:p>
            <a:pPr lvl="2"/>
            <a:r>
              <a:rPr lang="en-US" dirty="0" smtClean="0"/>
              <a:t>The difference, on average, that each student actually scored compared to their typical scores.</a:t>
            </a:r>
          </a:p>
          <a:p>
            <a:pPr lvl="2"/>
            <a:r>
              <a:rPr lang="en-US" dirty="0" smtClean="0"/>
              <a:t>Information broken down by content area.</a:t>
            </a:r>
          </a:p>
          <a:p>
            <a:pPr lvl="1"/>
            <a:r>
              <a:rPr lang="en-US" dirty="0" smtClean="0"/>
              <a:t>Breakdowns in content for Achievement Groups; Students with Disabilities; Lunch Status; Limited English Proficiency status</a:t>
            </a:r>
          </a:p>
          <a:p>
            <a:pPr lvl="2"/>
            <a:r>
              <a:rPr lang="en-US" dirty="0" smtClean="0"/>
              <a:t>Must have a minimum of 5 students in a category to receive drill-down.</a:t>
            </a:r>
            <a:endParaRPr lang="en-US" dirty="0"/>
          </a:p>
        </p:txBody>
      </p:sp>
      <p:sp>
        <p:nvSpPr>
          <p:cNvPr id="4" name="Title 1"/>
          <p:cNvSpPr txBox="1">
            <a:spLocks/>
          </p:cNvSpPr>
          <p:nvPr/>
        </p:nvSpPr>
        <p:spPr>
          <a:xfrm>
            <a:off x="381000" y="228600"/>
            <a:ext cx="74676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viewing</a:t>
            </a:r>
            <a:r>
              <a:rPr kumimoji="0" lang="en-US" sz="31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i</a:t>
            </a: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ndividual teacher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62000" y="2057400"/>
            <a:ext cx="5867400" cy="3190875"/>
          </a:xfrm>
          <a:prstGeom prst="rect">
            <a:avLst/>
          </a:prstGeom>
          <a:noFill/>
          <a:ln w="9525">
            <a:noFill/>
            <a:miter lim="800000"/>
            <a:headEnd/>
            <a:tailEnd/>
          </a:ln>
        </p:spPr>
      </p:pic>
      <p:sp>
        <p:nvSpPr>
          <p:cNvPr id="5" name="Title 1"/>
          <p:cNvSpPr txBox="1">
            <a:spLocks/>
          </p:cNvSpPr>
          <p:nvPr/>
        </p:nvSpPr>
        <p:spPr>
          <a:xfrm>
            <a:off x="381000" y="228600"/>
            <a:ext cx="74676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viewing</a:t>
            </a:r>
            <a:r>
              <a:rPr kumimoji="0" lang="en-US" sz="31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i</a:t>
            </a: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ndividual teacher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cxnSp>
        <p:nvCxnSpPr>
          <p:cNvPr id="7" name="Straight Arrow Connector 6"/>
          <p:cNvCxnSpPr/>
          <p:nvPr/>
        </p:nvCxnSpPr>
        <p:spPr>
          <a:xfrm flipV="1">
            <a:off x="4648200" y="4267200"/>
            <a:ext cx="0" cy="12192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5562600"/>
            <a:ext cx="7031092" cy="369332"/>
          </a:xfrm>
          <a:prstGeom prst="rect">
            <a:avLst/>
          </a:prstGeom>
          <a:noFill/>
        </p:spPr>
        <p:txBody>
          <a:bodyPr wrap="none" rtlCol="0">
            <a:spAutoFit/>
          </a:bodyPr>
          <a:lstStyle/>
          <a:p>
            <a:r>
              <a:rPr lang="en-US" dirty="0" smtClean="0"/>
              <a:t>Additional report information is accessed via this drop-down box. </a:t>
            </a:r>
            <a:endParaRPr lang="en-US" dirty="0"/>
          </a:p>
        </p:txBody>
      </p:sp>
      <p:sp>
        <p:nvSpPr>
          <p:cNvPr id="12" name="TextBox 11"/>
          <p:cNvSpPr txBox="1"/>
          <p:nvPr/>
        </p:nvSpPr>
        <p:spPr>
          <a:xfrm>
            <a:off x="914400" y="1600200"/>
            <a:ext cx="6476453" cy="369332"/>
          </a:xfrm>
          <a:prstGeom prst="rect">
            <a:avLst/>
          </a:prstGeom>
          <a:noFill/>
        </p:spPr>
        <p:txBody>
          <a:bodyPr wrap="none" rtlCol="0">
            <a:spAutoFit/>
          </a:bodyPr>
          <a:lstStyle/>
          <a:p>
            <a:r>
              <a:rPr lang="en-US" dirty="0" smtClean="0"/>
              <a:t>This Overall Composite Rating is what is used for evaluation.</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28600"/>
            <a:ext cx="74676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viewing</a:t>
            </a:r>
            <a:r>
              <a:rPr kumimoji="0" lang="en-US" sz="31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i</a:t>
            </a: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ndividual teacher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5122" name="Picture 2"/>
          <p:cNvPicPr>
            <a:picLocks noChangeAspect="1" noChangeArrowheads="1"/>
          </p:cNvPicPr>
          <p:nvPr/>
        </p:nvPicPr>
        <p:blipFill>
          <a:blip r:embed="rId2" cstate="print"/>
          <a:srcRect/>
          <a:stretch>
            <a:fillRect/>
          </a:stretch>
        </p:blipFill>
        <p:spPr bwMode="auto">
          <a:xfrm>
            <a:off x="381000" y="1752600"/>
            <a:ext cx="7265987" cy="3829050"/>
          </a:xfrm>
          <a:prstGeom prst="rect">
            <a:avLst/>
          </a:prstGeom>
          <a:noFill/>
          <a:ln w="9525">
            <a:noFill/>
            <a:miter lim="800000"/>
            <a:headEnd/>
            <a:tailEnd/>
          </a:ln>
        </p:spPr>
      </p:pic>
      <p:sp>
        <p:nvSpPr>
          <p:cNvPr id="6" name="TextBox 5"/>
          <p:cNvSpPr txBox="1"/>
          <p:nvPr/>
        </p:nvSpPr>
        <p:spPr>
          <a:xfrm>
            <a:off x="1066800" y="1371600"/>
            <a:ext cx="5105400" cy="369332"/>
          </a:xfrm>
          <a:prstGeom prst="rect">
            <a:avLst/>
          </a:prstGeom>
          <a:noFill/>
        </p:spPr>
        <p:txBody>
          <a:bodyPr wrap="square" rtlCol="0">
            <a:spAutoFit/>
          </a:bodyPr>
          <a:lstStyle/>
          <a:p>
            <a:pPr algn="ctr"/>
            <a:r>
              <a:rPr lang="en-US" dirty="0" smtClean="0"/>
              <a:t>Single-content information</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28600"/>
            <a:ext cx="74676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viewing</a:t>
            </a:r>
            <a:r>
              <a:rPr kumimoji="0" lang="en-US" sz="31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i</a:t>
            </a: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ndividual teacher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6146" name="Picture 2"/>
          <p:cNvPicPr>
            <a:picLocks noChangeAspect="1" noChangeArrowheads="1"/>
          </p:cNvPicPr>
          <p:nvPr/>
        </p:nvPicPr>
        <p:blipFill>
          <a:blip r:embed="rId2" cstate="print"/>
          <a:srcRect/>
          <a:stretch>
            <a:fillRect/>
          </a:stretch>
        </p:blipFill>
        <p:spPr bwMode="auto">
          <a:xfrm>
            <a:off x="609600" y="2362200"/>
            <a:ext cx="7246937" cy="3638550"/>
          </a:xfrm>
          <a:prstGeom prst="rect">
            <a:avLst/>
          </a:prstGeom>
          <a:noFill/>
          <a:ln w="9525">
            <a:noFill/>
            <a:miter lim="800000"/>
            <a:headEnd/>
            <a:tailEnd/>
          </a:ln>
        </p:spPr>
      </p:pic>
      <p:sp>
        <p:nvSpPr>
          <p:cNvPr id="6" name="TextBox 5"/>
          <p:cNvSpPr txBox="1"/>
          <p:nvPr/>
        </p:nvSpPr>
        <p:spPr>
          <a:xfrm>
            <a:off x="2590800" y="1752600"/>
            <a:ext cx="3187091" cy="369332"/>
          </a:xfrm>
          <a:prstGeom prst="rect">
            <a:avLst/>
          </a:prstGeom>
          <a:noFill/>
        </p:spPr>
        <p:txBody>
          <a:bodyPr wrap="none" rtlCol="0">
            <a:spAutoFit/>
          </a:bodyPr>
          <a:lstStyle/>
          <a:p>
            <a:pPr algn="ctr"/>
            <a:r>
              <a:rPr lang="en-US" dirty="0" smtClean="0"/>
              <a:t>Multiple-content information</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28600"/>
            <a:ext cx="74676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viewing</a:t>
            </a:r>
            <a:r>
              <a:rPr kumimoji="0" lang="en-US" sz="31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i</a:t>
            </a: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ndividual teacher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228600" y="2133600"/>
            <a:ext cx="7723561" cy="3574623"/>
          </a:xfrm>
          <a:prstGeom prst="rect">
            <a:avLst/>
          </a:prstGeom>
          <a:noFill/>
          <a:ln w="9525">
            <a:noFill/>
            <a:miter lim="800000"/>
            <a:headEnd/>
            <a:tailEnd/>
          </a:ln>
        </p:spPr>
      </p:pic>
      <p:sp>
        <p:nvSpPr>
          <p:cNvPr id="6" name="TextBox 5"/>
          <p:cNvSpPr txBox="1"/>
          <p:nvPr/>
        </p:nvSpPr>
        <p:spPr>
          <a:xfrm>
            <a:off x="1143000" y="1447800"/>
            <a:ext cx="6096000" cy="646331"/>
          </a:xfrm>
          <a:prstGeom prst="rect">
            <a:avLst/>
          </a:prstGeom>
          <a:noFill/>
        </p:spPr>
        <p:txBody>
          <a:bodyPr wrap="square" rtlCol="0">
            <a:spAutoFit/>
          </a:bodyPr>
          <a:lstStyle/>
          <a:p>
            <a:pPr algn="ctr"/>
            <a:r>
              <a:rPr lang="en-US" dirty="0" smtClean="0"/>
              <a:t>Drill-downs available for each content area. </a:t>
            </a:r>
          </a:p>
          <a:p>
            <a:pPr algn="ctr"/>
            <a:r>
              <a:rPr lang="en-US" dirty="0" smtClean="0"/>
              <a:t>MUST HAVE AT LEAST 5 STUDENTS TO GET INFORMATION</a:t>
            </a:r>
            <a:endParaRPr lang="en-US" dirty="0"/>
          </a:p>
        </p:txBody>
      </p:sp>
      <p:sp>
        <p:nvSpPr>
          <p:cNvPr id="7" name="TextBox 6"/>
          <p:cNvSpPr txBox="1"/>
          <p:nvPr/>
        </p:nvSpPr>
        <p:spPr>
          <a:xfrm>
            <a:off x="990600" y="5943600"/>
            <a:ext cx="6523837" cy="646331"/>
          </a:xfrm>
          <a:prstGeom prst="rect">
            <a:avLst/>
          </a:prstGeom>
          <a:noFill/>
        </p:spPr>
        <p:txBody>
          <a:bodyPr wrap="none" rtlCol="0">
            <a:spAutoFit/>
          </a:bodyPr>
          <a:lstStyle/>
          <a:p>
            <a:pPr algn="ctr"/>
            <a:r>
              <a:rPr lang="en-US" dirty="0" smtClean="0"/>
              <a:t>Can print reports by teacher, or entire school. A PDF file will </a:t>
            </a:r>
          </a:p>
          <a:p>
            <a:pPr algn="ctr"/>
            <a:r>
              <a:rPr lang="en-US" dirty="0" smtClean="0"/>
              <a:t>be generated, which can be saved or printed.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7772400" cy="4191000"/>
          </a:xfrm>
        </p:spPr>
        <p:txBody>
          <a:bodyPr>
            <a:normAutofit/>
          </a:bodyPr>
          <a:lstStyle/>
          <a:p>
            <a:r>
              <a:rPr lang="en-US" dirty="0" smtClean="0"/>
              <a:t>Select the ‘Teacher Results Report’ tab at top of page and ‘View All Teachers’ below that.</a:t>
            </a:r>
          </a:p>
          <a:p>
            <a:r>
              <a:rPr lang="en-US" dirty="0" smtClean="0"/>
              <a:t>Select the appropriate year, district and school, if necessary, from the drop-down boxes. </a:t>
            </a:r>
          </a:p>
          <a:p>
            <a:r>
              <a:rPr lang="en-US" dirty="0" smtClean="0"/>
              <a:t>Select the result which you would like to view.</a:t>
            </a:r>
          </a:p>
          <a:p>
            <a:pPr lvl="1"/>
            <a:r>
              <a:rPr lang="en-US" dirty="0" smtClean="0"/>
              <a:t>‘Overall Value-Added Composite Rating’</a:t>
            </a:r>
          </a:p>
          <a:p>
            <a:pPr lvl="1"/>
            <a:r>
              <a:rPr lang="en-US" dirty="0" smtClean="0"/>
              <a:t>‘Summary Report-Overall Achievement Results’</a:t>
            </a:r>
          </a:p>
          <a:p>
            <a:pPr lvl="1"/>
            <a:r>
              <a:rPr lang="en-US" dirty="0" smtClean="0"/>
              <a:t>Content-specific breakdowns</a:t>
            </a:r>
          </a:p>
          <a:p>
            <a:pPr lvl="2"/>
            <a:r>
              <a:rPr lang="en-US" dirty="0" smtClean="0"/>
              <a:t>Achievement Groups, Students with Disabilities, Lunch Status, Limited English Proficiency Status</a:t>
            </a:r>
            <a:endParaRPr lang="en-US" dirty="0"/>
          </a:p>
        </p:txBody>
      </p:sp>
      <p:sp>
        <p:nvSpPr>
          <p:cNvPr id="4" name="Title 1"/>
          <p:cNvSpPr txBox="1">
            <a:spLocks/>
          </p:cNvSpPr>
          <p:nvPr/>
        </p:nvSpPr>
        <p:spPr>
          <a:xfrm>
            <a:off x="304800" y="228600"/>
            <a:ext cx="76962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viewing</a:t>
            </a:r>
            <a:r>
              <a:rPr kumimoji="0" lang="en-US" sz="31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all </a:t>
            </a: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teacher results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8600"/>
            <a:ext cx="76962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viewing</a:t>
            </a:r>
            <a:r>
              <a:rPr kumimoji="0" lang="en-US" sz="31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all </a:t>
            </a: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teacher results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8194" name="Picture 2"/>
          <p:cNvPicPr>
            <a:picLocks noChangeAspect="1" noChangeArrowheads="1"/>
          </p:cNvPicPr>
          <p:nvPr/>
        </p:nvPicPr>
        <p:blipFill>
          <a:blip r:embed="rId2" cstate="print"/>
          <a:srcRect/>
          <a:stretch>
            <a:fillRect/>
          </a:stretch>
        </p:blipFill>
        <p:spPr bwMode="auto">
          <a:xfrm>
            <a:off x="304800" y="2286000"/>
            <a:ext cx="7600950" cy="3429000"/>
          </a:xfrm>
          <a:prstGeom prst="rect">
            <a:avLst/>
          </a:prstGeom>
          <a:noFill/>
          <a:ln w="9525">
            <a:noFill/>
            <a:miter lim="800000"/>
            <a:headEnd/>
            <a:tailEnd/>
          </a:ln>
        </p:spPr>
      </p:pic>
      <p:sp>
        <p:nvSpPr>
          <p:cNvPr id="6" name="TextBox 5"/>
          <p:cNvSpPr txBox="1"/>
          <p:nvPr/>
        </p:nvSpPr>
        <p:spPr>
          <a:xfrm>
            <a:off x="1295400" y="1600200"/>
            <a:ext cx="5181600" cy="369332"/>
          </a:xfrm>
          <a:prstGeom prst="rect">
            <a:avLst/>
          </a:prstGeom>
          <a:noFill/>
        </p:spPr>
        <p:txBody>
          <a:bodyPr wrap="square" rtlCol="0">
            <a:spAutoFit/>
          </a:bodyPr>
          <a:lstStyle/>
          <a:p>
            <a:pPr algn="ctr"/>
            <a:r>
              <a:rPr lang="en-US" dirty="0" smtClean="0"/>
              <a:t>Overall Value-Added Composite Rating</a:t>
            </a:r>
            <a:endParaRPr lang="en-US" dirty="0"/>
          </a:p>
        </p:txBody>
      </p:sp>
      <p:sp>
        <p:nvSpPr>
          <p:cNvPr id="7" name="TextBox 6"/>
          <p:cNvSpPr txBox="1"/>
          <p:nvPr/>
        </p:nvSpPr>
        <p:spPr>
          <a:xfrm>
            <a:off x="381000" y="5867400"/>
            <a:ext cx="7149714" cy="646331"/>
          </a:xfrm>
          <a:prstGeom prst="rect">
            <a:avLst/>
          </a:prstGeom>
          <a:noFill/>
        </p:spPr>
        <p:txBody>
          <a:bodyPr wrap="none" rtlCol="0">
            <a:spAutoFit/>
          </a:bodyPr>
          <a:lstStyle/>
          <a:p>
            <a:pPr algn="ctr"/>
            <a:r>
              <a:rPr lang="en-US" dirty="0" smtClean="0"/>
              <a:t>Small numerals at the bottom of the table indicate multiple pages.</a:t>
            </a:r>
          </a:p>
          <a:p>
            <a:pPr algn="ctr"/>
            <a:r>
              <a:rPr lang="en-US" dirty="0" smtClean="0"/>
              <a:t>Click on the next numeral to access the next table.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8600"/>
            <a:ext cx="76962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viewing</a:t>
            </a:r>
            <a:r>
              <a:rPr kumimoji="0" lang="en-US" sz="31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all </a:t>
            </a: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teacher results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9218" name="Picture 2"/>
          <p:cNvPicPr>
            <a:picLocks noChangeAspect="1" noChangeArrowheads="1"/>
          </p:cNvPicPr>
          <p:nvPr/>
        </p:nvPicPr>
        <p:blipFill>
          <a:blip r:embed="rId2" cstate="print"/>
          <a:srcRect/>
          <a:stretch>
            <a:fillRect/>
          </a:stretch>
        </p:blipFill>
        <p:spPr bwMode="auto">
          <a:xfrm>
            <a:off x="228600" y="1981200"/>
            <a:ext cx="7677150" cy="3505200"/>
          </a:xfrm>
          <a:prstGeom prst="rect">
            <a:avLst/>
          </a:prstGeom>
          <a:noFill/>
          <a:ln w="9525">
            <a:noFill/>
            <a:miter lim="800000"/>
            <a:headEnd/>
            <a:tailEnd/>
          </a:ln>
        </p:spPr>
      </p:pic>
      <p:sp>
        <p:nvSpPr>
          <p:cNvPr id="6" name="TextBox 5"/>
          <p:cNvSpPr txBox="1"/>
          <p:nvPr/>
        </p:nvSpPr>
        <p:spPr>
          <a:xfrm>
            <a:off x="685800" y="5410200"/>
            <a:ext cx="5562600" cy="646331"/>
          </a:xfrm>
          <a:prstGeom prst="rect">
            <a:avLst/>
          </a:prstGeom>
          <a:noFill/>
        </p:spPr>
        <p:txBody>
          <a:bodyPr wrap="square" rtlCol="0">
            <a:spAutoFit/>
          </a:bodyPr>
          <a:lstStyle/>
          <a:p>
            <a:r>
              <a:rPr lang="en-US" dirty="0" smtClean="0"/>
              <a:t>*Categories can be sorted by clicking the headers, and printed by clicking ‘Print Category’ button. </a:t>
            </a:r>
            <a:endParaRPr lang="en-US" dirty="0"/>
          </a:p>
        </p:txBody>
      </p:sp>
      <p:sp>
        <p:nvSpPr>
          <p:cNvPr id="9" name="TextBox 8"/>
          <p:cNvSpPr txBox="1"/>
          <p:nvPr/>
        </p:nvSpPr>
        <p:spPr>
          <a:xfrm>
            <a:off x="1524000" y="1447800"/>
            <a:ext cx="3166251" cy="369332"/>
          </a:xfrm>
          <a:prstGeom prst="rect">
            <a:avLst/>
          </a:prstGeom>
          <a:noFill/>
        </p:spPr>
        <p:txBody>
          <a:bodyPr wrap="none" rtlCol="0">
            <a:spAutoFit/>
          </a:bodyPr>
          <a:lstStyle/>
          <a:p>
            <a:r>
              <a:rPr lang="en-US" dirty="0" smtClean="0"/>
              <a:t>Content-specific information</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52400"/>
            <a:ext cx="76962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PRINCIPALS</a:t>
            </a:r>
            <a:br>
              <a:rPr kumimoji="0" lang="en-US" sz="4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viewing</a:t>
            </a:r>
            <a:r>
              <a:rPr kumimoji="0" lang="en-US" sz="31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all </a:t>
            </a:r>
            <a:r>
              <a:rPr kumimoji="0" lang="en-US" sz="31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teacher results reports</a:t>
            </a:r>
            <a:endParaRPr kumimoji="0" lang="en-US" sz="31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7" name="TextBox 6"/>
          <p:cNvSpPr txBox="1"/>
          <p:nvPr/>
        </p:nvSpPr>
        <p:spPr>
          <a:xfrm>
            <a:off x="0" y="1371600"/>
            <a:ext cx="8093882" cy="369332"/>
          </a:xfrm>
          <a:prstGeom prst="rect">
            <a:avLst/>
          </a:prstGeom>
          <a:noFill/>
        </p:spPr>
        <p:txBody>
          <a:bodyPr wrap="none" rtlCol="0">
            <a:spAutoFit/>
          </a:bodyPr>
          <a:lstStyle/>
          <a:p>
            <a:r>
              <a:rPr lang="en-US" dirty="0" smtClean="0"/>
              <a:t>Drill-downs available for individual teachers also available for entire school. </a:t>
            </a:r>
            <a:endParaRPr lang="en-US" dirty="0"/>
          </a:p>
        </p:txBody>
      </p:sp>
      <p:pic>
        <p:nvPicPr>
          <p:cNvPr id="10243" name="Picture 3"/>
          <p:cNvPicPr>
            <a:picLocks noChangeAspect="1" noChangeArrowheads="1"/>
          </p:cNvPicPr>
          <p:nvPr/>
        </p:nvPicPr>
        <p:blipFill>
          <a:blip r:embed="rId2" cstate="print"/>
          <a:srcRect/>
          <a:stretch>
            <a:fillRect/>
          </a:stretch>
        </p:blipFill>
        <p:spPr bwMode="auto">
          <a:xfrm>
            <a:off x="228600" y="2133600"/>
            <a:ext cx="7777976" cy="4114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685800"/>
          </a:xfrm>
        </p:spPr>
        <p:txBody>
          <a:bodyPr>
            <a:normAutofit/>
          </a:bodyPr>
          <a:lstStyle/>
          <a:p>
            <a:r>
              <a:rPr lang="en-US" dirty="0" err="1" smtClean="0"/>
              <a:t>Cvr</a:t>
            </a:r>
            <a:r>
              <a:rPr lang="en-US" dirty="0" smtClean="0"/>
              <a:t> registration—how to</a:t>
            </a:r>
            <a:endParaRPr lang="en-US" dirty="0"/>
          </a:p>
        </p:txBody>
      </p:sp>
      <p:sp>
        <p:nvSpPr>
          <p:cNvPr id="3" name="Content Placeholder 2"/>
          <p:cNvSpPr>
            <a:spLocks noGrp="1"/>
          </p:cNvSpPr>
          <p:nvPr>
            <p:ph idx="1"/>
          </p:nvPr>
        </p:nvSpPr>
        <p:spPr>
          <a:xfrm>
            <a:off x="457200" y="914400"/>
            <a:ext cx="7239000" cy="1295400"/>
          </a:xfrm>
        </p:spPr>
        <p:txBody>
          <a:bodyPr>
            <a:normAutofit/>
          </a:bodyPr>
          <a:lstStyle/>
          <a:p>
            <a:r>
              <a:rPr lang="en-US" sz="2000" dirty="0" smtClean="0"/>
              <a:t>To access the CVR… https://leads13.doe.louisiana.gov/cvr</a:t>
            </a:r>
          </a:p>
          <a:p>
            <a:r>
              <a:rPr lang="en-US" sz="2000" dirty="0" smtClean="0"/>
              <a:t>This first page is a welcome page; any important notices will be in red.</a:t>
            </a:r>
            <a:endParaRPr lang="en-US" sz="2000" dirty="0"/>
          </a:p>
        </p:txBody>
      </p:sp>
      <p:sp>
        <p:nvSpPr>
          <p:cNvPr id="7" name="Content Placeholder 2"/>
          <p:cNvSpPr txBox="1">
            <a:spLocks/>
          </p:cNvSpPr>
          <p:nvPr/>
        </p:nvSpPr>
        <p:spPr>
          <a:xfrm>
            <a:off x="457200" y="5638800"/>
            <a:ext cx="7239000" cy="6096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Click ‘Continue to Registration/Login Page’</a:t>
            </a:r>
          </a:p>
        </p:txBody>
      </p:sp>
      <p:pic>
        <p:nvPicPr>
          <p:cNvPr id="7170" name="Picture 2"/>
          <p:cNvPicPr>
            <a:picLocks noChangeAspect="1" noChangeArrowheads="1"/>
          </p:cNvPicPr>
          <p:nvPr/>
        </p:nvPicPr>
        <p:blipFill>
          <a:blip r:embed="rId2" cstate="print"/>
          <a:srcRect/>
          <a:stretch>
            <a:fillRect/>
          </a:stretch>
        </p:blipFill>
        <p:spPr bwMode="auto">
          <a:xfrm>
            <a:off x="228600" y="2362200"/>
            <a:ext cx="7724775" cy="30861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04800"/>
            <a:ext cx="7696200" cy="762000"/>
          </a:xfrm>
          <a:prstGeom prst="rect">
            <a:avLst/>
          </a:prstGeom>
        </p:spPr>
        <p:txBody>
          <a:bodyPr vert="horz" lIns="45720" tIns="0" rIns="45720" bIns="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teachers</a:t>
            </a:r>
            <a:endParaRPr kumimoji="0" lang="en-US" sz="4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graphicFrame>
        <p:nvGraphicFramePr>
          <p:cNvPr id="5" name="Content Placeholder 4"/>
          <p:cNvGraphicFramePr>
            <a:graphicFrameLocks noGrp="1"/>
          </p:cNvGraphicFramePr>
          <p:nvPr>
            <p:ph idx="1"/>
          </p:nvPr>
        </p:nvGraphicFramePr>
        <p:xfrm>
          <a:off x="457200" y="2286000"/>
          <a:ext cx="7239000" cy="2195515"/>
        </p:xfrm>
        <a:graphic>
          <a:graphicData uri="http://schemas.openxmlformats.org/drawingml/2006/table">
            <a:tbl>
              <a:tblPr firstRow="1" bandRow="1">
                <a:tableStyleId>{21E4AEA4-8DFA-4A89-87EB-49C32662AFE0}</a:tableStyleId>
              </a:tblPr>
              <a:tblGrid>
                <a:gridCol w="2413000"/>
                <a:gridCol w="2413000"/>
                <a:gridCol w="2413000"/>
              </a:tblGrid>
              <a:tr h="828677">
                <a:tc>
                  <a:txBody>
                    <a:bodyPr/>
                    <a:lstStyle/>
                    <a:p>
                      <a:pPr algn="ctr"/>
                      <a:r>
                        <a:rPr lang="en-US" dirty="0" smtClean="0">
                          <a:solidFill>
                            <a:schemeClr val="bg2">
                              <a:lumMod val="10000"/>
                            </a:schemeClr>
                          </a:solidFill>
                        </a:rPr>
                        <a:t>Roster Verification Process</a:t>
                      </a:r>
                      <a:endParaRPr lang="en-US" dirty="0">
                        <a:solidFill>
                          <a:schemeClr val="bg2">
                            <a:lumMod val="10000"/>
                          </a:schemeClr>
                        </a:solidFill>
                      </a:endParaRPr>
                    </a:p>
                  </a:txBody>
                  <a:tcPr/>
                </a:tc>
                <a:tc>
                  <a:txBody>
                    <a:bodyPr/>
                    <a:lstStyle/>
                    <a:p>
                      <a:pPr algn="ctr"/>
                      <a:r>
                        <a:rPr lang="en-US" dirty="0" smtClean="0">
                          <a:solidFill>
                            <a:schemeClr val="bg2">
                              <a:lumMod val="10000"/>
                            </a:schemeClr>
                          </a:solidFill>
                        </a:rPr>
                        <a:t>Verified Data</a:t>
                      </a:r>
                      <a:endParaRPr lang="en-US" dirty="0">
                        <a:solidFill>
                          <a:schemeClr val="bg2">
                            <a:lumMod val="10000"/>
                          </a:schemeClr>
                        </a:solidFill>
                      </a:endParaRPr>
                    </a:p>
                  </a:txBody>
                  <a:tcPr/>
                </a:tc>
                <a:tc>
                  <a:txBody>
                    <a:bodyPr/>
                    <a:lstStyle/>
                    <a:p>
                      <a:pPr algn="ctr"/>
                      <a:r>
                        <a:rPr lang="en-US" dirty="0" smtClean="0">
                          <a:solidFill>
                            <a:schemeClr val="bg2">
                              <a:lumMod val="10000"/>
                            </a:schemeClr>
                          </a:solidFill>
                        </a:rPr>
                        <a:t>Value-Added</a:t>
                      </a:r>
                      <a:r>
                        <a:rPr lang="en-US" baseline="0" dirty="0" smtClean="0">
                          <a:solidFill>
                            <a:schemeClr val="bg2">
                              <a:lumMod val="10000"/>
                            </a:schemeClr>
                          </a:solidFill>
                        </a:rPr>
                        <a:t> Results</a:t>
                      </a:r>
                      <a:endParaRPr lang="en-US" dirty="0">
                        <a:solidFill>
                          <a:schemeClr val="bg2">
                            <a:lumMod val="10000"/>
                          </a:schemeClr>
                        </a:solidFill>
                      </a:endParaRPr>
                    </a:p>
                  </a:txBody>
                  <a:tcPr/>
                </a:tc>
              </a:tr>
              <a:tr h="1366838">
                <a:tc>
                  <a:txBody>
                    <a:bodyPr/>
                    <a:lstStyle/>
                    <a:p>
                      <a:pPr algn="ctr"/>
                      <a:r>
                        <a:rPr lang="en-US" dirty="0" smtClean="0"/>
                        <a:t>*Edit</a:t>
                      </a:r>
                      <a:r>
                        <a:rPr lang="en-US" baseline="0" dirty="0" smtClean="0"/>
                        <a:t> Rosters</a:t>
                      </a:r>
                    </a:p>
                    <a:p>
                      <a:endParaRPr lang="en-US" dirty="0" smtClean="0"/>
                    </a:p>
                  </a:txBody>
                  <a:tcPr/>
                </a:tc>
                <a:tc>
                  <a:txBody>
                    <a:bodyPr/>
                    <a:lstStyle/>
                    <a:p>
                      <a:pPr algn="ctr"/>
                      <a:r>
                        <a:rPr lang="en-US" dirty="0" smtClean="0"/>
                        <a:t>*View Verified Data to be submitted</a:t>
                      </a:r>
                      <a:endParaRPr lang="en-US" dirty="0"/>
                    </a:p>
                  </a:txBody>
                  <a:tcPr/>
                </a:tc>
                <a:tc>
                  <a:txBody>
                    <a:bodyPr/>
                    <a:lstStyle/>
                    <a:p>
                      <a:pPr algn="ctr"/>
                      <a:r>
                        <a:rPr lang="en-US" dirty="0" smtClean="0"/>
                        <a:t>*View OWN Value-Added Results Report</a:t>
                      </a:r>
                      <a:endParaRPr lang="en-US" dirty="0"/>
                    </a:p>
                  </a:txBody>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9416"/>
            <a:ext cx="7772400" cy="4846320"/>
          </a:xfrm>
        </p:spPr>
        <p:txBody>
          <a:bodyPr>
            <a:normAutofit fontScale="92500" lnSpcReduction="10000"/>
          </a:bodyPr>
          <a:lstStyle/>
          <a:p>
            <a:r>
              <a:rPr lang="en-US" dirty="0" smtClean="0"/>
              <a:t>Select the ‘Student List’ tab at the top of page.</a:t>
            </a:r>
          </a:p>
          <a:p>
            <a:r>
              <a:rPr lang="en-US" dirty="0" smtClean="0"/>
              <a:t>Select the ‘Update’ tab below that tab.</a:t>
            </a:r>
          </a:p>
          <a:p>
            <a:r>
              <a:rPr lang="en-US" dirty="0" smtClean="0"/>
              <a:t>Select the appropriate year from the ‘School Year’ drop-down box.</a:t>
            </a:r>
          </a:p>
          <a:p>
            <a:r>
              <a:rPr lang="en-US" dirty="0" smtClean="0"/>
              <a:t>Select the appropriate choice, if necessary, from ‘School District’ drop-down box.</a:t>
            </a:r>
          </a:p>
          <a:p>
            <a:r>
              <a:rPr lang="en-US" dirty="0" smtClean="0"/>
              <a:t>Select the appropriate choice, if necessary, from ‘School’ drop-down box.</a:t>
            </a:r>
          </a:p>
          <a:p>
            <a:r>
              <a:rPr lang="en-US" dirty="0" smtClean="0"/>
              <a:t>Your classes will then appear in a table at the bottom.</a:t>
            </a:r>
          </a:p>
          <a:p>
            <a:pPr lvl="1"/>
            <a:r>
              <a:rPr lang="en-US" dirty="0" smtClean="0"/>
              <a:t>NOTE: small numerals at the bottom of the table indicate multiple pages of classes. Click on the next page number to view the next table of classes. </a:t>
            </a:r>
          </a:p>
          <a:p>
            <a:endParaRPr lang="en-US" dirty="0" smtClean="0"/>
          </a:p>
        </p:txBody>
      </p:sp>
      <p:sp>
        <p:nvSpPr>
          <p:cNvPr id="4" name="Title 1"/>
          <p:cNvSpPr txBox="1">
            <a:spLocks/>
          </p:cNvSpPr>
          <p:nvPr/>
        </p:nvSpPr>
        <p:spPr>
          <a:xfrm>
            <a:off x="152400" y="304800"/>
            <a:ext cx="7848600" cy="1066800"/>
          </a:xfrm>
          <a:prstGeom prst="rect">
            <a:avLst/>
          </a:prstGeom>
        </p:spPr>
        <p:txBody>
          <a:bodyPr vert="horz" lIns="45720" tIns="0" rIns="45720" bIns="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teachers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Roster verification</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457200" y="2359626"/>
            <a:ext cx="4572000" cy="4098324"/>
          </a:xfrm>
          <a:prstGeom prst="rect">
            <a:avLst/>
          </a:prstGeom>
          <a:noFill/>
          <a:ln w="9525">
            <a:noFill/>
            <a:miter lim="800000"/>
            <a:headEnd/>
            <a:tailEnd/>
          </a:ln>
        </p:spPr>
      </p:pic>
      <p:sp>
        <p:nvSpPr>
          <p:cNvPr id="5" name="Title 1"/>
          <p:cNvSpPr txBox="1">
            <a:spLocks/>
          </p:cNvSpPr>
          <p:nvPr/>
        </p:nvSpPr>
        <p:spPr>
          <a:xfrm>
            <a:off x="152400" y="304800"/>
            <a:ext cx="7848600" cy="1066800"/>
          </a:xfrm>
          <a:prstGeom prst="rect">
            <a:avLst/>
          </a:prstGeom>
        </p:spPr>
        <p:txBody>
          <a:bodyPr vert="horz" lIns="45720" tIns="0" rIns="45720" bIns="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teachers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Roster verification</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6" name="TextBox 5"/>
          <p:cNvSpPr txBox="1"/>
          <p:nvPr/>
        </p:nvSpPr>
        <p:spPr>
          <a:xfrm>
            <a:off x="5257800" y="2971800"/>
            <a:ext cx="2831338" cy="3046988"/>
          </a:xfrm>
          <a:prstGeom prst="rect">
            <a:avLst/>
          </a:prstGeom>
          <a:noFill/>
        </p:spPr>
        <p:txBody>
          <a:bodyPr wrap="square" rtlCol="0">
            <a:spAutoFit/>
          </a:bodyPr>
          <a:lstStyle/>
          <a:p>
            <a:r>
              <a:rPr lang="en-US" sz="2400" dirty="0" smtClean="0"/>
              <a:t>Click on ‘Select’ text next to the roster you would like to verify. The roster will then appear here, on the right-hand side of the screen. </a:t>
            </a:r>
            <a:endParaRPr lang="en-U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srcRect/>
          <a:stretch>
            <a:fillRect/>
          </a:stretch>
        </p:blipFill>
        <p:spPr bwMode="auto">
          <a:xfrm>
            <a:off x="0" y="3133725"/>
            <a:ext cx="8134350" cy="3724275"/>
          </a:xfrm>
          <a:prstGeom prst="rect">
            <a:avLst/>
          </a:prstGeom>
          <a:noFill/>
          <a:ln w="9525">
            <a:noFill/>
            <a:miter lim="800000"/>
            <a:headEnd/>
            <a:tailEnd/>
          </a:ln>
        </p:spPr>
      </p:pic>
      <p:sp>
        <p:nvSpPr>
          <p:cNvPr id="11" name="TextBox 10"/>
          <p:cNvSpPr txBox="1"/>
          <p:nvPr/>
        </p:nvSpPr>
        <p:spPr>
          <a:xfrm>
            <a:off x="0" y="1524000"/>
            <a:ext cx="8181214" cy="1754326"/>
          </a:xfrm>
          <a:prstGeom prst="rect">
            <a:avLst/>
          </a:prstGeom>
          <a:noFill/>
        </p:spPr>
        <p:txBody>
          <a:bodyPr wrap="square" rtlCol="0">
            <a:spAutoFit/>
          </a:bodyPr>
          <a:lstStyle/>
          <a:p>
            <a:r>
              <a:rPr lang="en-US" dirty="0" smtClean="0"/>
              <a:t>Look through the roster and determine if:</a:t>
            </a:r>
          </a:p>
          <a:p>
            <a:r>
              <a:rPr lang="en-US" dirty="0" smtClean="0"/>
              <a:t>1) The student was in class from Oct. 1 2011 to April 6, 2012—do nothing.</a:t>
            </a:r>
          </a:p>
          <a:p>
            <a:r>
              <a:rPr lang="en-US" dirty="0" smtClean="0"/>
              <a:t>2) The student’s name needs to be removed from the roster, for any reason, click the “Remove From List” button.</a:t>
            </a:r>
          </a:p>
          <a:p>
            <a:r>
              <a:rPr lang="en-US" dirty="0" smtClean="0"/>
              <a:t>3) A student’s name is missing from the roster, click the “Add Student” button….</a:t>
            </a:r>
          </a:p>
        </p:txBody>
      </p:sp>
      <p:cxnSp>
        <p:nvCxnSpPr>
          <p:cNvPr id="12" name="Straight Arrow Connector 11"/>
          <p:cNvCxnSpPr/>
          <p:nvPr/>
        </p:nvCxnSpPr>
        <p:spPr>
          <a:xfrm>
            <a:off x="6781800" y="2971800"/>
            <a:ext cx="91440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52400" y="304800"/>
            <a:ext cx="7848600" cy="1066800"/>
          </a:xfrm>
          <a:prstGeom prst="rect">
            <a:avLst/>
          </a:prstGeom>
        </p:spPr>
        <p:txBody>
          <a:bodyPr vert="horz" lIns="45720" tIns="0" rIns="45720" bIns="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teachers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Roster verification</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371600"/>
            <a:ext cx="7620000" cy="1077218"/>
          </a:xfrm>
          <a:prstGeom prst="rect">
            <a:avLst/>
          </a:prstGeom>
          <a:noFill/>
        </p:spPr>
        <p:txBody>
          <a:bodyPr wrap="square" rtlCol="0">
            <a:spAutoFit/>
          </a:bodyPr>
          <a:lstStyle/>
          <a:p>
            <a:r>
              <a:rPr lang="en-US" sz="1600" dirty="0" smtClean="0"/>
              <a:t>Type in the student’s first and/or last name, then ‘Go!’   A list of names that meet those criteria will appear. Click the “Add-Student” text next to the correct name. When you have added ALL students necessary, click ‘Return To Student Update List’….</a:t>
            </a:r>
            <a:endParaRPr lang="en-US" sz="1600" dirty="0"/>
          </a:p>
        </p:txBody>
      </p:sp>
      <p:sp>
        <p:nvSpPr>
          <p:cNvPr id="7" name="TextBox 6"/>
          <p:cNvSpPr txBox="1"/>
          <p:nvPr/>
        </p:nvSpPr>
        <p:spPr>
          <a:xfrm>
            <a:off x="228600" y="5867400"/>
            <a:ext cx="7772400" cy="830997"/>
          </a:xfrm>
          <a:prstGeom prst="rect">
            <a:avLst/>
          </a:prstGeom>
          <a:noFill/>
        </p:spPr>
        <p:txBody>
          <a:bodyPr wrap="square" rtlCol="0">
            <a:spAutoFit/>
          </a:bodyPr>
          <a:lstStyle/>
          <a:p>
            <a:r>
              <a:rPr lang="en-US" sz="1600" dirty="0" smtClean="0"/>
              <a:t>*NOTE: Only students from within your district can be added by the principal or teacher. Out-of-district students CANNOT be added to a roster. Please create a list of these students, send it to LDOECVR@la.gov, and they will be added for you. </a:t>
            </a:r>
            <a:endParaRPr lang="en-US" sz="1600" dirty="0"/>
          </a:p>
        </p:txBody>
      </p:sp>
      <p:sp>
        <p:nvSpPr>
          <p:cNvPr id="9" name="Title 1"/>
          <p:cNvSpPr txBox="1">
            <a:spLocks/>
          </p:cNvSpPr>
          <p:nvPr/>
        </p:nvSpPr>
        <p:spPr>
          <a:xfrm>
            <a:off x="228600" y="228600"/>
            <a:ext cx="7848600" cy="1066800"/>
          </a:xfrm>
          <a:prstGeom prst="rect">
            <a:avLst/>
          </a:prstGeom>
        </p:spPr>
        <p:txBody>
          <a:bodyPr vert="horz" lIns="45720" tIns="0" rIns="45720" bIns="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teachers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Roster verification</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2290" name="Picture 2"/>
          <p:cNvPicPr>
            <a:picLocks noChangeAspect="1" noChangeArrowheads="1"/>
          </p:cNvPicPr>
          <p:nvPr/>
        </p:nvPicPr>
        <p:blipFill>
          <a:blip r:embed="rId2" cstate="print"/>
          <a:srcRect/>
          <a:stretch>
            <a:fillRect/>
          </a:stretch>
        </p:blipFill>
        <p:spPr bwMode="auto">
          <a:xfrm>
            <a:off x="304800" y="2438400"/>
            <a:ext cx="7353300" cy="340042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1447800"/>
            <a:ext cx="7786747" cy="646331"/>
          </a:xfrm>
          <a:prstGeom prst="rect">
            <a:avLst/>
          </a:prstGeom>
          <a:noFill/>
        </p:spPr>
        <p:txBody>
          <a:bodyPr wrap="none" rtlCol="0">
            <a:spAutoFit/>
          </a:bodyPr>
          <a:lstStyle/>
          <a:p>
            <a:r>
              <a:rPr lang="en-US" dirty="0" smtClean="0"/>
              <a:t>And now your roster includes those students you just added. Their names</a:t>
            </a:r>
          </a:p>
          <a:p>
            <a:r>
              <a:rPr lang="en-US" dirty="0" smtClean="0"/>
              <a:t>will appear in </a:t>
            </a:r>
            <a:r>
              <a:rPr lang="en-US" dirty="0" smtClean="0">
                <a:solidFill>
                  <a:srgbClr val="00B050"/>
                </a:solidFill>
              </a:rPr>
              <a:t>green.</a:t>
            </a:r>
            <a:r>
              <a:rPr lang="en-US" dirty="0" smtClean="0"/>
              <a:t> </a:t>
            </a:r>
            <a:endParaRPr lang="en-US" dirty="0"/>
          </a:p>
        </p:txBody>
      </p:sp>
      <p:sp>
        <p:nvSpPr>
          <p:cNvPr id="11" name="TextBox 10"/>
          <p:cNvSpPr txBox="1"/>
          <p:nvPr/>
        </p:nvSpPr>
        <p:spPr>
          <a:xfrm>
            <a:off x="228600" y="6019800"/>
            <a:ext cx="7772400" cy="646331"/>
          </a:xfrm>
          <a:prstGeom prst="rect">
            <a:avLst/>
          </a:prstGeom>
          <a:noFill/>
        </p:spPr>
        <p:txBody>
          <a:bodyPr wrap="square" rtlCol="0">
            <a:spAutoFit/>
          </a:bodyPr>
          <a:lstStyle/>
          <a:p>
            <a:pPr algn="ctr"/>
            <a:r>
              <a:rPr lang="en-US" dirty="0" smtClean="0"/>
              <a:t>Continue this process for each of the classes listed on the roster, making sure to ‘Save Changes’ after each roster is verified. </a:t>
            </a:r>
            <a:endParaRPr lang="en-US" dirty="0"/>
          </a:p>
        </p:txBody>
      </p:sp>
      <p:sp>
        <p:nvSpPr>
          <p:cNvPr id="8" name="Title 1"/>
          <p:cNvSpPr txBox="1">
            <a:spLocks/>
          </p:cNvSpPr>
          <p:nvPr/>
        </p:nvSpPr>
        <p:spPr>
          <a:xfrm>
            <a:off x="152400" y="304800"/>
            <a:ext cx="7848600" cy="1066800"/>
          </a:xfrm>
          <a:prstGeom prst="rect">
            <a:avLst/>
          </a:prstGeom>
        </p:spPr>
        <p:txBody>
          <a:bodyPr vert="horz" lIns="45720" tIns="0" rIns="45720" bIns="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teachers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Roster verification</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1266" name="Picture 2"/>
          <p:cNvPicPr>
            <a:picLocks noChangeAspect="1" noChangeArrowheads="1"/>
          </p:cNvPicPr>
          <p:nvPr/>
        </p:nvPicPr>
        <p:blipFill>
          <a:blip r:embed="rId2" cstate="print"/>
          <a:srcRect/>
          <a:stretch>
            <a:fillRect/>
          </a:stretch>
        </p:blipFill>
        <p:spPr bwMode="auto">
          <a:xfrm>
            <a:off x="304800" y="2133600"/>
            <a:ext cx="7639050" cy="3990975"/>
          </a:xfrm>
          <a:prstGeom prst="rect">
            <a:avLst/>
          </a:prstGeom>
          <a:noFill/>
          <a:ln w="9525">
            <a:noFill/>
            <a:miter lim="800000"/>
            <a:headEnd/>
            <a:tailEnd/>
          </a:ln>
        </p:spPr>
      </p:pic>
      <p:cxnSp>
        <p:nvCxnSpPr>
          <p:cNvPr id="9" name="Straight Arrow Connector 8"/>
          <p:cNvCxnSpPr/>
          <p:nvPr/>
        </p:nvCxnSpPr>
        <p:spPr>
          <a:xfrm>
            <a:off x="2362200" y="2057400"/>
            <a:ext cx="3962400" cy="2133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9416"/>
            <a:ext cx="7467600" cy="4846320"/>
          </a:xfrm>
        </p:spPr>
        <p:txBody>
          <a:bodyPr/>
          <a:lstStyle/>
          <a:p>
            <a:r>
              <a:rPr lang="en-US" dirty="0" smtClean="0"/>
              <a:t>Once you have completed checking all rosters and making any necessary changes, you will need to verify your completion.</a:t>
            </a:r>
          </a:p>
          <a:p>
            <a:pPr lvl="1"/>
            <a:r>
              <a:rPr lang="en-US" dirty="0" smtClean="0"/>
              <a:t>Select ‘Student List’ tab at top of page.</a:t>
            </a:r>
          </a:p>
          <a:p>
            <a:pPr lvl="1"/>
            <a:r>
              <a:rPr lang="en-US" dirty="0" smtClean="0"/>
              <a:t>Select ‘Complete Verification’ tab below that tab.</a:t>
            </a:r>
          </a:p>
          <a:p>
            <a:pPr lvl="1"/>
            <a:r>
              <a:rPr lang="en-US" dirty="0" smtClean="0"/>
              <a:t>Check the box to certify that you have completed verifying your rosters.</a:t>
            </a:r>
          </a:p>
          <a:p>
            <a:pPr lvl="1"/>
            <a:r>
              <a:rPr lang="en-US" dirty="0" smtClean="0"/>
              <a:t>Click on the ‘Verification Completed’ tab to submit this information. </a:t>
            </a:r>
          </a:p>
        </p:txBody>
      </p:sp>
      <p:sp>
        <p:nvSpPr>
          <p:cNvPr id="4" name="Title 1"/>
          <p:cNvSpPr txBox="1">
            <a:spLocks/>
          </p:cNvSpPr>
          <p:nvPr/>
        </p:nvSpPr>
        <p:spPr>
          <a:xfrm>
            <a:off x="152400" y="304800"/>
            <a:ext cx="7848600" cy="1066800"/>
          </a:xfrm>
          <a:prstGeom prst="rect">
            <a:avLst/>
          </a:prstGeom>
        </p:spPr>
        <p:txBody>
          <a:bodyPr vert="horz" lIns="45720" tIns="0" rIns="45720" bIns="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4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teachers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Verification completion</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3400" y="2895600"/>
            <a:ext cx="6143625" cy="3552825"/>
          </a:xfrm>
          <a:prstGeom prst="rect">
            <a:avLst/>
          </a:prstGeom>
          <a:noFill/>
          <a:ln w="9525">
            <a:noFill/>
            <a:miter lim="800000"/>
            <a:headEnd/>
            <a:tailEnd/>
          </a:ln>
        </p:spPr>
      </p:pic>
      <p:sp>
        <p:nvSpPr>
          <p:cNvPr id="7" name="Title 1"/>
          <p:cNvSpPr txBox="1">
            <a:spLocks/>
          </p:cNvSpPr>
          <p:nvPr/>
        </p:nvSpPr>
        <p:spPr>
          <a:xfrm>
            <a:off x="304800" y="228600"/>
            <a:ext cx="7772400" cy="10668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teachers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Roster Verification</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8" name="TextBox 7"/>
          <p:cNvSpPr txBox="1"/>
          <p:nvPr/>
        </p:nvSpPr>
        <p:spPr>
          <a:xfrm>
            <a:off x="381000" y="1600200"/>
            <a:ext cx="7290778" cy="923330"/>
          </a:xfrm>
          <a:prstGeom prst="rect">
            <a:avLst/>
          </a:prstGeom>
          <a:noFill/>
        </p:spPr>
        <p:txBody>
          <a:bodyPr wrap="none" rtlCol="0">
            <a:spAutoFit/>
          </a:bodyPr>
          <a:lstStyle/>
          <a:p>
            <a:r>
              <a:rPr lang="en-US" dirty="0" smtClean="0"/>
              <a:t>Once all rosters have been verified, you will be asked to certify that</a:t>
            </a:r>
          </a:p>
          <a:p>
            <a:r>
              <a:rPr lang="en-US" dirty="0" smtClean="0"/>
              <a:t>the process has been completed. The CVR records the date this was </a:t>
            </a:r>
          </a:p>
          <a:p>
            <a:r>
              <a:rPr lang="en-US" dirty="0" smtClean="0"/>
              <a:t>done, which is then reflected in the verification progress reports.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8600"/>
            <a:ext cx="7772400" cy="10668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teachers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viewing verified data</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5" name="Content Placeholder 2"/>
          <p:cNvSpPr>
            <a:spLocks noGrp="1"/>
          </p:cNvSpPr>
          <p:nvPr>
            <p:ph idx="1"/>
          </p:nvPr>
        </p:nvSpPr>
        <p:spPr/>
        <p:txBody>
          <a:bodyPr>
            <a:normAutofit fontScale="92500" lnSpcReduction="10000"/>
          </a:bodyPr>
          <a:lstStyle/>
          <a:p>
            <a:r>
              <a:rPr lang="en-US" dirty="0" smtClean="0"/>
              <a:t>Select the ‘Verified Data’ tab at top of screen.</a:t>
            </a:r>
          </a:p>
          <a:p>
            <a:r>
              <a:rPr lang="en-US" dirty="0" smtClean="0"/>
              <a:t>Select the ‘View’ tab on the left.</a:t>
            </a:r>
          </a:p>
          <a:p>
            <a:pPr lvl="1"/>
            <a:r>
              <a:rPr lang="en-US" dirty="0" smtClean="0"/>
              <a:t>This will allow you to see the data that the you will be submitting/have submitted for the portal. </a:t>
            </a:r>
          </a:p>
          <a:p>
            <a:r>
              <a:rPr lang="en-US" dirty="0" smtClean="0"/>
              <a:t>Select the appropriate year from the drop-down box, if necessary.</a:t>
            </a:r>
          </a:p>
          <a:p>
            <a:r>
              <a:rPr lang="en-US" dirty="0" smtClean="0"/>
              <a:t>Select the appropriate district, and school, from the drop-down boxes, if necessary. </a:t>
            </a:r>
          </a:p>
          <a:p>
            <a:r>
              <a:rPr lang="en-US" dirty="0" smtClean="0"/>
              <a:t>Classes will then appear in a table at the bottom.</a:t>
            </a:r>
          </a:p>
          <a:p>
            <a:pPr lvl="1"/>
            <a:r>
              <a:rPr lang="en-US" dirty="0" smtClean="0"/>
              <a:t>NOTE: small numerals at the bottom of the page indicate multiple pages of classes. Click on the next page number to view the next table of classes.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81000" y="1752600"/>
            <a:ext cx="4838700" cy="4791075"/>
          </a:xfrm>
          <a:prstGeom prst="rect">
            <a:avLst/>
          </a:prstGeom>
          <a:noFill/>
          <a:ln w="9525">
            <a:noFill/>
            <a:miter lim="800000"/>
            <a:headEnd/>
            <a:tailEnd/>
          </a:ln>
        </p:spPr>
      </p:pic>
      <p:sp>
        <p:nvSpPr>
          <p:cNvPr id="5" name="Title 1"/>
          <p:cNvSpPr txBox="1">
            <a:spLocks/>
          </p:cNvSpPr>
          <p:nvPr/>
        </p:nvSpPr>
        <p:spPr>
          <a:xfrm>
            <a:off x="304800" y="228600"/>
            <a:ext cx="7772400" cy="10668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teachers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viewing verified data</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6" name="TextBox 5"/>
          <p:cNvSpPr txBox="1"/>
          <p:nvPr/>
        </p:nvSpPr>
        <p:spPr>
          <a:xfrm>
            <a:off x="5334000" y="2971800"/>
            <a:ext cx="2438400" cy="2031325"/>
          </a:xfrm>
          <a:prstGeom prst="rect">
            <a:avLst/>
          </a:prstGeom>
          <a:noFill/>
        </p:spPr>
        <p:txBody>
          <a:bodyPr wrap="square" rtlCol="0">
            <a:spAutoFit/>
          </a:bodyPr>
          <a:lstStyle/>
          <a:p>
            <a:r>
              <a:rPr lang="en-US" dirty="0" smtClean="0"/>
              <a:t>Click on the ‘Select’ text next to the class you wish to view. The roster for that class will appear here, on the right-hand side of the screen.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239000" cy="1676400"/>
          </a:xfrm>
        </p:spPr>
        <p:txBody>
          <a:bodyPr>
            <a:noAutofit/>
          </a:bodyPr>
          <a:lstStyle/>
          <a:p>
            <a:r>
              <a:rPr lang="en-US" sz="2000" dirty="0" smtClean="0"/>
              <a:t>On your first visit, PLEASE review the User Guide, then click on the “Register” button on the right-hand side of the screen</a:t>
            </a:r>
          </a:p>
          <a:p>
            <a:r>
              <a:rPr lang="en-US" sz="2000" dirty="0" smtClean="0"/>
              <a:t>Once you have already registered, you will use your ‘Personal Login Code’ and ‘Password’ on the left-hand side </a:t>
            </a:r>
          </a:p>
          <a:p>
            <a:pPr>
              <a:buNone/>
            </a:pPr>
            <a:r>
              <a:rPr lang="en-US" sz="2000" dirty="0" smtClean="0"/>
              <a:t>        (remember: password IS case-sensitive)</a:t>
            </a:r>
            <a:endParaRPr lang="en-US" sz="2000" dirty="0"/>
          </a:p>
        </p:txBody>
      </p:sp>
      <p:sp>
        <p:nvSpPr>
          <p:cNvPr id="4" name="Title 1"/>
          <p:cNvSpPr>
            <a:spLocks noGrp="1"/>
          </p:cNvSpPr>
          <p:nvPr>
            <p:ph type="title"/>
          </p:nvPr>
        </p:nvSpPr>
        <p:spPr>
          <a:xfrm>
            <a:off x="457200" y="228600"/>
            <a:ext cx="7239000" cy="685800"/>
          </a:xfrm>
        </p:spPr>
        <p:txBody>
          <a:bodyPr>
            <a:normAutofit fontScale="90000"/>
          </a:bodyPr>
          <a:lstStyle/>
          <a:p>
            <a:r>
              <a:rPr lang="en-US" dirty="0" err="1" smtClean="0"/>
              <a:t>Cvr</a:t>
            </a:r>
            <a:r>
              <a:rPr lang="en-US" dirty="0" smtClean="0"/>
              <a:t> registration—how to </a:t>
            </a:r>
            <a:r>
              <a:rPr lang="en-US" sz="2000" dirty="0" smtClean="0"/>
              <a:t>(</a:t>
            </a:r>
            <a:r>
              <a:rPr lang="en-US" sz="2000" dirty="0" err="1" smtClean="0"/>
              <a:t>con’t</a:t>
            </a:r>
            <a:r>
              <a:rPr lang="en-US" sz="2000" dirty="0" smtClean="0"/>
              <a:t>)</a:t>
            </a:r>
            <a:endParaRPr lang="en-US" sz="2000" dirty="0"/>
          </a:p>
        </p:txBody>
      </p:sp>
      <p:pic>
        <p:nvPicPr>
          <p:cNvPr id="3074" name="Picture 2"/>
          <p:cNvPicPr>
            <a:picLocks noChangeAspect="1" noChangeArrowheads="1"/>
          </p:cNvPicPr>
          <p:nvPr/>
        </p:nvPicPr>
        <p:blipFill>
          <a:blip r:embed="rId2" cstate="print"/>
          <a:srcRect/>
          <a:stretch>
            <a:fillRect/>
          </a:stretch>
        </p:blipFill>
        <p:spPr bwMode="auto">
          <a:xfrm>
            <a:off x="0" y="3124200"/>
            <a:ext cx="8077200" cy="295275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8600"/>
            <a:ext cx="7772400" cy="10668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teachers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viewing verified data</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5" name="Picture 3"/>
          <p:cNvPicPr>
            <a:picLocks noChangeAspect="1" noChangeArrowheads="1"/>
          </p:cNvPicPr>
          <p:nvPr/>
        </p:nvPicPr>
        <p:blipFill>
          <a:blip r:embed="rId2" cstate="print"/>
          <a:srcRect/>
          <a:stretch>
            <a:fillRect/>
          </a:stretch>
        </p:blipFill>
        <p:spPr bwMode="auto">
          <a:xfrm>
            <a:off x="304800" y="2895600"/>
            <a:ext cx="7429500" cy="3543300"/>
          </a:xfrm>
          <a:prstGeom prst="rect">
            <a:avLst/>
          </a:prstGeom>
          <a:noFill/>
          <a:ln w="9525">
            <a:noFill/>
            <a:miter lim="800000"/>
            <a:headEnd/>
            <a:tailEnd/>
          </a:ln>
        </p:spPr>
      </p:pic>
      <p:sp>
        <p:nvSpPr>
          <p:cNvPr id="6" name="TextBox 5"/>
          <p:cNvSpPr txBox="1"/>
          <p:nvPr/>
        </p:nvSpPr>
        <p:spPr>
          <a:xfrm>
            <a:off x="685800" y="1524000"/>
            <a:ext cx="7239000" cy="1200329"/>
          </a:xfrm>
          <a:prstGeom prst="rect">
            <a:avLst/>
          </a:prstGeom>
          <a:noFill/>
        </p:spPr>
        <p:txBody>
          <a:bodyPr wrap="square" rtlCol="0">
            <a:spAutoFit/>
          </a:bodyPr>
          <a:lstStyle/>
          <a:p>
            <a:r>
              <a:rPr lang="en-US" dirty="0" smtClean="0"/>
              <a:t>Changes made to roster will be reflected. Students to be removed will be marked ‘Not in Class’; </a:t>
            </a:r>
            <a:r>
              <a:rPr lang="en-US" dirty="0" smtClean="0">
                <a:solidFill>
                  <a:srgbClr val="009E47"/>
                </a:solidFill>
              </a:rPr>
              <a:t>students’ names added will be noted in green</a:t>
            </a:r>
            <a:r>
              <a:rPr lang="en-US" dirty="0" smtClean="0"/>
              <a:t>, and those for whom no changes were necessary will have no marks, and will be noted in black. </a:t>
            </a:r>
            <a:endParaRPr lang="en-US" dirty="0"/>
          </a:p>
        </p:txBody>
      </p:sp>
      <p:sp>
        <p:nvSpPr>
          <p:cNvPr id="7" name="TextBox 6"/>
          <p:cNvSpPr txBox="1"/>
          <p:nvPr/>
        </p:nvSpPr>
        <p:spPr>
          <a:xfrm>
            <a:off x="0" y="6248400"/>
            <a:ext cx="8066695" cy="338554"/>
          </a:xfrm>
          <a:prstGeom prst="rect">
            <a:avLst/>
          </a:prstGeom>
          <a:noFill/>
        </p:spPr>
        <p:txBody>
          <a:bodyPr wrap="none" rtlCol="0">
            <a:spAutoFit/>
          </a:bodyPr>
          <a:lstStyle/>
          <a:p>
            <a:pPr algn="ctr"/>
            <a:r>
              <a:rPr lang="en-US" sz="1600" b="1" dirty="0" smtClean="0"/>
              <a:t>You may print your roster for review, simply by clicking the ‘Print Roster’ button.</a:t>
            </a:r>
            <a:endParaRPr lang="en-US" sz="1600" b="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Select the ‘Teacher Results Report’ tab at the top of the page.</a:t>
            </a:r>
          </a:p>
          <a:p>
            <a:r>
              <a:rPr lang="en-US" dirty="0" smtClean="0"/>
              <a:t>Select the year in the drop-down box for which you would like to view results.</a:t>
            </a:r>
          </a:p>
          <a:p>
            <a:r>
              <a:rPr lang="en-US" dirty="0" smtClean="0"/>
              <a:t>Select the appropriate district and school from the drop-down boxes, if necessary.</a:t>
            </a:r>
          </a:p>
          <a:p>
            <a:r>
              <a:rPr lang="en-US" dirty="0" smtClean="0"/>
              <a:t>Select the result you would like to view:</a:t>
            </a:r>
          </a:p>
          <a:p>
            <a:pPr lvl="1"/>
            <a:r>
              <a:rPr lang="en-US" dirty="0" smtClean="0"/>
              <a:t>‘Overall Value-Added Composite Rating’; ‘Overall Achievement Results’; or breakdowns in content for Achievement Groups, Students with Disabilities, Lunch Status or Limited English Proficiency status. </a:t>
            </a:r>
            <a:endParaRPr lang="en-US" dirty="0"/>
          </a:p>
        </p:txBody>
      </p:sp>
      <p:sp>
        <p:nvSpPr>
          <p:cNvPr id="4" name="Title 1"/>
          <p:cNvSpPr txBox="1">
            <a:spLocks/>
          </p:cNvSpPr>
          <p:nvPr/>
        </p:nvSpPr>
        <p:spPr>
          <a:xfrm>
            <a:off x="304800" y="228600"/>
            <a:ext cx="7772400" cy="10668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teachers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teacher results reports</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8600"/>
            <a:ext cx="7772400" cy="10668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teachers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teacher results reports</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5362" name="Picture 2"/>
          <p:cNvPicPr>
            <a:picLocks noChangeAspect="1" noChangeArrowheads="1"/>
          </p:cNvPicPr>
          <p:nvPr/>
        </p:nvPicPr>
        <p:blipFill>
          <a:blip r:embed="rId2" cstate="print"/>
          <a:srcRect/>
          <a:stretch>
            <a:fillRect/>
          </a:stretch>
        </p:blipFill>
        <p:spPr bwMode="auto">
          <a:xfrm>
            <a:off x="1219200" y="1600200"/>
            <a:ext cx="5848350" cy="2867025"/>
          </a:xfrm>
          <a:prstGeom prst="rect">
            <a:avLst/>
          </a:prstGeom>
          <a:noFill/>
          <a:ln w="9525">
            <a:noFill/>
            <a:miter lim="800000"/>
            <a:headEnd/>
            <a:tailEnd/>
          </a:ln>
        </p:spPr>
      </p:pic>
      <p:sp>
        <p:nvSpPr>
          <p:cNvPr id="6" name="TextBox 5"/>
          <p:cNvSpPr txBox="1"/>
          <p:nvPr/>
        </p:nvSpPr>
        <p:spPr>
          <a:xfrm>
            <a:off x="381000" y="4495800"/>
            <a:ext cx="7467600" cy="2031325"/>
          </a:xfrm>
          <a:prstGeom prst="rect">
            <a:avLst/>
          </a:prstGeom>
          <a:noFill/>
        </p:spPr>
        <p:txBody>
          <a:bodyPr wrap="square" rtlCol="0">
            <a:spAutoFit/>
          </a:bodyPr>
          <a:lstStyle/>
          <a:p>
            <a:pPr algn="ctr"/>
            <a:r>
              <a:rPr lang="en-US" dirty="0" smtClean="0"/>
              <a:t>This first page of the report pertains to the student growth information that will be used in a teacher’s evaluation. The ‘Overall Composite Rating’ is the level of effectiveness attained; the percentile which is what determines that level of effectiveness, and the Scale Score Rating to which it corresponds.</a:t>
            </a:r>
          </a:p>
          <a:p>
            <a:pPr algn="ctr"/>
            <a:r>
              <a:rPr lang="en-US" dirty="0" smtClean="0"/>
              <a:t>This information is based upon ALL appropriate students in ALL appropriate core content courses taught by this teacher.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9416"/>
            <a:ext cx="7620000" cy="4846320"/>
          </a:xfrm>
        </p:spPr>
        <p:txBody>
          <a:bodyPr/>
          <a:lstStyle/>
          <a:p>
            <a:r>
              <a:rPr lang="en-US" dirty="0" smtClean="0"/>
              <a:t>Subsequent report pages are content-specific.</a:t>
            </a:r>
            <a:endParaRPr lang="en-US" dirty="0"/>
          </a:p>
        </p:txBody>
      </p:sp>
      <p:sp>
        <p:nvSpPr>
          <p:cNvPr id="4" name="Title 1"/>
          <p:cNvSpPr txBox="1">
            <a:spLocks/>
          </p:cNvSpPr>
          <p:nvPr/>
        </p:nvSpPr>
        <p:spPr>
          <a:xfrm>
            <a:off x="304800" y="228600"/>
            <a:ext cx="7772400" cy="10668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teachers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teacher results reports</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6386" name="Picture 2"/>
          <p:cNvPicPr>
            <a:picLocks noChangeAspect="1" noChangeArrowheads="1"/>
          </p:cNvPicPr>
          <p:nvPr/>
        </p:nvPicPr>
        <p:blipFill>
          <a:blip r:embed="rId2" cstate="print"/>
          <a:srcRect/>
          <a:stretch>
            <a:fillRect/>
          </a:stretch>
        </p:blipFill>
        <p:spPr bwMode="auto">
          <a:xfrm>
            <a:off x="457200" y="2286000"/>
            <a:ext cx="7429500" cy="3467100"/>
          </a:xfrm>
          <a:prstGeom prst="rect">
            <a:avLst/>
          </a:prstGeom>
          <a:noFill/>
          <a:ln w="9525">
            <a:noFill/>
            <a:miter lim="800000"/>
            <a:headEnd/>
            <a:tailEnd/>
          </a:ln>
        </p:spPr>
      </p:pic>
      <p:sp>
        <p:nvSpPr>
          <p:cNvPr id="6" name="TextBox 5"/>
          <p:cNvSpPr txBox="1"/>
          <p:nvPr/>
        </p:nvSpPr>
        <p:spPr>
          <a:xfrm>
            <a:off x="304800" y="5410200"/>
            <a:ext cx="3608937" cy="369332"/>
          </a:xfrm>
          <a:prstGeom prst="rect">
            <a:avLst/>
          </a:prstGeom>
          <a:noFill/>
        </p:spPr>
        <p:txBody>
          <a:bodyPr wrap="none" rtlCol="0">
            <a:spAutoFit/>
          </a:bodyPr>
          <a:lstStyle/>
          <a:p>
            <a:r>
              <a:rPr lang="en-US" dirty="0" smtClean="0"/>
              <a:t>Report pages are accessed here. </a:t>
            </a:r>
            <a:endParaRPr lang="en-US" dirty="0"/>
          </a:p>
        </p:txBody>
      </p:sp>
      <p:cxnSp>
        <p:nvCxnSpPr>
          <p:cNvPr id="8" name="Straight Arrow Connector 7"/>
          <p:cNvCxnSpPr>
            <a:stCxn id="6" idx="3"/>
          </p:cNvCxnSpPr>
          <p:nvPr/>
        </p:nvCxnSpPr>
        <p:spPr>
          <a:xfrm flipH="1" flipV="1">
            <a:off x="3505200" y="3581400"/>
            <a:ext cx="408537" cy="20134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381000" y="2133600"/>
            <a:ext cx="7477125" cy="3495675"/>
          </a:xfrm>
          <a:prstGeom prst="rect">
            <a:avLst/>
          </a:prstGeom>
          <a:noFill/>
          <a:ln w="9525">
            <a:noFill/>
            <a:miter lim="800000"/>
            <a:headEnd/>
            <a:tailEnd/>
          </a:ln>
        </p:spPr>
      </p:pic>
      <p:sp>
        <p:nvSpPr>
          <p:cNvPr id="5" name="Title 1"/>
          <p:cNvSpPr txBox="1">
            <a:spLocks/>
          </p:cNvSpPr>
          <p:nvPr/>
        </p:nvSpPr>
        <p:spPr>
          <a:xfrm>
            <a:off x="304800" y="228600"/>
            <a:ext cx="7772400" cy="10668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teachers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teacher results reports</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6" name="TextBox 5"/>
          <p:cNvSpPr txBox="1"/>
          <p:nvPr/>
        </p:nvSpPr>
        <p:spPr>
          <a:xfrm>
            <a:off x="228600" y="5638800"/>
            <a:ext cx="6858000" cy="646331"/>
          </a:xfrm>
          <a:prstGeom prst="rect">
            <a:avLst/>
          </a:prstGeom>
          <a:noFill/>
        </p:spPr>
        <p:txBody>
          <a:bodyPr wrap="square" rtlCol="0">
            <a:spAutoFit/>
          </a:bodyPr>
          <a:lstStyle/>
          <a:p>
            <a:pPr algn="ctr"/>
            <a:r>
              <a:rPr lang="en-US" dirty="0" smtClean="0"/>
              <a:t>Clicking ‘Print Teacher’ will provide you with a PDF file of all available report pages that can be saved and/or printed.</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8600"/>
            <a:ext cx="7772400" cy="10668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teachers</a:t>
            </a:r>
            <a:b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sz="27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teacher results reports</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8434" name="Picture 2"/>
          <p:cNvPicPr>
            <a:picLocks noChangeAspect="1" noChangeArrowheads="1"/>
          </p:cNvPicPr>
          <p:nvPr/>
        </p:nvPicPr>
        <p:blipFill>
          <a:blip r:embed="rId2" cstate="print"/>
          <a:srcRect/>
          <a:stretch>
            <a:fillRect/>
          </a:stretch>
        </p:blipFill>
        <p:spPr bwMode="auto">
          <a:xfrm>
            <a:off x="304800" y="1905000"/>
            <a:ext cx="7797860" cy="3705225"/>
          </a:xfrm>
          <a:prstGeom prst="rect">
            <a:avLst/>
          </a:prstGeom>
          <a:noFill/>
          <a:ln w="9525">
            <a:noFill/>
            <a:miter lim="800000"/>
            <a:headEnd/>
            <a:tailEnd/>
          </a:ln>
        </p:spPr>
      </p:pic>
      <p:sp>
        <p:nvSpPr>
          <p:cNvPr id="7" name="TextBox 6"/>
          <p:cNvSpPr txBox="1"/>
          <p:nvPr/>
        </p:nvSpPr>
        <p:spPr>
          <a:xfrm>
            <a:off x="1066800" y="1600200"/>
            <a:ext cx="4503156" cy="369332"/>
          </a:xfrm>
          <a:prstGeom prst="rect">
            <a:avLst/>
          </a:prstGeom>
          <a:noFill/>
        </p:spPr>
        <p:txBody>
          <a:bodyPr wrap="none" rtlCol="0">
            <a:spAutoFit/>
          </a:bodyPr>
          <a:lstStyle/>
          <a:p>
            <a:r>
              <a:rPr lang="en-US" dirty="0" smtClean="0"/>
              <a:t>All possible breakdowns for content areas</a:t>
            </a:r>
            <a:endParaRPr lang="en-US" dirty="0"/>
          </a:p>
        </p:txBody>
      </p:sp>
      <p:sp>
        <p:nvSpPr>
          <p:cNvPr id="8" name="TextBox 7"/>
          <p:cNvSpPr txBox="1"/>
          <p:nvPr/>
        </p:nvSpPr>
        <p:spPr>
          <a:xfrm>
            <a:off x="533400" y="5791200"/>
            <a:ext cx="7162800" cy="923330"/>
          </a:xfrm>
          <a:prstGeom prst="rect">
            <a:avLst/>
          </a:prstGeom>
          <a:noFill/>
        </p:spPr>
        <p:txBody>
          <a:bodyPr wrap="square" rtlCol="0">
            <a:spAutoFit/>
          </a:bodyPr>
          <a:lstStyle/>
          <a:p>
            <a:r>
              <a:rPr lang="en-US" dirty="0" smtClean="0"/>
              <a:t>You MUST have a MINIMUM of 5 students in a category, in total, in order to get information in that breakdown…e.g., 1 LEP student in each of 5 sections would give you your total of 5. </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24840"/>
          </a:xfrm>
        </p:spPr>
        <p:txBody>
          <a:bodyPr/>
          <a:lstStyle/>
          <a:p>
            <a:r>
              <a:rPr lang="en-US" dirty="0" smtClean="0"/>
              <a:t>INDIVIDUAL TEACHER REPORTS</a:t>
            </a:r>
            <a:endParaRPr lang="en-US" dirty="0"/>
          </a:p>
        </p:txBody>
      </p:sp>
      <p:sp>
        <p:nvSpPr>
          <p:cNvPr id="6" name="Content Placeholder 5"/>
          <p:cNvSpPr>
            <a:spLocks noGrp="1"/>
          </p:cNvSpPr>
          <p:nvPr>
            <p:ph idx="1"/>
          </p:nvPr>
        </p:nvSpPr>
        <p:spPr>
          <a:xfrm>
            <a:off x="0" y="1295400"/>
            <a:ext cx="8001000" cy="5334000"/>
          </a:xfrm>
        </p:spPr>
        <p:txBody>
          <a:bodyPr>
            <a:normAutofit lnSpcReduction="10000"/>
          </a:bodyPr>
          <a:lstStyle/>
          <a:p>
            <a:r>
              <a:rPr lang="en-US" dirty="0" smtClean="0"/>
              <a:t>Select ‘Teacher Results Report’ tab at top of page.</a:t>
            </a:r>
          </a:p>
          <a:p>
            <a:r>
              <a:rPr lang="en-US" dirty="0" smtClean="0"/>
              <a:t>Select ‘View By Teacher’ underneath that tab.</a:t>
            </a:r>
          </a:p>
          <a:p>
            <a:r>
              <a:rPr lang="en-US" dirty="0" smtClean="0"/>
              <a:t>Select the appropriate year, district, and school (as necessary) in drop-down boxes.  </a:t>
            </a:r>
          </a:p>
          <a:p>
            <a:r>
              <a:rPr lang="en-US" dirty="0" smtClean="0"/>
              <a:t>If needed, select the appropriate teacher. </a:t>
            </a:r>
          </a:p>
          <a:p>
            <a:pPr lvl="1"/>
            <a:r>
              <a:rPr lang="en-US" dirty="0" smtClean="0"/>
              <a:t>NOTE: teachers only have access to their OWN reports.</a:t>
            </a:r>
          </a:p>
          <a:p>
            <a:r>
              <a:rPr lang="en-US" dirty="0" smtClean="0"/>
              <a:t>The first page of the ‘Student Teacher Achievement Result (STAR) Report’ will appear. </a:t>
            </a:r>
          </a:p>
          <a:p>
            <a:endParaRPr lang="en-US" dirty="0" smtClean="0"/>
          </a:p>
          <a:p>
            <a:r>
              <a:rPr lang="en-US" sz="2200" dirty="0" smtClean="0"/>
              <a:t>Clicking ‘Print Teacher’ will generate a PDF file that can be saved and/or printed. This paper report will have a different LOOK than the on-screen report, but does contain the exact same information.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7239000" cy="62484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INDIVIDUAL TEACHER REPORTS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20482" name="Picture 2"/>
          <p:cNvPicPr>
            <a:picLocks noGrp="1" noChangeAspect="1" noChangeArrowheads="1"/>
          </p:cNvPicPr>
          <p:nvPr>
            <p:ph idx="1"/>
          </p:nvPr>
        </p:nvPicPr>
        <p:blipFill>
          <a:blip r:embed="rId2" cstate="print"/>
          <a:srcRect/>
          <a:stretch>
            <a:fillRect/>
          </a:stretch>
        </p:blipFill>
        <p:spPr bwMode="auto">
          <a:xfrm>
            <a:off x="649467" y="838200"/>
            <a:ext cx="7304269" cy="5638800"/>
          </a:xfrm>
          <a:prstGeom prst="rect">
            <a:avLst/>
          </a:prstGeom>
          <a:noFill/>
          <a:ln w="9525">
            <a:noFill/>
            <a:miter lim="800000"/>
            <a:headEnd/>
            <a:tailEnd/>
          </a:ln>
        </p:spPr>
      </p:pic>
      <p:sp>
        <p:nvSpPr>
          <p:cNvPr id="6" name="TextBox 5"/>
          <p:cNvSpPr txBox="1"/>
          <p:nvPr/>
        </p:nvSpPr>
        <p:spPr>
          <a:xfrm>
            <a:off x="990600" y="5334000"/>
            <a:ext cx="3930884" cy="369332"/>
          </a:xfrm>
          <a:prstGeom prst="rect">
            <a:avLst/>
          </a:prstGeom>
          <a:noFill/>
        </p:spPr>
        <p:txBody>
          <a:bodyPr wrap="none" rtlCol="0">
            <a:spAutoFit/>
          </a:bodyPr>
          <a:lstStyle/>
          <a:p>
            <a:r>
              <a:rPr lang="en-US" dirty="0" smtClean="0"/>
              <a:t>Access other pages of report here…</a:t>
            </a:r>
            <a:endParaRPr lang="en-US" dirty="0"/>
          </a:p>
        </p:txBody>
      </p:sp>
      <p:cxnSp>
        <p:nvCxnSpPr>
          <p:cNvPr id="8" name="Straight Arrow Connector 7"/>
          <p:cNvCxnSpPr/>
          <p:nvPr/>
        </p:nvCxnSpPr>
        <p:spPr>
          <a:xfrm flipV="1">
            <a:off x="4800600" y="3657600"/>
            <a:ext cx="381000" cy="1905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153400" cy="5715000"/>
          </a:xfrm>
        </p:spPr>
        <p:txBody>
          <a:bodyPr>
            <a:normAutofit/>
          </a:bodyPr>
          <a:lstStyle/>
          <a:p>
            <a:r>
              <a:rPr lang="en-US" dirty="0" smtClean="0"/>
              <a:t>OVERALL Value-Added COMPOSITE RATING</a:t>
            </a:r>
          </a:p>
          <a:p>
            <a:pPr lvl="1"/>
            <a:r>
              <a:rPr lang="en-US" dirty="0" smtClean="0"/>
              <a:t>The level of effectiveness the teacher achieved.</a:t>
            </a:r>
          </a:p>
          <a:p>
            <a:pPr lvl="1"/>
            <a:r>
              <a:rPr lang="en-US" sz="2000" dirty="0" smtClean="0"/>
              <a:t>‘Highly Effective’; three grades of ‘Effective’; and ‘Ineffective’.</a:t>
            </a:r>
          </a:p>
          <a:p>
            <a:pPr lvl="1">
              <a:buNone/>
            </a:pPr>
            <a:r>
              <a:rPr lang="en-US" sz="2000" dirty="0" smtClean="0"/>
              <a:t> </a:t>
            </a:r>
          </a:p>
          <a:p>
            <a:r>
              <a:rPr lang="en-US" dirty="0" smtClean="0"/>
              <a:t>PERCENTILE</a:t>
            </a:r>
          </a:p>
          <a:p>
            <a:pPr lvl="1"/>
            <a:r>
              <a:rPr lang="en-US" dirty="0" smtClean="0"/>
              <a:t>Percent of teachers that fall below your result.</a:t>
            </a:r>
          </a:p>
          <a:p>
            <a:pPr lvl="2"/>
            <a:r>
              <a:rPr lang="en-US" dirty="0" smtClean="0"/>
              <a:t>79 = ‘this teacher is doing as good or better than 79% of teachers in the state, regardless of grade and/or subject’. </a:t>
            </a:r>
          </a:p>
          <a:p>
            <a:pPr lvl="2">
              <a:buNone/>
            </a:pPr>
            <a:endParaRPr lang="en-US" dirty="0" smtClean="0"/>
          </a:p>
          <a:p>
            <a:r>
              <a:rPr lang="en-US" dirty="0" smtClean="0"/>
              <a:t>SCALE SCORE RATING</a:t>
            </a:r>
          </a:p>
          <a:p>
            <a:pPr lvl="1"/>
            <a:r>
              <a:rPr lang="en-US" dirty="0" smtClean="0"/>
              <a:t>The ranking, between 1.0-5.0, based upon the percentile.</a:t>
            </a:r>
          </a:p>
          <a:p>
            <a:pPr lvl="2"/>
            <a:r>
              <a:rPr lang="en-US" dirty="0" smtClean="0"/>
              <a:t>This is the number that is used for the Student Growth portion of a teacher’s final evaluation.</a:t>
            </a:r>
          </a:p>
          <a:p>
            <a:pPr lvl="1"/>
            <a:endParaRPr lang="en-US" dirty="0" smtClean="0"/>
          </a:p>
        </p:txBody>
      </p:sp>
      <p:sp>
        <p:nvSpPr>
          <p:cNvPr id="4" name="Title 1"/>
          <p:cNvSpPr>
            <a:spLocks noGrp="1"/>
          </p:cNvSpPr>
          <p:nvPr>
            <p:ph type="title"/>
          </p:nvPr>
        </p:nvSpPr>
        <p:spPr>
          <a:xfrm>
            <a:off x="457200" y="152400"/>
            <a:ext cx="7239000" cy="624840"/>
          </a:xfrm>
        </p:spPr>
        <p:txBody>
          <a:bodyPr/>
          <a:lstStyle/>
          <a:p>
            <a:r>
              <a:rPr lang="en-US" dirty="0" smtClean="0"/>
              <a:t>INDIVIDUAL TEACHER REPORTS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7239000" cy="624840"/>
          </a:xfrm>
        </p:spPr>
        <p:txBody>
          <a:bodyPr/>
          <a:lstStyle/>
          <a:p>
            <a:r>
              <a:rPr lang="en-US" dirty="0" smtClean="0"/>
              <a:t>INDIVIDUAL TEACHER REPORTS</a:t>
            </a:r>
            <a:endParaRPr lang="en-US" dirty="0"/>
          </a:p>
        </p:txBody>
      </p:sp>
      <p:pic>
        <p:nvPicPr>
          <p:cNvPr id="22530" name="Picture 2"/>
          <p:cNvPicPr>
            <a:picLocks noChangeAspect="1" noChangeArrowheads="1"/>
          </p:cNvPicPr>
          <p:nvPr/>
        </p:nvPicPr>
        <p:blipFill>
          <a:blip r:embed="rId2" cstate="print"/>
          <a:srcRect/>
          <a:stretch>
            <a:fillRect/>
          </a:stretch>
        </p:blipFill>
        <p:spPr bwMode="auto">
          <a:xfrm>
            <a:off x="533400" y="1066800"/>
            <a:ext cx="6958013" cy="4676511"/>
          </a:xfrm>
          <a:prstGeom prst="rect">
            <a:avLst/>
          </a:prstGeom>
          <a:noFill/>
          <a:ln w="9525">
            <a:noFill/>
            <a:miter lim="800000"/>
            <a:headEnd/>
            <a:tailEnd/>
          </a:ln>
        </p:spPr>
      </p:pic>
      <p:sp>
        <p:nvSpPr>
          <p:cNvPr id="6" name="TextBox 5"/>
          <p:cNvSpPr txBox="1"/>
          <p:nvPr/>
        </p:nvSpPr>
        <p:spPr>
          <a:xfrm>
            <a:off x="2133600" y="5562600"/>
            <a:ext cx="3292889" cy="369332"/>
          </a:xfrm>
          <a:prstGeom prst="rect">
            <a:avLst/>
          </a:prstGeom>
          <a:noFill/>
        </p:spPr>
        <p:txBody>
          <a:bodyPr wrap="none" rtlCol="0">
            <a:spAutoFit/>
          </a:bodyPr>
          <a:lstStyle/>
          <a:p>
            <a:r>
              <a:rPr lang="en-US" b="1" dirty="0" smtClean="0">
                <a:solidFill>
                  <a:schemeClr val="accent2">
                    <a:lumMod val="50000"/>
                  </a:schemeClr>
                </a:solidFill>
              </a:rPr>
              <a:t>Content-specific information</a:t>
            </a:r>
            <a:endParaRPr lang="en-US"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239000" cy="4846320"/>
          </a:xfrm>
        </p:spPr>
        <p:txBody>
          <a:bodyPr>
            <a:normAutofit/>
          </a:bodyPr>
          <a:lstStyle/>
          <a:p>
            <a:r>
              <a:rPr lang="en-US" dirty="0" smtClean="0"/>
              <a:t>First, select your school district from the drop-down box.</a:t>
            </a:r>
          </a:p>
          <a:p>
            <a:pPr>
              <a:buNone/>
            </a:pPr>
            <a:endParaRPr lang="en-US" dirty="0" smtClean="0"/>
          </a:p>
          <a:p>
            <a:r>
              <a:rPr lang="en-US" dirty="0" smtClean="0"/>
              <a:t>You will have three options to choose from:</a:t>
            </a:r>
          </a:p>
          <a:p>
            <a:pPr lvl="1"/>
            <a:r>
              <a:rPr lang="en-US" dirty="0" smtClean="0"/>
              <a:t>1) you may register using the last four digits of your SSN, first name AND last name, or;</a:t>
            </a:r>
          </a:p>
          <a:p>
            <a:pPr lvl="1"/>
            <a:r>
              <a:rPr lang="en-US" dirty="0" smtClean="0"/>
              <a:t>2) you may register by entering your entire SSN and your first name, or;</a:t>
            </a:r>
          </a:p>
          <a:p>
            <a:pPr lvl="1"/>
            <a:r>
              <a:rPr lang="en-US" dirty="0" smtClean="0"/>
              <a:t>3) you may email the Department at LDOECVR@la.gov; a form will be emailed to you to fill out, and registration will be done in-house.</a:t>
            </a:r>
          </a:p>
        </p:txBody>
      </p:sp>
      <p:sp>
        <p:nvSpPr>
          <p:cNvPr id="4" name="Title 1"/>
          <p:cNvSpPr txBox="1">
            <a:spLocks/>
          </p:cNvSpPr>
          <p:nvPr/>
        </p:nvSpPr>
        <p:spPr>
          <a:xfrm>
            <a:off x="457200" y="228600"/>
            <a:ext cx="7239000" cy="685800"/>
          </a:xfrm>
          <a:prstGeom prst="rect">
            <a:avLst/>
          </a:prstGeom>
        </p:spPr>
        <p:txBody>
          <a:bodyPr vert="horz" lIns="45720" tIns="0" rIns="45720" bIns="0" anchor="b"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registration—how to </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r>
              <a:rPr kumimoji="0" lang="en-US" sz="2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con’t</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71800"/>
            <a:ext cx="8077200" cy="3712536"/>
          </a:xfrm>
        </p:spPr>
        <p:txBody>
          <a:bodyPr>
            <a:normAutofit fontScale="92500" lnSpcReduction="10000"/>
          </a:bodyPr>
          <a:lstStyle/>
          <a:p>
            <a:r>
              <a:rPr lang="en-US" dirty="0" smtClean="0"/>
              <a:t>First, the content that is taught (this example would, most likely, be a self-contained Elementary classroom).</a:t>
            </a:r>
          </a:p>
          <a:p>
            <a:endParaRPr lang="en-US" dirty="0" smtClean="0"/>
          </a:p>
          <a:p>
            <a:r>
              <a:rPr lang="en-US" dirty="0" smtClean="0"/>
              <a:t>Next, the ‘Student Teacher Achievement Result’. This number is the difference, on average, between what each student did score, and what they typically should have scored.</a:t>
            </a:r>
          </a:p>
          <a:p>
            <a:endParaRPr lang="en-US" dirty="0" smtClean="0"/>
          </a:p>
          <a:p>
            <a:r>
              <a:rPr lang="en-US" dirty="0" smtClean="0"/>
              <a:t>Finally, the percentile, or the percent of teachers whose STAR falls below the one on the report. </a:t>
            </a:r>
          </a:p>
          <a:p>
            <a:pPr>
              <a:buNone/>
            </a:pPr>
            <a:endParaRPr lang="en-US" dirty="0" smtClean="0"/>
          </a:p>
        </p:txBody>
      </p:sp>
      <p:sp>
        <p:nvSpPr>
          <p:cNvPr id="4" name="Title 1"/>
          <p:cNvSpPr>
            <a:spLocks noGrp="1"/>
          </p:cNvSpPr>
          <p:nvPr>
            <p:ph type="title"/>
          </p:nvPr>
        </p:nvSpPr>
        <p:spPr>
          <a:xfrm>
            <a:off x="457200" y="152400"/>
            <a:ext cx="7239000" cy="624840"/>
          </a:xfrm>
        </p:spPr>
        <p:txBody>
          <a:bodyPr/>
          <a:lstStyle/>
          <a:p>
            <a:r>
              <a:rPr lang="en-US" dirty="0" smtClean="0"/>
              <a:t>INDIVIDUAL TEACHER REPORTS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28600" y="1219200"/>
            <a:ext cx="7637736" cy="146685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28600" y="762000"/>
            <a:ext cx="7637736" cy="1466850"/>
          </a:xfrm>
          <a:prstGeom prst="rect">
            <a:avLst/>
          </a:prstGeom>
          <a:noFill/>
          <a:ln w="9525">
            <a:noFill/>
            <a:miter lim="800000"/>
            <a:headEnd/>
            <a:tailEnd/>
          </a:ln>
        </p:spPr>
      </p:pic>
      <p:sp>
        <p:nvSpPr>
          <p:cNvPr id="5" name="Title 1"/>
          <p:cNvSpPr>
            <a:spLocks noGrp="1"/>
          </p:cNvSpPr>
          <p:nvPr>
            <p:ph type="title"/>
          </p:nvPr>
        </p:nvSpPr>
        <p:spPr>
          <a:xfrm>
            <a:off x="457200" y="152400"/>
            <a:ext cx="7239000" cy="624840"/>
          </a:xfrm>
        </p:spPr>
        <p:txBody>
          <a:bodyPr/>
          <a:lstStyle/>
          <a:p>
            <a:r>
              <a:rPr lang="en-US" dirty="0" smtClean="0"/>
              <a:t>INDIVIDUAL TEACHER REPORTS</a:t>
            </a:r>
            <a:endParaRPr lang="en-US" dirty="0"/>
          </a:p>
        </p:txBody>
      </p:sp>
      <p:sp>
        <p:nvSpPr>
          <p:cNvPr id="6" name="TextBox 5"/>
          <p:cNvSpPr txBox="1"/>
          <p:nvPr/>
        </p:nvSpPr>
        <p:spPr>
          <a:xfrm>
            <a:off x="0" y="2333685"/>
            <a:ext cx="8077200" cy="4278094"/>
          </a:xfrm>
          <a:prstGeom prst="rect">
            <a:avLst/>
          </a:prstGeom>
          <a:noFill/>
        </p:spPr>
        <p:txBody>
          <a:bodyPr wrap="square" rtlCol="0">
            <a:spAutoFit/>
          </a:bodyPr>
          <a:lstStyle/>
          <a:p>
            <a:r>
              <a:rPr lang="en-US" sz="1600" dirty="0" smtClean="0"/>
              <a:t>**English….each student scored, on average, 10 points higher than they typically would…and that puts ‘me’ doing as well as, or better than, 89% of the English teachers. </a:t>
            </a:r>
          </a:p>
          <a:p>
            <a:endParaRPr lang="en-US" sz="1600" dirty="0" smtClean="0"/>
          </a:p>
          <a:p>
            <a:r>
              <a:rPr lang="en-US" sz="1600" dirty="0" smtClean="0"/>
              <a:t>**Math…also, each student scored, on average, 10 points higher than they typically would…and that puts ‘me’ doing as well as, or better than, 86% of Math teachers. </a:t>
            </a:r>
          </a:p>
          <a:p>
            <a:endParaRPr lang="en-US" sz="1600" dirty="0" smtClean="0"/>
          </a:p>
          <a:p>
            <a:r>
              <a:rPr lang="en-US" sz="1600" dirty="0" smtClean="0"/>
              <a:t>**Reading…each student scored, on average, 10 points higher than they typically would…and “I’m” doing better than 93% of Reading teachers. </a:t>
            </a:r>
          </a:p>
          <a:p>
            <a:endParaRPr lang="en-US" sz="1600" dirty="0" smtClean="0"/>
          </a:p>
          <a:p>
            <a:r>
              <a:rPr lang="en-US" sz="1600" dirty="0" smtClean="0"/>
              <a:t>**In Science, ‘my’ students scored, on average, 2 points below where they typically would have…and that puts ‘me’ doing as well as, or better than, 39% of Science teachers in the state. </a:t>
            </a:r>
          </a:p>
          <a:p>
            <a:endParaRPr lang="en-US" sz="1600" dirty="0" smtClean="0"/>
          </a:p>
          <a:p>
            <a:r>
              <a:rPr lang="en-US" sz="1600" dirty="0" smtClean="0"/>
              <a:t>**‘My’ Social Studies students scored, on average, 5 points higher than they typically would have; therefore, “I’m” doing as well as, or better than, 71% of Social Studies teachers in the state.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7239000" cy="624840"/>
          </a:xfrm>
        </p:spPr>
        <p:txBody>
          <a:bodyPr/>
          <a:lstStyle/>
          <a:p>
            <a:r>
              <a:rPr lang="en-US" dirty="0" smtClean="0"/>
              <a:t>INDIVIDUAL TEACHER REPORTS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28600" y="4267200"/>
            <a:ext cx="7637736" cy="1466850"/>
          </a:xfrm>
          <a:prstGeom prst="rect">
            <a:avLst/>
          </a:prstGeom>
          <a:noFill/>
          <a:ln w="9525">
            <a:noFill/>
            <a:miter lim="800000"/>
            <a:headEnd/>
            <a:tailEnd/>
          </a:ln>
        </p:spPr>
      </p:pic>
      <p:pic>
        <p:nvPicPr>
          <p:cNvPr id="24578" name="Picture 2"/>
          <p:cNvPicPr>
            <a:picLocks noChangeAspect="1" noChangeArrowheads="1"/>
          </p:cNvPicPr>
          <p:nvPr/>
        </p:nvPicPr>
        <p:blipFill>
          <a:blip r:embed="rId3" cstate="print"/>
          <a:srcRect/>
          <a:stretch>
            <a:fillRect/>
          </a:stretch>
        </p:blipFill>
        <p:spPr bwMode="auto">
          <a:xfrm>
            <a:off x="304800" y="1066800"/>
            <a:ext cx="7200900" cy="704850"/>
          </a:xfrm>
          <a:prstGeom prst="rect">
            <a:avLst/>
          </a:prstGeom>
          <a:noFill/>
          <a:ln w="9525">
            <a:noFill/>
            <a:miter lim="800000"/>
            <a:headEnd/>
            <a:tailEnd/>
          </a:ln>
        </p:spPr>
      </p:pic>
      <p:sp>
        <p:nvSpPr>
          <p:cNvPr id="7" name="TextBox 6"/>
          <p:cNvSpPr txBox="1"/>
          <p:nvPr/>
        </p:nvSpPr>
        <p:spPr>
          <a:xfrm>
            <a:off x="152400" y="2209800"/>
            <a:ext cx="7848600" cy="1477328"/>
          </a:xfrm>
          <a:prstGeom prst="rect">
            <a:avLst/>
          </a:prstGeom>
          <a:noFill/>
        </p:spPr>
        <p:txBody>
          <a:bodyPr wrap="square" rtlCol="0">
            <a:spAutoFit/>
          </a:bodyPr>
          <a:lstStyle/>
          <a:p>
            <a:r>
              <a:rPr lang="en-US" dirty="0" smtClean="0"/>
              <a:t>NOTE: The ‘Overall Composite Rating’ and the percentile are NOT simply an average of all your content information, but a compilation of all the students in the core content courses. Using these examples (which are from the same educator), we see that the average of the content-specific percentiles is a 75.6, rounded to a 76…but the Overall Percentile is a 79. </a:t>
            </a:r>
            <a:endParaRPr lang="en-US" dirty="0"/>
          </a:p>
        </p:txBody>
      </p:sp>
      <p:sp>
        <p:nvSpPr>
          <p:cNvPr id="8" name="TextBox 7"/>
          <p:cNvSpPr txBox="1"/>
          <p:nvPr/>
        </p:nvSpPr>
        <p:spPr>
          <a:xfrm>
            <a:off x="2057400" y="5943600"/>
            <a:ext cx="4248279" cy="369332"/>
          </a:xfrm>
          <a:prstGeom prst="rect">
            <a:avLst/>
          </a:prstGeom>
          <a:noFill/>
        </p:spPr>
        <p:txBody>
          <a:bodyPr wrap="none" rtlCol="0">
            <a:spAutoFit/>
          </a:bodyPr>
          <a:lstStyle/>
          <a:p>
            <a:r>
              <a:rPr lang="en-US" dirty="0" smtClean="0"/>
              <a:t>89+86+93+39+71=378        378/5 = 75.6</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7239000" cy="62484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INDIVIDUAL TEACHER REPORTS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25602" name="Picture 2"/>
          <p:cNvPicPr>
            <a:picLocks noChangeAspect="1" noChangeArrowheads="1"/>
          </p:cNvPicPr>
          <p:nvPr/>
        </p:nvPicPr>
        <p:blipFill>
          <a:blip r:embed="rId2" cstate="print"/>
          <a:srcRect/>
          <a:stretch>
            <a:fillRect/>
          </a:stretch>
        </p:blipFill>
        <p:spPr bwMode="auto">
          <a:xfrm>
            <a:off x="152400" y="1143000"/>
            <a:ext cx="6174518" cy="5315542"/>
          </a:xfrm>
          <a:prstGeom prst="rect">
            <a:avLst/>
          </a:prstGeom>
          <a:noFill/>
          <a:ln w="9525">
            <a:noFill/>
            <a:miter lim="800000"/>
            <a:headEnd/>
            <a:tailEnd/>
          </a:ln>
        </p:spPr>
      </p:pic>
      <p:sp>
        <p:nvSpPr>
          <p:cNvPr id="6" name="TextBox 5"/>
          <p:cNvSpPr txBox="1"/>
          <p:nvPr/>
        </p:nvSpPr>
        <p:spPr>
          <a:xfrm>
            <a:off x="4419600" y="1447800"/>
            <a:ext cx="3581400" cy="1754326"/>
          </a:xfrm>
          <a:prstGeom prst="rect">
            <a:avLst/>
          </a:prstGeom>
          <a:noFill/>
        </p:spPr>
        <p:txBody>
          <a:bodyPr wrap="square" rtlCol="0">
            <a:spAutoFit/>
          </a:bodyPr>
          <a:lstStyle/>
          <a:p>
            <a:pPr algn="ctr"/>
            <a:r>
              <a:rPr lang="en-US" b="1" dirty="0" smtClean="0"/>
              <a:t>Four possible breakdowns for each of the five content areas. In order to get a drill-down in a subcategory, you must have at least 5 students TOTAL in that category. </a:t>
            </a:r>
            <a:endParaRPr lang="en-US" b="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7239000" cy="2971800"/>
          </a:xfrm>
        </p:spPr>
        <p:txBody>
          <a:bodyPr>
            <a:normAutofit fontScale="85000" lnSpcReduction="20000"/>
          </a:bodyPr>
          <a:lstStyle/>
          <a:p>
            <a:r>
              <a:rPr lang="en-US" dirty="0" smtClean="0"/>
              <a:t>Achievement Groupings are done statewide, based upon the prior year’s test scores. The top 25% are “High Achievers”, the bottom 25% are “Low Achievers”, and the middle 50% are “Average Achievers”. Not having a drill-down in one of the categories doesn’t mean there weren’t ANY of those students in your classes, just not at least 5.</a:t>
            </a:r>
          </a:p>
          <a:p>
            <a:pPr lvl="1"/>
            <a:r>
              <a:rPr lang="en-US" dirty="0" smtClean="0"/>
              <a:t>This example shows only ‘low’ students…and they scored, on average, 11 points higher than they typically would.</a:t>
            </a:r>
          </a:p>
          <a:p>
            <a:endParaRPr lang="en-US" dirty="0"/>
          </a:p>
        </p:txBody>
      </p:sp>
      <p:sp>
        <p:nvSpPr>
          <p:cNvPr id="4" name="Title 1"/>
          <p:cNvSpPr txBox="1">
            <a:spLocks/>
          </p:cNvSpPr>
          <p:nvPr/>
        </p:nvSpPr>
        <p:spPr>
          <a:xfrm>
            <a:off x="457200" y="152400"/>
            <a:ext cx="7239000" cy="62484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INDIVIDUAL TEACHER REPORTS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26627" name="Picture 3"/>
          <p:cNvPicPr>
            <a:picLocks noChangeAspect="1" noChangeArrowheads="1"/>
          </p:cNvPicPr>
          <p:nvPr/>
        </p:nvPicPr>
        <p:blipFill>
          <a:blip r:embed="rId2" cstate="print"/>
          <a:srcRect/>
          <a:stretch>
            <a:fillRect/>
          </a:stretch>
        </p:blipFill>
        <p:spPr bwMode="auto">
          <a:xfrm>
            <a:off x="838200" y="762000"/>
            <a:ext cx="6629400" cy="2831871"/>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7239000" cy="62484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INDIVIDUAL TEACHER REPORTS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27650" name="Picture 2"/>
          <p:cNvPicPr>
            <a:picLocks noChangeAspect="1" noChangeArrowheads="1"/>
          </p:cNvPicPr>
          <p:nvPr/>
        </p:nvPicPr>
        <p:blipFill>
          <a:blip r:embed="rId2" cstate="print"/>
          <a:srcRect/>
          <a:stretch>
            <a:fillRect/>
          </a:stretch>
        </p:blipFill>
        <p:spPr bwMode="auto">
          <a:xfrm>
            <a:off x="228600" y="990600"/>
            <a:ext cx="7637122" cy="2957513"/>
          </a:xfrm>
          <a:prstGeom prst="rect">
            <a:avLst/>
          </a:prstGeom>
          <a:noFill/>
          <a:ln w="9525">
            <a:noFill/>
            <a:miter lim="800000"/>
            <a:headEnd/>
            <a:tailEnd/>
          </a:ln>
        </p:spPr>
      </p:pic>
      <p:sp>
        <p:nvSpPr>
          <p:cNvPr id="6" name="TextBox 5"/>
          <p:cNvSpPr txBox="1"/>
          <p:nvPr/>
        </p:nvSpPr>
        <p:spPr>
          <a:xfrm>
            <a:off x="685800" y="4267200"/>
            <a:ext cx="7239000" cy="2308324"/>
          </a:xfrm>
          <a:prstGeom prst="rect">
            <a:avLst/>
          </a:prstGeom>
          <a:noFill/>
        </p:spPr>
        <p:txBody>
          <a:bodyPr wrap="square" rtlCol="0">
            <a:spAutoFit/>
          </a:bodyPr>
          <a:lstStyle/>
          <a:p>
            <a:r>
              <a:rPr lang="en-US" dirty="0" smtClean="0"/>
              <a:t>NOTE: Not having a drill-down does NOT mean you didn’t have any of that subgroup’s students…just not at least 5 who meet all the requirements for being in the Value-Added calculation.</a:t>
            </a:r>
          </a:p>
          <a:p>
            <a:endParaRPr lang="en-US" dirty="0" smtClean="0"/>
          </a:p>
          <a:p>
            <a:r>
              <a:rPr lang="en-US" dirty="0" smtClean="0"/>
              <a:t>This report doesn’t reflect any students with disabilities, but that doesn’t mean this teacher had no students with disabilities… </a:t>
            </a:r>
            <a:r>
              <a:rPr lang="en-US" b="1" i="1" u="sng" dirty="0" smtClean="0"/>
              <a:t>perhaps</a:t>
            </a:r>
            <a:r>
              <a:rPr lang="en-US" dirty="0" smtClean="0"/>
              <a:t> they all take LAA-1 or LAA-2, or just moved from another state…. </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7239000" cy="62484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INDIVIDUAL TEACHER REPORTS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457200" y="838200"/>
            <a:ext cx="7102691" cy="4781550"/>
          </a:xfrm>
          <a:prstGeom prst="rect">
            <a:avLst/>
          </a:prstGeom>
          <a:noFill/>
          <a:ln w="9525">
            <a:noFill/>
            <a:miter lim="800000"/>
            <a:headEnd/>
            <a:tailEnd/>
          </a:ln>
        </p:spPr>
      </p:pic>
      <p:sp>
        <p:nvSpPr>
          <p:cNvPr id="5" name="TextBox 4"/>
          <p:cNvSpPr txBox="1"/>
          <p:nvPr/>
        </p:nvSpPr>
        <p:spPr>
          <a:xfrm>
            <a:off x="457201" y="5791200"/>
            <a:ext cx="7391400" cy="646331"/>
          </a:xfrm>
          <a:prstGeom prst="rect">
            <a:avLst/>
          </a:prstGeom>
          <a:noFill/>
        </p:spPr>
        <p:txBody>
          <a:bodyPr wrap="square" rtlCol="0">
            <a:spAutoFit/>
          </a:bodyPr>
          <a:lstStyle/>
          <a:p>
            <a:pPr algn="ctr"/>
            <a:r>
              <a:rPr lang="en-US" dirty="0" smtClean="0"/>
              <a:t>Note that having the same STAR (+3 in this case) does not necessarily equate to the same Percentile rating. </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7239000" cy="62484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INDIVIDUAL TEACHER REPORTS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2050" name="Picture 2"/>
          <p:cNvPicPr>
            <a:picLocks noChangeAspect="1" noChangeArrowheads="1"/>
          </p:cNvPicPr>
          <p:nvPr/>
        </p:nvPicPr>
        <p:blipFill>
          <a:blip r:embed="rId2" cstate="print"/>
          <a:srcRect/>
          <a:stretch>
            <a:fillRect/>
          </a:stretch>
        </p:blipFill>
        <p:spPr bwMode="auto">
          <a:xfrm>
            <a:off x="609600" y="1066800"/>
            <a:ext cx="6967538" cy="4701672"/>
          </a:xfrm>
          <a:prstGeom prst="rect">
            <a:avLst/>
          </a:prstGeom>
          <a:noFill/>
          <a:ln w="9525">
            <a:noFill/>
            <a:miter lim="800000"/>
            <a:headEnd/>
            <a:tailEnd/>
          </a:ln>
        </p:spPr>
      </p:pic>
      <p:sp>
        <p:nvSpPr>
          <p:cNvPr id="5" name="TextBox 4"/>
          <p:cNvSpPr txBox="1"/>
          <p:nvPr/>
        </p:nvSpPr>
        <p:spPr>
          <a:xfrm>
            <a:off x="152400" y="5867400"/>
            <a:ext cx="7924801" cy="584775"/>
          </a:xfrm>
          <a:prstGeom prst="rect">
            <a:avLst/>
          </a:prstGeom>
          <a:noFill/>
        </p:spPr>
        <p:txBody>
          <a:bodyPr wrap="square" rtlCol="0">
            <a:spAutoFit/>
          </a:bodyPr>
          <a:lstStyle/>
          <a:p>
            <a:pPr algn="ctr"/>
            <a:r>
              <a:rPr lang="en-US" sz="1600" dirty="0" smtClean="0"/>
              <a:t>Finally, Limited English Proficiency drill-down. Again, just because there isn’t a drill-down doesn’t mean the teacher had NO students from that category. </a:t>
            </a:r>
            <a:endParaRPr lang="en-US" sz="16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0" y="990600"/>
            <a:ext cx="8001000" cy="53340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Select ‘Teacher Results Report’ tab at top of page.</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Select ‘View All</a:t>
            </a:r>
            <a:r>
              <a:rPr kumimoji="0" lang="en-US" sz="2600" b="0" i="0" u="none" strike="noStrike" kern="1200" cap="none" spc="0" normalizeH="0" noProof="0" dirty="0" smtClean="0">
                <a:ln>
                  <a:noFill/>
                </a:ln>
                <a:solidFill>
                  <a:schemeClr val="tx1"/>
                </a:solidFill>
                <a:effectLst/>
                <a:uLnTx/>
                <a:uFillTx/>
                <a:latin typeface="+mn-lt"/>
                <a:ea typeface="+mn-ea"/>
                <a:cs typeface="+mn-cs"/>
              </a:rPr>
              <a:t> Teachers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underneath that tab.</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Select the appropriate year, district, and school (as necessary) in drop-down boxes.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 first page of the ‘Student Teacher Achievement Result (STAR) Report’ will appear. </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Clicking ‘Print Category’ will generate a PDF file that can be saved and/or printed. This paper report will have a different LOOK than the on-screen report, but does contain the exact same information. </a:t>
            </a:r>
          </a:p>
        </p:txBody>
      </p:sp>
      <p:sp>
        <p:nvSpPr>
          <p:cNvPr id="5" name="Title 1"/>
          <p:cNvSpPr txBox="1">
            <a:spLocks/>
          </p:cNvSpPr>
          <p:nvPr/>
        </p:nvSpPr>
        <p:spPr>
          <a:xfrm>
            <a:off x="457200" y="152400"/>
            <a:ext cx="7239000" cy="62484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School-wide</a:t>
            </a:r>
            <a:r>
              <a:rPr kumimoji="0" lang="en-US" sz="3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score </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REPORTS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0" y="1828800"/>
            <a:ext cx="7870627" cy="3939905"/>
          </a:xfrm>
          <a:prstGeom prst="rect">
            <a:avLst/>
          </a:prstGeom>
          <a:noFill/>
          <a:ln w="9525">
            <a:noFill/>
            <a:miter lim="800000"/>
            <a:headEnd/>
            <a:tailEnd/>
          </a:ln>
        </p:spPr>
      </p:pic>
      <p:sp>
        <p:nvSpPr>
          <p:cNvPr id="5" name="Title 1"/>
          <p:cNvSpPr txBox="1">
            <a:spLocks/>
          </p:cNvSpPr>
          <p:nvPr/>
        </p:nvSpPr>
        <p:spPr>
          <a:xfrm>
            <a:off x="457200" y="152400"/>
            <a:ext cx="7239000" cy="62484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School-wide</a:t>
            </a:r>
            <a:r>
              <a:rPr kumimoji="0" lang="en-US" sz="3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score </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REPORTS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6" name="TextBox 5"/>
          <p:cNvSpPr txBox="1"/>
          <p:nvPr/>
        </p:nvSpPr>
        <p:spPr>
          <a:xfrm>
            <a:off x="762000" y="1295400"/>
            <a:ext cx="6603987" cy="369332"/>
          </a:xfrm>
          <a:prstGeom prst="rect">
            <a:avLst/>
          </a:prstGeom>
          <a:noFill/>
        </p:spPr>
        <p:txBody>
          <a:bodyPr wrap="none" rtlCol="0">
            <a:spAutoFit/>
          </a:bodyPr>
          <a:lstStyle/>
          <a:p>
            <a:r>
              <a:rPr lang="en-US" dirty="0" smtClean="0"/>
              <a:t>**For illustrative purposes ONLY. This is not an actual report** </a:t>
            </a:r>
            <a:endParaRPr lang="en-US" dirty="0"/>
          </a:p>
        </p:txBody>
      </p:sp>
      <p:sp>
        <p:nvSpPr>
          <p:cNvPr id="7" name="TextBox 6"/>
          <p:cNvSpPr txBox="1"/>
          <p:nvPr/>
        </p:nvSpPr>
        <p:spPr>
          <a:xfrm>
            <a:off x="1066800" y="838200"/>
            <a:ext cx="6421438" cy="369332"/>
          </a:xfrm>
          <a:prstGeom prst="rect">
            <a:avLst/>
          </a:prstGeom>
          <a:noFill/>
        </p:spPr>
        <p:txBody>
          <a:bodyPr wrap="none" rtlCol="0">
            <a:spAutoFit/>
          </a:bodyPr>
          <a:lstStyle/>
          <a:p>
            <a:r>
              <a:rPr lang="en-US" dirty="0" smtClean="0"/>
              <a:t>First page of report— Overall Value-Added Composite Rating</a:t>
            </a:r>
            <a:endParaRPr lang="en-US" dirty="0"/>
          </a:p>
        </p:txBody>
      </p:sp>
      <p:sp>
        <p:nvSpPr>
          <p:cNvPr id="8" name="TextBox 7"/>
          <p:cNvSpPr txBox="1"/>
          <p:nvPr/>
        </p:nvSpPr>
        <p:spPr>
          <a:xfrm>
            <a:off x="3886200" y="5486400"/>
            <a:ext cx="3966150" cy="369332"/>
          </a:xfrm>
          <a:prstGeom prst="rect">
            <a:avLst/>
          </a:prstGeom>
          <a:noFill/>
        </p:spPr>
        <p:txBody>
          <a:bodyPr wrap="none" rtlCol="0">
            <a:spAutoFit/>
          </a:bodyPr>
          <a:lstStyle/>
          <a:p>
            <a:r>
              <a:rPr lang="en-US" dirty="0" smtClean="0"/>
              <a:t>Access additional report pages here.</a:t>
            </a:r>
            <a:endParaRPr lang="en-US" dirty="0"/>
          </a:p>
        </p:txBody>
      </p:sp>
      <p:sp>
        <p:nvSpPr>
          <p:cNvPr id="9" name="TextBox 8"/>
          <p:cNvSpPr txBox="1"/>
          <p:nvPr/>
        </p:nvSpPr>
        <p:spPr>
          <a:xfrm>
            <a:off x="0" y="5934670"/>
            <a:ext cx="4362092" cy="923330"/>
          </a:xfrm>
          <a:prstGeom prst="rect">
            <a:avLst/>
          </a:prstGeom>
          <a:noFill/>
        </p:spPr>
        <p:txBody>
          <a:bodyPr wrap="none" rtlCol="0">
            <a:spAutoFit/>
          </a:bodyPr>
          <a:lstStyle/>
          <a:p>
            <a:r>
              <a:rPr lang="en-US" dirty="0" smtClean="0"/>
              <a:t>Small numerals indicate multiple pages.</a:t>
            </a:r>
          </a:p>
          <a:p>
            <a:r>
              <a:rPr lang="en-US" dirty="0" smtClean="0"/>
              <a:t>Click on the next number and the next</a:t>
            </a:r>
          </a:p>
          <a:p>
            <a:r>
              <a:rPr lang="en-US" dirty="0" smtClean="0"/>
              <a:t>table of names will appear.</a:t>
            </a:r>
            <a:endParaRPr lang="en-US" dirty="0"/>
          </a:p>
        </p:txBody>
      </p:sp>
      <p:cxnSp>
        <p:nvCxnSpPr>
          <p:cNvPr id="11" name="Straight Arrow Connector 10"/>
          <p:cNvCxnSpPr/>
          <p:nvPr/>
        </p:nvCxnSpPr>
        <p:spPr>
          <a:xfrm flipH="1" flipV="1">
            <a:off x="3657600" y="3810000"/>
            <a:ext cx="533400" cy="1752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04800" y="5410200"/>
            <a:ext cx="762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7239000" cy="685800"/>
          </a:xfrm>
          <a:prstGeom prst="rect">
            <a:avLst/>
          </a:prstGeom>
        </p:spPr>
        <p:txBody>
          <a:bodyPr vert="horz" lIns="45720" tIns="0" rIns="45720" bIns="0" anchor="b"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registration—how to </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r>
              <a:rPr kumimoji="0" lang="en-US" sz="20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con’t</a:t>
            </a:r>
            <a:r>
              <a:rPr kumimoji="0" lang="en-US" sz="20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endParaRPr kumimoji="0" lang="en-US" sz="2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6" name="TextBox 5"/>
          <p:cNvSpPr txBox="1"/>
          <p:nvPr/>
        </p:nvSpPr>
        <p:spPr>
          <a:xfrm>
            <a:off x="152400" y="5791200"/>
            <a:ext cx="7985904" cy="369332"/>
          </a:xfrm>
          <a:prstGeom prst="rect">
            <a:avLst/>
          </a:prstGeom>
          <a:noFill/>
        </p:spPr>
        <p:txBody>
          <a:bodyPr wrap="none" rtlCol="0">
            <a:spAutoFit/>
          </a:bodyPr>
          <a:lstStyle/>
          <a:p>
            <a:r>
              <a:rPr lang="en-US" dirty="0" smtClean="0"/>
              <a:t>Once you have completed your choice of options, click ‘Submit’ to continue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81000" y="1219200"/>
            <a:ext cx="7543800"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7239000" cy="62484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School-wide</a:t>
            </a:r>
            <a:r>
              <a:rPr kumimoji="0" lang="en-US" sz="3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score </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REPORTS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0" y="1981200"/>
            <a:ext cx="8067041" cy="3657600"/>
          </a:xfrm>
          <a:prstGeom prst="rect">
            <a:avLst/>
          </a:prstGeom>
          <a:noFill/>
          <a:ln w="9525">
            <a:noFill/>
            <a:miter lim="800000"/>
            <a:headEnd/>
            <a:tailEnd/>
          </a:ln>
        </p:spPr>
      </p:pic>
      <p:sp>
        <p:nvSpPr>
          <p:cNvPr id="6" name="TextBox 5"/>
          <p:cNvSpPr txBox="1"/>
          <p:nvPr/>
        </p:nvSpPr>
        <p:spPr>
          <a:xfrm>
            <a:off x="457200" y="1219200"/>
            <a:ext cx="7406195" cy="646331"/>
          </a:xfrm>
          <a:prstGeom prst="rect">
            <a:avLst/>
          </a:prstGeom>
          <a:noFill/>
        </p:spPr>
        <p:txBody>
          <a:bodyPr wrap="none" rtlCol="0">
            <a:spAutoFit/>
          </a:bodyPr>
          <a:lstStyle/>
          <a:p>
            <a:pPr algn="ctr"/>
            <a:r>
              <a:rPr lang="en-US" dirty="0" smtClean="0"/>
              <a:t>All possible drill-down categories available. Simply highlight and click</a:t>
            </a:r>
          </a:p>
          <a:p>
            <a:pPr algn="ctr"/>
            <a:r>
              <a:rPr lang="en-US" dirty="0" smtClean="0"/>
              <a:t>to select the information you wish to view. </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7239000" cy="62484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School-wide</a:t>
            </a:r>
            <a:r>
              <a:rPr kumimoji="0" lang="en-US" sz="3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score </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REPORTS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6147" name="Picture 3"/>
          <p:cNvPicPr>
            <a:picLocks noChangeAspect="1" noChangeArrowheads="1"/>
          </p:cNvPicPr>
          <p:nvPr/>
        </p:nvPicPr>
        <p:blipFill>
          <a:blip r:embed="rId2" cstate="print"/>
          <a:srcRect/>
          <a:stretch>
            <a:fillRect/>
          </a:stretch>
        </p:blipFill>
        <p:spPr bwMode="auto">
          <a:xfrm>
            <a:off x="304800" y="1371600"/>
            <a:ext cx="7410450" cy="2946773"/>
          </a:xfrm>
          <a:prstGeom prst="rect">
            <a:avLst/>
          </a:prstGeom>
          <a:noFill/>
          <a:ln w="9525">
            <a:noFill/>
            <a:miter lim="800000"/>
            <a:headEnd/>
            <a:tailEnd/>
          </a:ln>
        </p:spPr>
      </p:pic>
      <p:sp>
        <p:nvSpPr>
          <p:cNvPr id="7" name="TextBox 6"/>
          <p:cNvSpPr txBox="1"/>
          <p:nvPr/>
        </p:nvSpPr>
        <p:spPr>
          <a:xfrm>
            <a:off x="381000" y="4724400"/>
            <a:ext cx="7620000" cy="1200329"/>
          </a:xfrm>
          <a:prstGeom prst="rect">
            <a:avLst/>
          </a:prstGeom>
          <a:noFill/>
        </p:spPr>
        <p:txBody>
          <a:bodyPr wrap="square" rtlCol="0">
            <a:spAutoFit/>
          </a:bodyPr>
          <a:lstStyle/>
          <a:p>
            <a:r>
              <a:rPr lang="en-US" dirty="0" smtClean="0"/>
              <a:t>A simple grid view showing each teacher, their Achievement Result and corresponding Percentile for each content taught. Clicking on the headers will sort the lists (once for descending; again for ascending) how you would like. </a:t>
            </a:r>
            <a:endParaRPr lang="en-US" dirty="0"/>
          </a:p>
        </p:txBody>
      </p:sp>
      <p:sp>
        <p:nvSpPr>
          <p:cNvPr id="9" name="TextBox 8"/>
          <p:cNvSpPr txBox="1"/>
          <p:nvPr/>
        </p:nvSpPr>
        <p:spPr>
          <a:xfrm>
            <a:off x="1447800" y="838200"/>
            <a:ext cx="6072816" cy="461665"/>
          </a:xfrm>
          <a:prstGeom prst="rect">
            <a:avLst/>
          </a:prstGeom>
          <a:noFill/>
        </p:spPr>
        <p:txBody>
          <a:bodyPr wrap="none" rtlCol="0">
            <a:spAutoFit/>
          </a:bodyPr>
          <a:lstStyle/>
          <a:p>
            <a:r>
              <a:rPr lang="en-US" sz="2400" dirty="0" smtClean="0"/>
              <a:t>Summary Report…all teachers in a school. </a:t>
            </a:r>
            <a:endParaRPr lang="en-US" sz="24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7239000" cy="62484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School-wide</a:t>
            </a:r>
            <a:r>
              <a:rPr kumimoji="0" lang="en-US" sz="3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score </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REPORTS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7171" name="Picture 3"/>
          <p:cNvPicPr>
            <a:picLocks noGrp="1" noChangeAspect="1" noChangeArrowheads="1"/>
          </p:cNvPicPr>
          <p:nvPr>
            <p:ph idx="1"/>
          </p:nvPr>
        </p:nvPicPr>
        <p:blipFill>
          <a:blip r:embed="rId2" cstate="print"/>
          <a:srcRect/>
          <a:stretch>
            <a:fillRect/>
          </a:stretch>
        </p:blipFill>
        <p:spPr bwMode="auto">
          <a:xfrm>
            <a:off x="0" y="1371600"/>
            <a:ext cx="7792723" cy="762000"/>
          </a:xfrm>
          <a:prstGeom prst="rect">
            <a:avLst/>
          </a:prstGeom>
          <a:noFill/>
          <a:ln w="9525">
            <a:noFill/>
            <a:miter lim="800000"/>
            <a:headEnd/>
            <a:tailEnd/>
          </a:ln>
        </p:spPr>
      </p:pic>
      <p:sp>
        <p:nvSpPr>
          <p:cNvPr id="8" name="TextBox 7"/>
          <p:cNvSpPr txBox="1"/>
          <p:nvPr/>
        </p:nvSpPr>
        <p:spPr>
          <a:xfrm>
            <a:off x="2667000" y="838200"/>
            <a:ext cx="3026791" cy="461665"/>
          </a:xfrm>
          <a:prstGeom prst="rect">
            <a:avLst/>
          </a:prstGeom>
          <a:noFill/>
        </p:spPr>
        <p:txBody>
          <a:bodyPr wrap="none" rtlCol="0">
            <a:spAutoFit/>
          </a:bodyPr>
          <a:lstStyle/>
          <a:p>
            <a:r>
              <a:rPr lang="en-US" sz="2400" dirty="0" smtClean="0"/>
              <a:t>Achievement Groups</a:t>
            </a:r>
            <a:endParaRPr lang="en-US" sz="2400" dirty="0"/>
          </a:p>
        </p:txBody>
      </p:sp>
      <p:sp>
        <p:nvSpPr>
          <p:cNvPr id="9" name="TextBox 8"/>
          <p:cNvSpPr txBox="1"/>
          <p:nvPr/>
        </p:nvSpPr>
        <p:spPr>
          <a:xfrm>
            <a:off x="609600" y="2667000"/>
            <a:ext cx="7010400" cy="1754326"/>
          </a:xfrm>
          <a:prstGeom prst="rect">
            <a:avLst/>
          </a:prstGeom>
          <a:noFill/>
        </p:spPr>
        <p:txBody>
          <a:bodyPr wrap="square" rtlCol="0">
            <a:spAutoFit/>
          </a:bodyPr>
          <a:lstStyle/>
          <a:p>
            <a:r>
              <a:rPr lang="en-US" dirty="0" smtClean="0"/>
              <a:t>The achievement groupings are determined statewide, using the previous year’s test scores. The top 25% are “High Achievers”; the bottom 25% are “Low Achievers” and the middle 50% are “Average Achievers”. </a:t>
            </a:r>
          </a:p>
          <a:p>
            <a:endParaRPr lang="en-US" dirty="0" smtClean="0"/>
          </a:p>
          <a:p>
            <a:r>
              <a:rPr lang="en-US" dirty="0" smtClean="0"/>
              <a:t>This breakdown is available for each content. </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152400"/>
            <a:ext cx="7239000" cy="62484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School-wide</a:t>
            </a:r>
            <a:r>
              <a:rPr kumimoji="0" lang="en-US" sz="3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score </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REPORTS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8195" name="Picture 3"/>
          <p:cNvPicPr>
            <a:picLocks noChangeAspect="1" noChangeArrowheads="1"/>
          </p:cNvPicPr>
          <p:nvPr/>
        </p:nvPicPr>
        <p:blipFill>
          <a:blip r:embed="rId2" cstate="print"/>
          <a:srcRect/>
          <a:stretch>
            <a:fillRect/>
          </a:stretch>
        </p:blipFill>
        <p:spPr bwMode="auto">
          <a:xfrm>
            <a:off x="0" y="1676400"/>
            <a:ext cx="8103952" cy="990600"/>
          </a:xfrm>
          <a:prstGeom prst="rect">
            <a:avLst/>
          </a:prstGeom>
          <a:noFill/>
          <a:ln w="9525">
            <a:noFill/>
            <a:miter lim="800000"/>
            <a:headEnd/>
            <a:tailEnd/>
          </a:ln>
        </p:spPr>
      </p:pic>
      <p:sp>
        <p:nvSpPr>
          <p:cNvPr id="10" name="TextBox 9"/>
          <p:cNvSpPr txBox="1"/>
          <p:nvPr/>
        </p:nvSpPr>
        <p:spPr>
          <a:xfrm>
            <a:off x="2743200" y="1066800"/>
            <a:ext cx="2401619" cy="461665"/>
          </a:xfrm>
          <a:prstGeom prst="rect">
            <a:avLst/>
          </a:prstGeom>
          <a:noFill/>
        </p:spPr>
        <p:txBody>
          <a:bodyPr wrap="none" rtlCol="0">
            <a:spAutoFit/>
          </a:bodyPr>
          <a:lstStyle/>
          <a:p>
            <a:r>
              <a:rPr lang="en-US" sz="2400" dirty="0" smtClean="0"/>
              <a:t>Disability Status</a:t>
            </a:r>
            <a:endParaRPr lang="en-US" sz="2400" dirty="0"/>
          </a:p>
        </p:txBody>
      </p:sp>
      <p:sp>
        <p:nvSpPr>
          <p:cNvPr id="11" name="TextBox 10"/>
          <p:cNvSpPr txBox="1"/>
          <p:nvPr/>
        </p:nvSpPr>
        <p:spPr>
          <a:xfrm>
            <a:off x="990600" y="2819400"/>
            <a:ext cx="6248400" cy="1477328"/>
          </a:xfrm>
          <a:prstGeom prst="rect">
            <a:avLst/>
          </a:prstGeom>
          <a:noFill/>
        </p:spPr>
        <p:txBody>
          <a:bodyPr wrap="square" rtlCol="0">
            <a:spAutoFit/>
          </a:bodyPr>
          <a:lstStyle/>
          <a:p>
            <a:r>
              <a:rPr lang="en-US" dirty="0" smtClean="0"/>
              <a:t>Shows the growth of students with disabilities (as defined in Bulletin 1508) and those without. </a:t>
            </a:r>
          </a:p>
          <a:p>
            <a:endParaRPr lang="en-US" dirty="0" smtClean="0"/>
          </a:p>
          <a:p>
            <a:endParaRPr lang="en-US" dirty="0" smtClean="0"/>
          </a:p>
          <a:p>
            <a:r>
              <a:rPr lang="en-US" dirty="0" smtClean="0"/>
              <a:t>This information is available for each content area. </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7239000" cy="62484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School-wide</a:t>
            </a:r>
            <a:r>
              <a:rPr kumimoji="0" lang="en-US" sz="3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score </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REPORTS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9218" name="Picture 2"/>
          <p:cNvPicPr>
            <a:picLocks noChangeAspect="1" noChangeArrowheads="1"/>
          </p:cNvPicPr>
          <p:nvPr/>
        </p:nvPicPr>
        <p:blipFill>
          <a:blip r:embed="rId2" cstate="print"/>
          <a:srcRect/>
          <a:stretch>
            <a:fillRect/>
          </a:stretch>
        </p:blipFill>
        <p:spPr bwMode="auto">
          <a:xfrm>
            <a:off x="533400" y="1600200"/>
            <a:ext cx="7219950" cy="1266825"/>
          </a:xfrm>
          <a:prstGeom prst="rect">
            <a:avLst/>
          </a:prstGeom>
          <a:noFill/>
          <a:ln w="9525">
            <a:noFill/>
            <a:miter lim="800000"/>
            <a:headEnd/>
            <a:tailEnd/>
          </a:ln>
        </p:spPr>
      </p:pic>
      <p:sp>
        <p:nvSpPr>
          <p:cNvPr id="6" name="TextBox 5"/>
          <p:cNvSpPr txBox="1"/>
          <p:nvPr/>
        </p:nvSpPr>
        <p:spPr>
          <a:xfrm>
            <a:off x="2743200" y="1066800"/>
            <a:ext cx="1936749" cy="461665"/>
          </a:xfrm>
          <a:prstGeom prst="rect">
            <a:avLst/>
          </a:prstGeom>
          <a:noFill/>
        </p:spPr>
        <p:txBody>
          <a:bodyPr wrap="none" rtlCol="0">
            <a:spAutoFit/>
          </a:bodyPr>
          <a:lstStyle/>
          <a:p>
            <a:r>
              <a:rPr lang="en-US" sz="2400" dirty="0" smtClean="0"/>
              <a:t>Lunch Status</a:t>
            </a:r>
            <a:endParaRPr lang="en-US" sz="2400" dirty="0"/>
          </a:p>
        </p:txBody>
      </p:sp>
      <p:sp>
        <p:nvSpPr>
          <p:cNvPr id="7" name="TextBox 6"/>
          <p:cNvSpPr txBox="1"/>
          <p:nvPr/>
        </p:nvSpPr>
        <p:spPr>
          <a:xfrm>
            <a:off x="304800" y="3276600"/>
            <a:ext cx="7620000" cy="2308324"/>
          </a:xfrm>
          <a:prstGeom prst="rect">
            <a:avLst/>
          </a:prstGeom>
          <a:noFill/>
        </p:spPr>
        <p:txBody>
          <a:bodyPr wrap="square" rtlCol="0">
            <a:spAutoFit/>
          </a:bodyPr>
          <a:lstStyle/>
          <a:p>
            <a:r>
              <a:rPr lang="en-US" dirty="0" smtClean="0"/>
              <a:t>Shows the growth attained with students who receive free lunch and those who fully pay for lunch.</a:t>
            </a:r>
          </a:p>
          <a:p>
            <a:endParaRPr lang="en-US" dirty="0" smtClean="0"/>
          </a:p>
          <a:p>
            <a:r>
              <a:rPr lang="en-US" dirty="0" smtClean="0"/>
              <a:t>*Reduced Lunch IS one of the variables that included in the Value-Added model; it is NOT, however, a separate drill-down. </a:t>
            </a:r>
          </a:p>
          <a:p>
            <a:endParaRPr lang="en-US" dirty="0" smtClean="0"/>
          </a:p>
          <a:p>
            <a:endParaRPr lang="en-US" dirty="0" smtClean="0"/>
          </a:p>
          <a:p>
            <a:r>
              <a:rPr lang="en-US" dirty="0" smtClean="0"/>
              <a:t>This information is available for each content area.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7239000" cy="62484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School-wide</a:t>
            </a:r>
            <a:r>
              <a:rPr kumimoji="0" lang="en-US" sz="3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score </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REPORTS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0242" name="Picture 2"/>
          <p:cNvPicPr>
            <a:picLocks noChangeAspect="1" noChangeArrowheads="1"/>
          </p:cNvPicPr>
          <p:nvPr/>
        </p:nvPicPr>
        <p:blipFill>
          <a:blip r:embed="rId2" cstate="print"/>
          <a:srcRect/>
          <a:stretch>
            <a:fillRect/>
          </a:stretch>
        </p:blipFill>
        <p:spPr bwMode="auto">
          <a:xfrm>
            <a:off x="0" y="2743200"/>
            <a:ext cx="7996238" cy="1228725"/>
          </a:xfrm>
          <a:prstGeom prst="rect">
            <a:avLst/>
          </a:prstGeom>
          <a:noFill/>
          <a:ln w="9525">
            <a:noFill/>
            <a:miter lim="800000"/>
            <a:headEnd/>
            <a:tailEnd/>
          </a:ln>
        </p:spPr>
      </p:pic>
      <p:sp>
        <p:nvSpPr>
          <p:cNvPr id="6" name="TextBox 5"/>
          <p:cNvSpPr txBox="1"/>
          <p:nvPr/>
        </p:nvSpPr>
        <p:spPr>
          <a:xfrm>
            <a:off x="1600200" y="1143000"/>
            <a:ext cx="4822154" cy="461665"/>
          </a:xfrm>
          <a:prstGeom prst="rect">
            <a:avLst/>
          </a:prstGeom>
          <a:noFill/>
        </p:spPr>
        <p:txBody>
          <a:bodyPr wrap="none" rtlCol="0">
            <a:spAutoFit/>
          </a:bodyPr>
          <a:lstStyle/>
          <a:p>
            <a:r>
              <a:rPr lang="en-US" sz="2400" dirty="0" smtClean="0"/>
              <a:t>Limited English Proficiency status</a:t>
            </a:r>
            <a:endParaRPr lang="en-US" sz="2400" dirty="0"/>
          </a:p>
        </p:txBody>
      </p:sp>
      <p:sp>
        <p:nvSpPr>
          <p:cNvPr id="7" name="TextBox 6"/>
          <p:cNvSpPr txBox="1"/>
          <p:nvPr/>
        </p:nvSpPr>
        <p:spPr>
          <a:xfrm>
            <a:off x="609600" y="4648200"/>
            <a:ext cx="6934200" cy="1477328"/>
          </a:xfrm>
          <a:prstGeom prst="rect">
            <a:avLst/>
          </a:prstGeom>
          <a:noFill/>
        </p:spPr>
        <p:txBody>
          <a:bodyPr wrap="square" rtlCol="0">
            <a:spAutoFit/>
          </a:bodyPr>
          <a:lstStyle/>
          <a:p>
            <a:r>
              <a:rPr lang="en-US" dirty="0" smtClean="0"/>
              <a:t>Shows the growth attained with those students whose primary  language is NOT English, and for those who are native speakers. </a:t>
            </a:r>
          </a:p>
          <a:p>
            <a:endParaRPr lang="en-US" dirty="0" smtClean="0"/>
          </a:p>
          <a:p>
            <a:endParaRPr lang="en-US" dirty="0" smtClean="0"/>
          </a:p>
          <a:p>
            <a:r>
              <a:rPr lang="en-US" dirty="0" smtClean="0"/>
              <a:t>This information is available for all content areas.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52400"/>
            <a:ext cx="7772400" cy="6858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endParaRPr kumimoji="0" lang="en-US" sz="27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graphicFrame>
        <p:nvGraphicFramePr>
          <p:cNvPr id="6" name="Content Placeholder 5"/>
          <p:cNvGraphicFramePr>
            <a:graphicFrameLocks noGrp="1"/>
          </p:cNvGraphicFramePr>
          <p:nvPr>
            <p:ph idx="1"/>
          </p:nvPr>
        </p:nvGraphicFramePr>
        <p:xfrm>
          <a:off x="457200" y="1609725"/>
          <a:ext cx="7239000" cy="1828800"/>
        </p:xfrm>
        <a:graphic>
          <a:graphicData uri="http://schemas.openxmlformats.org/drawingml/2006/table">
            <a:tbl>
              <a:tblPr firstRow="1" bandRow="1">
                <a:tableStyleId>{21E4AEA4-8DFA-4A89-87EB-49C32662AFE0}</a:tableStyleId>
              </a:tblPr>
              <a:tblGrid>
                <a:gridCol w="2413000"/>
                <a:gridCol w="2540000"/>
                <a:gridCol w="2286000"/>
              </a:tblGrid>
              <a:tr h="370840">
                <a:tc>
                  <a:txBody>
                    <a:bodyPr/>
                    <a:lstStyle/>
                    <a:p>
                      <a:pPr algn="ctr"/>
                      <a:r>
                        <a:rPr lang="en-US" dirty="0" smtClean="0"/>
                        <a:t>Teacher Rosters</a:t>
                      </a:r>
                      <a:endParaRPr lang="en-US" dirty="0"/>
                    </a:p>
                  </a:txBody>
                  <a:tcPr/>
                </a:tc>
                <a:tc>
                  <a:txBody>
                    <a:bodyPr/>
                    <a:lstStyle/>
                    <a:p>
                      <a:pPr algn="ctr"/>
                      <a:r>
                        <a:rPr lang="en-US" dirty="0" smtClean="0"/>
                        <a:t>Verification Progress Reports</a:t>
                      </a:r>
                      <a:endParaRPr lang="en-US" dirty="0"/>
                    </a:p>
                  </a:txBody>
                  <a:tcPr/>
                </a:tc>
                <a:tc>
                  <a:txBody>
                    <a:bodyPr/>
                    <a:lstStyle/>
                    <a:p>
                      <a:pPr algn="ctr"/>
                      <a:r>
                        <a:rPr lang="en-US" dirty="0" smtClean="0"/>
                        <a:t>Account Settings</a:t>
                      </a:r>
                      <a:endParaRPr lang="en-US" dirty="0"/>
                    </a:p>
                  </a:txBody>
                  <a:tcPr/>
                </a:tc>
              </a:tr>
              <a:tr h="370840">
                <a:tc>
                  <a:txBody>
                    <a:bodyPr/>
                    <a:lstStyle/>
                    <a:p>
                      <a:pPr algn="ctr"/>
                      <a:r>
                        <a:rPr lang="en-US" dirty="0" smtClean="0"/>
                        <a:t>*View</a:t>
                      </a:r>
                      <a:r>
                        <a:rPr lang="en-US" baseline="0" dirty="0" smtClean="0"/>
                        <a:t> Roster Data</a:t>
                      </a:r>
                    </a:p>
                    <a:p>
                      <a:pPr algn="ctr"/>
                      <a:endParaRPr lang="en-US" baseline="0" dirty="0" smtClean="0"/>
                    </a:p>
                    <a:p>
                      <a:pPr algn="ctr"/>
                      <a:r>
                        <a:rPr lang="en-US" baseline="0" dirty="0" smtClean="0"/>
                        <a:t>*Add/Remove classes from teacher lists</a:t>
                      </a:r>
                      <a:endParaRPr lang="en-US" dirty="0"/>
                    </a:p>
                  </a:txBody>
                  <a:tcPr/>
                </a:tc>
                <a:tc>
                  <a:txBody>
                    <a:bodyPr/>
                    <a:lstStyle/>
                    <a:p>
                      <a:pPr algn="ctr"/>
                      <a:r>
                        <a:rPr lang="en-US" dirty="0" smtClean="0"/>
                        <a:t>*By School</a:t>
                      </a:r>
                    </a:p>
                    <a:p>
                      <a:pPr algn="ctr"/>
                      <a:endParaRPr lang="en-US" dirty="0" smtClean="0"/>
                    </a:p>
                    <a:p>
                      <a:pPr algn="ctr"/>
                      <a:r>
                        <a:rPr lang="en-US" dirty="0" smtClean="0"/>
                        <a:t>*#s of teachers who have/not</a:t>
                      </a:r>
                      <a:r>
                        <a:rPr lang="en-US" baseline="0" dirty="0" smtClean="0"/>
                        <a:t> verified data</a:t>
                      </a:r>
                      <a:endParaRPr lang="en-US" dirty="0"/>
                    </a:p>
                  </a:txBody>
                  <a:tcPr/>
                </a:tc>
                <a:tc>
                  <a:txBody>
                    <a:bodyPr/>
                    <a:lstStyle/>
                    <a:p>
                      <a:pPr algn="ctr"/>
                      <a:r>
                        <a:rPr lang="en-US" dirty="0" smtClean="0"/>
                        <a:t>*Reset deactivated user accounts </a:t>
                      </a:r>
                      <a:endParaRPr lang="en-US" dirty="0"/>
                    </a:p>
                  </a:txBody>
                  <a:tcPr/>
                </a:tc>
              </a:tr>
            </a:tbl>
          </a:graphicData>
        </a:graphic>
      </p:graphicFrame>
      <p:sp>
        <p:nvSpPr>
          <p:cNvPr id="7" name="TextBox 6"/>
          <p:cNvSpPr txBox="1"/>
          <p:nvPr/>
        </p:nvSpPr>
        <p:spPr>
          <a:xfrm>
            <a:off x="990600" y="3962400"/>
            <a:ext cx="6256328" cy="646331"/>
          </a:xfrm>
          <a:prstGeom prst="rect">
            <a:avLst/>
          </a:prstGeom>
          <a:noFill/>
        </p:spPr>
        <p:txBody>
          <a:bodyPr wrap="none" rtlCol="0">
            <a:spAutoFit/>
          </a:bodyPr>
          <a:lstStyle/>
          <a:p>
            <a:r>
              <a:rPr lang="en-US" dirty="0" smtClean="0"/>
              <a:t>NOTE: District CVR Data Managers do NOT have access to </a:t>
            </a:r>
          </a:p>
          <a:p>
            <a:r>
              <a:rPr lang="en-US" dirty="0" smtClean="0"/>
              <a:t>Value-Added score reports, for either teachers or schools. </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Select the ‘class list’ tab at the top of the page.</a:t>
            </a:r>
          </a:p>
          <a:p>
            <a:r>
              <a:rPr lang="en-US" dirty="0" smtClean="0"/>
              <a:t>Select the appropriate school year in the drop-down box.</a:t>
            </a:r>
          </a:p>
          <a:p>
            <a:r>
              <a:rPr lang="en-US" dirty="0" smtClean="0"/>
              <a:t>Select the appropriate district and school (if necessary) and then select the name of the teacher whose roster you wish to view.</a:t>
            </a:r>
          </a:p>
          <a:p>
            <a:pPr lvl="1"/>
            <a:r>
              <a:rPr lang="en-US" dirty="0" smtClean="0"/>
              <a:t>That teacher’s list of classes will then appear in a table at the bottom of the page.</a:t>
            </a:r>
          </a:p>
          <a:p>
            <a:pPr lvl="2"/>
            <a:r>
              <a:rPr lang="en-US" dirty="0" smtClean="0"/>
              <a:t>NOTE: small numerals at the bottom of the page indicate multiple pages; click on the next number and the next table will appear. </a:t>
            </a:r>
            <a:endParaRPr lang="en-US" dirty="0"/>
          </a:p>
        </p:txBody>
      </p:sp>
      <p:sp>
        <p:nvSpPr>
          <p:cNvPr id="4" name="Title 1"/>
          <p:cNvSpPr txBox="1">
            <a:spLocks/>
          </p:cNvSpPr>
          <p:nvPr/>
        </p:nvSpPr>
        <p:spPr>
          <a:xfrm>
            <a:off x="304800" y="152400"/>
            <a:ext cx="7772400" cy="1219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Adding/removing</a:t>
            </a:r>
            <a:r>
              <a:rPr kumimoji="0" lang="en-US" sz="2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classes</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304800" y="1447800"/>
            <a:ext cx="7825982" cy="3959135"/>
          </a:xfrm>
          <a:prstGeom prst="rect">
            <a:avLst/>
          </a:prstGeom>
          <a:noFill/>
          <a:ln w="9525">
            <a:noFill/>
            <a:miter lim="800000"/>
            <a:headEnd/>
            <a:tailEnd/>
          </a:ln>
        </p:spPr>
      </p:pic>
      <p:sp>
        <p:nvSpPr>
          <p:cNvPr id="6" name="Title 1"/>
          <p:cNvSpPr txBox="1">
            <a:spLocks/>
          </p:cNvSpPr>
          <p:nvPr/>
        </p:nvSpPr>
        <p:spPr>
          <a:xfrm>
            <a:off x="304800" y="152400"/>
            <a:ext cx="7772400" cy="1219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Adding/removing</a:t>
            </a:r>
            <a:r>
              <a:rPr kumimoji="0" lang="en-US" sz="2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classes</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7" name="TextBox 6"/>
          <p:cNvSpPr txBox="1"/>
          <p:nvPr/>
        </p:nvSpPr>
        <p:spPr>
          <a:xfrm>
            <a:off x="381000" y="5410200"/>
            <a:ext cx="7620000" cy="923330"/>
          </a:xfrm>
          <a:prstGeom prst="rect">
            <a:avLst/>
          </a:prstGeom>
          <a:noFill/>
        </p:spPr>
        <p:txBody>
          <a:bodyPr wrap="square" rtlCol="0">
            <a:spAutoFit/>
          </a:bodyPr>
          <a:lstStyle/>
          <a:p>
            <a:pPr algn="ctr"/>
            <a:r>
              <a:rPr lang="en-US" dirty="0" smtClean="0"/>
              <a:t>If a class is listed in error, simply check the box under “Teacher Did Not Teach Class” next to the appropriate class(</a:t>
            </a:r>
            <a:r>
              <a:rPr lang="en-US" dirty="0" err="1" smtClean="0"/>
              <a:t>es</a:t>
            </a:r>
            <a:r>
              <a:rPr lang="en-US" dirty="0" smtClean="0"/>
              <a:t>) and they will NOT be included in a teacher’s Value-Added score calculations.</a:t>
            </a:r>
            <a:endParaRPr lang="en-US" dirty="0"/>
          </a:p>
        </p:txBody>
      </p:sp>
      <p:sp>
        <p:nvSpPr>
          <p:cNvPr id="8" name="TextBox 7"/>
          <p:cNvSpPr txBox="1"/>
          <p:nvPr/>
        </p:nvSpPr>
        <p:spPr>
          <a:xfrm>
            <a:off x="609600" y="4114800"/>
            <a:ext cx="312906" cy="369332"/>
          </a:xfrm>
          <a:prstGeom prst="rect">
            <a:avLst/>
          </a:prstGeom>
          <a:noFill/>
        </p:spPr>
        <p:txBody>
          <a:bodyPr wrap="none" rtlCol="0">
            <a:spAutoFit/>
          </a:bodyPr>
          <a:lstStyle/>
          <a:p>
            <a:r>
              <a:rPr lang="en-US" dirty="0" smtClean="0"/>
              <a:t>X</a:t>
            </a:r>
            <a:endParaRPr lang="en-US" dirty="0"/>
          </a:p>
        </p:txBody>
      </p:sp>
      <p:sp>
        <p:nvSpPr>
          <p:cNvPr id="9" name="TextBox 8"/>
          <p:cNvSpPr txBox="1"/>
          <p:nvPr/>
        </p:nvSpPr>
        <p:spPr>
          <a:xfrm>
            <a:off x="457200" y="6324600"/>
            <a:ext cx="7088222" cy="369332"/>
          </a:xfrm>
          <a:prstGeom prst="rect">
            <a:avLst/>
          </a:prstGeom>
          <a:noFill/>
        </p:spPr>
        <p:txBody>
          <a:bodyPr wrap="none" rtlCol="0">
            <a:spAutoFit/>
          </a:bodyPr>
          <a:lstStyle/>
          <a:p>
            <a:r>
              <a:rPr lang="en-US" dirty="0" smtClean="0"/>
              <a:t>Note the ‘Add Class’ button at the top right corner of the table…..</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152400"/>
            <a:ext cx="7772400" cy="12192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Cvr</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for </a:t>
            </a:r>
            <a:r>
              <a:rPr lang="en-US"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data managers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Adding/removing</a:t>
            </a:r>
            <a:r>
              <a:rPr kumimoji="0" lang="en-US" sz="28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classes</a:t>
            </a:r>
            <a:endParaRPr kumimoji="0" lang="en-US" sz="2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8" name="Content Placeholder 7"/>
          <p:cNvSpPr>
            <a:spLocks noGrp="1"/>
          </p:cNvSpPr>
          <p:nvPr>
            <p:ph idx="1"/>
          </p:nvPr>
        </p:nvSpPr>
        <p:spPr>
          <a:xfrm>
            <a:off x="228600" y="2209800"/>
            <a:ext cx="7696200" cy="3429000"/>
          </a:xfrm>
        </p:spPr>
        <p:txBody>
          <a:bodyPr>
            <a:normAutofit lnSpcReduction="10000"/>
          </a:bodyPr>
          <a:lstStyle/>
          <a:p>
            <a:r>
              <a:rPr lang="en-US" sz="2400" dirty="0" smtClean="0"/>
              <a:t>To add a class that may have been left off the list…</a:t>
            </a:r>
          </a:p>
          <a:p>
            <a:pPr lvl="1"/>
            <a:r>
              <a:rPr lang="en-US" sz="2100" dirty="0" smtClean="0"/>
              <a:t>Click on the ‘Add Class’ tab on top right corner of table</a:t>
            </a:r>
          </a:p>
          <a:p>
            <a:pPr lvl="1"/>
            <a:r>
              <a:rPr lang="en-US" sz="2100" dirty="0" smtClean="0"/>
              <a:t>From the drop down box, select the course to find a specific class to add to the teacher’s roster.</a:t>
            </a:r>
          </a:p>
          <a:p>
            <a:pPr lvl="2"/>
            <a:r>
              <a:rPr lang="en-US" sz="1800" dirty="0" smtClean="0"/>
              <a:t>Note: Small numerals at the bottom of the table indicates multiple pages of classes available. Click on the next number to view the next table.</a:t>
            </a:r>
          </a:p>
          <a:p>
            <a:pPr lvl="1"/>
            <a:r>
              <a:rPr lang="en-US" sz="2100" dirty="0" smtClean="0"/>
              <a:t>From the list, click the ‘Add-Class’ text on the left side of the table to add that particular course to the teacher’s class list.</a:t>
            </a:r>
          </a:p>
        </p:txBody>
      </p:sp>
      <p:pic>
        <p:nvPicPr>
          <p:cNvPr id="9" name="Picture 2"/>
          <p:cNvPicPr>
            <a:picLocks noChangeAspect="1" noChangeArrowheads="1"/>
          </p:cNvPicPr>
          <p:nvPr/>
        </p:nvPicPr>
        <p:blipFill>
          <a:blip r:embed="rId2" cstate="print"/>
          <a:srcRect/>
          <a:stretch>
            <a:fillRect/>
          </a:stretch>
        </p:blipFill>
        <p:spPr bwMode="auto">
          <a:xfrm>
            <a:off x="381000" y="1524000"/>
            <a:ext cx="7239000" cy="513343"/>
          </a:xfrm>
          <a:prstGeom prst="rect">
            <a:avLst/>
          </a:prstGeom>
          <a:noFill/>
          <a:ln w="9525">
            <a:noFill/>
            <a:miter lim="800000"/>
            <a:headEnd/>
            <a:tailEnd/>
          </a:ln>
        </p:spPr>
      </p:pic>
      <p:sp>
        <p:nvSpPr>
          <p:cNvPr id="10" name="Rectangle 9"/>
          <p:cNvSpPr/>
          <p:nvPr/>
        </p:nvSpPr>
        <p:spPr>
          <a:xfrm>
            <a:off x="2133600" y="5334000"/>
            <a:ext cx="4572000" cy="1200329"/>
          </a:xfrm>
          <a:prstGeom prst="rect">
            <a:avLst/>
          </a:prstGeom>
        </p:spPr>
        <p:txBody>
          <a:bodyPr>
            <a:spAutoFit/>
          </a:bodyPr>
          <a:lstStyle/>
          <a:p>
            <a:r>
              <a:rPr lang="en-US" dirty="0" smtClean="0"/>
              <a:t>If a class is added, teachers will need to manually enter students to create the roster. Instructions on doing so can be found in the ‘CVR for Teachers’ section.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2975</TotalTime>
  <Words>8109</Words>
  <Application>Microsoft Office PowerPoint</Application>
  <PresentationFormat>On-screen Show (4:3)</PresentationFormat>
  <Paragraphs>675</Paragraphs>
  <Slides>118</Slides>
  <Notes>0</Notes>
  <HiddenSlides>0</HiddenSlides>
  <MMClips>0</MMClips>
  <ScaleCrop>false</ScaleCrop>
  <HeadingPairs>
    <vt:vector size="4" baseType="variant">
      <vt:variant>
        <vt:lpstr>Theme</vt:lpstr>
      </vt:variant>
      <vt:variant>
        <vt:i4>1</vt:i4>
      </vt:variant>
      <vt:variant>
        <vt:lpstr>Slide Titles</vt:lpstr>
      </vt:variant>
      <vt:variant>
        <vt:i4>118</vt:i4>
      </vt:variant>
    </vt:vector>
  </HeadingPairs>
  <TitlesOfParts>
    <vt:vector size="119" baseType="lpstr">
      <vt:lpstr>Opulent</vt:lpstr>
      <vt:lpstr>Curriculum Verification AND results reporting portal (cvr)</vt:lpstr>
      <vt:lpstr>Table of contents</vt:lpstr>
      <vt:lpstr>What is the cvr?</vt:lpstr>
      <vt:lpstr>Cvr schedule </vt:lpstr>
      <vt:lpstr>Cvr registration</vt:lpstr>
      <vt:lpstr>Cvr registration—how to</vt:lpstr>
      <vt:lpstr>Cvr registration—how to (con’t)</vt:lpstr>
      <vt:lpstr>Slide 8</vt:lpstr>
      <vt:lpstr>Slide 9</vt:lpstr>
      <vt:lpstr>Slide 10</vt:lpstr>
      <vt:lpstr>Slide 11</vt:lpstr>
      <vt:lpstr>Slide 12</vt:lpstr>
      <vt:lpstr>Slide 13</vt:lpstr>
      <vt:lpstr>Slide 14</vt:lpstr>
      <vt:lpstr>Slide 15</vt:lpstr>
      <vt:lpstr>Accessing the Cvr</vt:lpstr>
      <vt:lpstr>Cvr for superintendents</vt:lpstr>
      <vt:lpstr>Cvr for superintendents Verification progress reports</vt:lpstr>
      <vt:lpstr>Cvr for superintendents Verification progress reports</vt:lpstr>
      <vt:lpstr>Cvr for superintendents Verification progress reports</vt:lpstr>
      <vt:lpstr>Cvr for superintendents Verification progress reports</vt:lpstr>
      <vt:lpstr>Cvr for superintendents Verification progress reports</vt:lpstr>
      <vt:lpstr>Cvr for superintendents Verification progress reports</vt:lpstr>
      <vt:lpstr>Cvr for superintendents Verification progress reports</vt:lpstr>
      <vt:lpstr>Slide 25</vt:lpstr>
      <vt:lpstr>Slide 26</vt:lpstr>
      <vt:lpstr>Slide 27</vt:lpstr>
      <vt:lpstr>Slide 28</vt:lpstr>
      <vt:lpstr>Slide 29</vt:lpstr>
      <vt:lpstr>Slide 30</vt:lpstr>
      <vt:lpstr>Slide 31</vt:lpstr>
      <vt:lpstr>Slide 32</vt:lpstr>
      <vt:lpstr>Cvr for superintendents all teachers reports</vt:lpstr>
      <vt:lpstr>Cvr for principals</vt:lpstr>
      <vt:lpstr>Cvr for principals Roster Verification-by teacher</vt:lpstr>
      <vt:lpstr>Cvr for principals Roster Verification-by teacher</vt:lpstr>
      <vt:lpstr>Cvr for principals Roster Verification-by teacher</vt:lpstr>
      <vt:lpstr>Slide 38</vt:lpstr>
      <vt:lpstr>Slide 39</vt:lpstr>
      <vt:lpstr>Slide 40</vt:lpstr>
      <vt:lpstr>Slide 41</vt:lpstr>
      <vt:lpstr>Cvr for principals Roster Verification-viewing changes</vt:lpstr>
      <vt:lpstr>Slide 43</vt:lpstr>
      <vt:lpstr>Cvr for principals viewing verified data</vt:lpstr>
      <vt:lpstr>Slide 45</vt:lpstr>
      <vt:lpstr>Slide 46</vt:lpstr>
      <vt:lpstr>Cvr for principals Verification progress reports</vt:lpstr>
      <vt:lpstr>Cvr for principals Verification progress reports</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INDIVIDUAL TEACHER REPORTS</vt:lpstr>
      <vt:lpstr>Slide 77</vt:lpstr>
      <vt:lpstr>INDIVIDUAL TEACHER REPORTS</vt:lpstr>
      <vt:lpstr>INDIVIDUAL TEACHER REPORTS</vt:lpstr>
      <vt:lpstr>INDIVIDUAL TEACHER REPORTS</vt:lpstr>
      <vt:lpstr>INDIVIDUAL TEACHER REPORTS</vt:lpstr>
      <vt:lpstr>INDIVIDUAL TEACHER REPORTS</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FAQ’s</vt:lpstr>
      <vt:lpstr>FAQ’s</vt:lpstr>
      <vt:lpstr>FAQ’s</vt:lpstr>
      <vt:lpstr>FAQ’s</vt:lpstr>
    </vt:vector>
  </TitlesOfParts>
  <Company>LDOE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Verification AND results reporting portal (cvr)</dc:title>
  <dc:creator>drowland</dc:creator>
  <cp:lastModifiedBy>Eparker</cp:lastModifiedBy>
  <cp:revision>280</cp:revision>
  <dcterms:created xsi:type="dcterms:W3CDTF">2012-02-22T20:51:18Z</dcterms:created>
  <dcterms:modified xsi:type="dcterms:W3CDTF">2012-05-09T20:24:40Z</dcterms:modified>
</cp:coreProperties>
</file>