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diagrams/quickStyle1.xml" ContentType="application/vnd.openxmlformats-officedocument.drawingml.diagramStyl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50"/>
  </p:notesMasterIdLst>
  <p:handoutMasterIdLst>
    <p:handoutMasterId r:id="rId51"/>
  </p:handoutMasterIdLst>
  <p:sldIdLst>
    <p:sldId id="815" r:id="rId2"/>
    <p:sldId id="764" r:id="rId3"/>
    <p:sldId id="765" r:id="rId4"/>
    <p:sldId id="809" r:id="rId5"/>
    <p:sldId id="609" r:id="rId6"/>
    <p:sldId id="803" r:id="rId7"/>
    <p:sldId id="836" r:id="rId8"/>
    <p:sldId id="689" r:id="rId9"/>
    <p:sldId id="759" r:id="rId10"/>
    <p:sldId id="761" r:id="rId11"/>
    <p:sldId id="801" r:id="rId12"/>
    <p:sldId id="760" r:id="rId13"/>
    <p:sldId id="771" r:id="rId14"/>
    <p:sldId id="816" r:id="rId15"/>
    <p:sldId id="772" r:id="rId16"/>
    <p:sldId id="774" r:id="rId17"/>
    <p:sldId id="612" r:id="rId18"/>
    <p:sldId id="817" r:id="rId19"/>
    <p:sldId id="778" r:id="rId20"/>
    <p:sldId id="779" r:id="rId21"/>
    <p:sldId id="781" r:id="rId22"/>
    <p:sldId id="780" r:id="rId23"/>
    <p:sldId id="782" r:id="rId24"/>
    <p:sldId id="835" r:id="rId25"/>
    <p:sldId id="783" r:id="rId26"/>
    <p:sldId id="784" r:id="rId27"/>
    <p:sldId id="818" r:id="rId28"/>
    <p:sldId id="786" r:id="rId29"/>
    <p:sldId id="819" r:id="rId30"/>
    <p:sldId id="788" r:id="rId31"/>
    <p:sldId id="789" r:id="rId32"/>
    <p:sldId id="820" r:id="rId33"/>
    <p:sldId id="791" r:id="rId34"/>
    <p:sldId id="795" r:id="rId35"/>
    <p:sldId id="792" r:id="rId36"/>
    <p:sldId id="793" r:id="rId37"/>
    <p:sldId id="823" r:id="rId38"/>
    <p:sldId id="796" r:id="rId39"/>
    <p:sldId id="821" r:id="rId40"/>
    <p:sldId id="798" r:id="rId41"/>
    <p:sldId id="827" r:id="rId42"/>
    <p:sldId id="824" r:id="rId43"/>
    <p:sldId id="834" r:id="rId44"/>
    <p:sldId id="811" r:id="rId45"/>
    <p:sldId id="825" r:id="rId46"/>
    <p:sldId id="826" r:id="rId47"/>
    <p:sldId id="800" r:id="rId48"/>
    <p:sldId id="837" r:id="rId49"/>
  </p:sldIdLst>
  <p:sldSz cx="8961438" cy="6721475"/>
  <p:notesSz cx="7019925" cy="9305925"/>
  <p:custDataLst>
    <p:tags r:id="rId52"/>
  </p:custDataLst>
  <p:defaultTex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5517" indent="1588" algn="l" rtl="0" fontAlgn="base">
      <a:spcBef>
        <a:spcPct val="0"/>
      </a:spcBef>
      <a:spcAft>
        <a:spcPct val="0"/>
      </a:spcAft>
      <a:defRPr sz="1200" kern="1200">
        <a:solidFill>
          <a:schemeClr val="tx1"/>
        </a:solidFill>
        <a:latin typeface="Arial" charset="0"/>
        <a:ea typeface="+mn-ea"/>
        <a:cs typeface="Arial" charset="0"/>
      </a:defRPr>
    </a:lvl2pPr>
    <a:lvl3pPr marL="912619" indent="1588" algn="l" rtl="0" fontAlgn="base">
      <a:spcBef>
        <a:spcPct val="0"/>
      </a:spcBef>
      <a:spcAft>
        <a:spcPct val="0"/>
      </a:spcAft>
      <a:defRPr sz="1200" kern="1200">
        <a:solidFill>
          <a:schemeClr val="tx1"/>
        </a:solidFill>
        <a:latin typeface="Arial" charset="0"/>
        <a:ea typeface="+mn-ea"/>
        <a:cs typeface="Arial" charset="0"/>
      </a:defRPr>
    </a:lvl3pPr>
    <a:lvl4pPr marL="1369722" indent="1588" algn="l" rtl="0" fontAlgn="base">
      <a:spcBef>
        <a:spcPct val="0"/>
      </a:spcBef>
      <a:spcAft>
        <a:spcPct val="0"/>
      </a:spcAft>
      <a:defRPr sz="1200" kern="1200">
        <a:solidFill>
          <a:schemeClr val="tx1"/>
        </a:solidFill>
        <a:latin typeface="Arial" charset="0"/>
        <a:ea typeface="+mn-ea"/>
        <a:cs typeface="Arial" charset="0"/>
      </a:defRPr>
    </a:lvl4pPr>
    <a:lvl5pPr marL="1826825" indent="1588" algn="l" rtl="0" fontAlgn="base">
      <a:spcBef>
        <a:spcPct val="0"/>
      </a:spcBef>
      <a:spcAft>
        <a:spcPct val="0"/>
      </a:spcAft>
      <a:defRPr sz="1200" kern="1200">
        <a:solidFill>
          <a:schemeClr val="tx1"/>
        </a:solidFill>
        <a:latin typeface="Arial" charset="0"/>
        <a:ea typeface="+mn-ea"/>
        <a:cs typeface="Arial" charset="0"/>
      </a:defRPr>
    </a:lvl5pPr>
    <a:lvl6pPr marL="2285516" algn="l" defTabSz="914206" rtl="0" eaLnBrk="1" latinLnBrk="0" hangingPunct="1">
      <a:defRPr sz="1200" kern="1200">
        <a:solidFill>
          <a:schemeClr val="tx1"/>
        </a:solidFill>
        <a:latin typeface="Arial" charset="0"/>
        <a:ea typeface="+mn-ea"/>
        <a:cs typeface="Arial" charset="0"/>
      </a:defRPr>
    </a:lvl6pPr>
    <a:lvl7pPr marL="2742618" algn="l" defTabSz="914206" rtl="0" eaLnBrk="1" latinLnBrk="0" hangingPunct="1">
      <a:defRPr sz="1200" kern="1200">
        <a:solidFill>
          <a:schemeClr val="tx1"/>
        </a:solidFill>
        <a:latin typeface="Arial" charset="0"/>
        <a:ea typeface="+mn-ea"/>
        <a:cs typeface="Arial" charset="0"/>
      </a:defRPr>
    </a:lvl7pPr>
    <a:lvl8pPr marL="3199722" algn="l" defTabSz="914206" rtl="0" eaLnBrk="1" latinLnBrk="0" hangingPunct="1">
      <a:defRPr sz="1200" kern="1200">
        <a:solidFill>
          <a:schemeClr val="tx1"/>
        </a:solidFill>
        <a:latin typeface="Arial" charset="0"/>
        <a:ea typeface="+mn-ea"/>
        <a:cs typeface="Arial" charset="0"/>
      </a:defRPr>
    </a:lvl8pPr>
    <a:lvl9pPr marL="3656824" algn="l" defTabSz="914206" rtl="0" eaLnBrk="1" latinLnBrk="0" hangingPunct="1">
      <a:defRPr sz="12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SD Super" initials=""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7895AF"/>
    <a:srgbClr val="656565"/>
    <a:srgbClr val="D2DEE5"/>
    <a:srgbClr val="1B587C"/>
    <a:srgbClr val="C7CCD7"/>
    <a:srgbClr val="CCDAE2"/>
    <a:srgbClr val="B3D8EF"/>
    <a:srgbClr val="267C7E"/>
    <a:srgbClr val="F4E9E9"/>
    <a:srgbClr val="C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49" autoAdjust="0"/>
    <p:restoredTop sz="78153" autoAdjust="0"/>
  </p:normalViewPr>
  <p:slideViewPr>
    <p:cSldViewPr snapToGrid="0">
      <p:cViewPr varScale="1">
        <p:scale>
          <a:sx n="55" d="100"/>
          <a:sy n="55" d="100"/>
        </p:scale>
        <p:origin x="-504" y="-96"/>
      </p:cViewPr>
      <p:guideLst>
        <p:guide orient="horz" pos="806"/>
        <p:guide orient="horz" pos="4195"/>
        <p:guide orient="horz"/>
        <p:guide pos="313"/>
        <p:guide pos="553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9" d="100"/>
          <a:sy n="69" d="100"/>
        </p:scale>
        <p:origin x="-780" y="-102"/>
      </p:cViewPr>
      <p:guideLst>
        <p:guide orient="horz" pos="981"/>
        <p:guide orient="horz" pos="5728"/>
        <p:guide orient="horz" pos="231"/>
        <p:guide pos="358"/>
        <p:guide pos="4291"/>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5912CA-342E-4CB9-9F3A-DBB77C61A1B1}" type="doc">
      <dgm:prSet loTypeId="urn:microsoft.com/office/officeart/2005/8/layout/vList6" loCatId="process" qsTypeId="urn:microsoft.com/office/officeart/2005/8/quickstyle/simple1" qsCatId="simple" csTypeId="urn:microsoft.com/office/officeart/2005/8/colors/accent3_2" csCatId="accent3" phldr="1"/>
      <dgm:spPr/>
    </dgm:pt>
    <dgm:pt modelId="{B6FE84CC-8C02-4C0D-91D9-FE86F9420A4E}">
      <dgm:prSet phldrT="[Text]" custT="1"/>
      <dgm:spPr>
        <a:solidFill>
          <a:srgbClr val="7895AF"/>
        </a:solidFill>
      </dgm:spPr>
      <dgm:t>
        <a:bodyPr/>
        <a:lstStyle/>
        <a:p>
          <a:r>
            <a:rPr lang="en-US" sz="2400" b="1" dirty="0" smtClean="0">
              <a:latin typeface="Calibri" pitchFamily="34" charset="0"/>
              <a:cs typeface="Arial" pitchFamily="34" charset="0"/>
            </a:rPr>
            <a:t>February-March 2012</a:t>
          </a:r>
          <a:endParaRPr lang="en-US" sz="2400" b="1" dirty="0">
            <a:latin typeface="Calibri" pitchFamily="34" charset="0"/>
            <a:cs typeface="Arial" pitchFamily="34" charset="0"/>
          </a:endParaRPr>
        </a:p>
      </dgm:t>
    </dgm:pt>
    <dgm:pt modelId="{E3AA0623-589F-428D-8FFA-66BE1C535450}" type="parTrans" cxnId="{2730C7C3-989D-423E-897D-3DA9C78D7DE7}">
      <dgm:prSet/>
      <dgm:spPr/>
      <dgm:t>
        <a:bodyPr/>
        <a:lstStyle/>
        <a:p>
          <a:endParaRPr lang="en-US"/>
        </a:p>
      </dgm:t>
    </dgm:pt>
    <dgm:pt modelId="{CE2BCA1D-AF24-4FCB-80DA-8747C23D5861}" type="sibTrans" cxnId="{2730C7C3-989D-423E-897D-3DA9C78D7DE7}">
      <dgm:prSet/>
      <dgm:spPr/>
      <dgm:t>
        <a:bodyPr/>
        <a:lstStyle/>
        <a:p>
          <a:endParaRPr lang="en-US"/>
        </a:p>
      </dgm:t>
    </dgm:pt>
    <dgm:pt modelId="{C5FEAC0C-A81E-49F5-A0D5-1E37DBD1A6A1}">
      <dgm:prSet phldrT="[Text]" custT="1"/>
      <dgm:spPr>
        <a:solidFill>
          <a:srgbClr val="7895AF"/>
        </a:solidFill>
      </dgm:spPr>
      <dgm:t>
        <a:bodyPr/>
        <a:lstStyle/>
        <a:p>
          <a:r>
            <a:rPr lang="en-US" sz="2400" b="1" dirty="0" smtClean="0">
              <a:latin typeface="Calibri" pitchFamily="34" charset="0"/>
              <a:cs typeface="Arial" pitchFamily="34" charset="0"/>
            </a:rPr>
            <a:t>March 2012</a:t>
          </a:r>
          <a:endParaRPr lang="en-US" sz="2400" b="1" dirty="0">
            <a:latin typeface="Calibri" pitchFamily="34" charset="0"/>
            <a:cs typeface="Arial" pitchFamily="34" charset="0"/>
          </a:endParaRPr>
        </a:p>
      </dgm:t>
    </dgm:pt>
    <dgm:pt modelId="{75F23B9C-8A4B-4D7C-B4B7-AAC805DA1CE8}" type="parTrans" cxnId="{CA3BED74-66C4-46E6-97D8-6EC5A55D7DB9}">
      <dgm:prSet/>
      <dgm:spPr/>
      <dgm:t>
        <a:bodyPr/>
        <a:lstStyle/>
        <a:p>
          <a:endParaRPr lang="en-US"/>
        </a:p>
      </dgm:t>
    </dgm:pt>
    <dgm:pt modelId="{7E28EF80-0716-497A-B47B-53E130C9693B}" type="sibTrans" cxnId="{CA3BED74-66C4-46E6-97D8-6EC5A55D7DB9}">
      <dgm:prSet/>
      <dgm:spPr/>
      <dgm:t>
        <a:bodyPr/>
        <a:lstStyle/>
        <a:p>
          <a:endParaRPr lang="en-US"/>
        </a:p>
      </dgm:t>
    </dgm:pt>
    <dgm:pt modelId="{45E28415-891F-42F9-B506-EDBA0B01C61F}">
      <dgm:prSet phldrT="[Text]" custT="1"/>
      <dgm:spPr>
        <a:solidFill>
          <a:srgbClr val="7895AF"/>
        </a:solidFill>
      </dgm:spPr>
      <dgm:t>
        <a:bodyPr/>
        <a:lstStyle/>
        <a:p>
          <a:r>
            <a:rPr lang="en-US" sz="2400" b="1" dirty="0" smtClean="0">
              <a:latin typeface="Calibri" pitchFamily="34" charset="0"/>
              <a:cs typeface="Arial" pitchFamily="34" charset="0"/>
            </a:rPr>
            <a:t>April-July 2012</a:t>
          </a:r>
          <a:endParaRPr lang="en-US" sz="2400" b="1" dirty="0">
            <a:latin typeface="Calibri" pitchFamily="34" charset="0"/>
            <a:cs typeface="Arial" pitchFamily="34" charset="0"/>
          </a:endParaRPr>
        </a:p>
      </dgm:t>
    </dgm:pt>
    <dgm:pt modelId="{52EF8D39-E453-4FE5-97CA-7A6B0299EDEA}" type="parTrans" cxnId="{3A8D5764-B611-417E-A607-062BA794E54E}">
      <dgm:prSet/>
      <dgm:spPr/>
      <dgm:t>
        <a:bodyPr/>
        <a:lstStyle/>
        <a:p>
          <a:endParaRPr lang="en-US"/>
        </a:p>
      </dgm:t>
    </dgm:pt>
    <dgm:pt modelId="{4A10D550-591E-4C1C-B137-1ADAE9698EDA}" type="sibTrans" cxnId="{3A8D5764-B611-417E-A607-062BA794E54E}">
      <dgm:prSet/>
      <dgm:spPr/>
      <dgm:t>
        <a:bodyPr/>
        <a:lstStyle/>
        <a:p>
          <a:endParaRPr lang="en-US"/>
        </a:p>
      </dgm:t>
    </dgm:pt>
    <dgm:pt modelId="{D7B6E197-5757-4598-91CB-BFF3931DB15C}">
      <dgm:prSet phldrT="[Text]" custT="1"/>
      <dgm:spPr>
        <a:solidFill>
          <a:srgbClr val="7895AF"/>
        </a:solidFill>
      </dgm:spPr>
      <dgm:t>
        <a:bodyPr/>
        <a:lstStyle/>
        <a:p>
          <a:r>
            <a:rPr lang="en-US" sz="2400" b="1" dirty="0" smtClean="0">
              <a:latin typeface="Calibri" pitchFamily="34" charset="0"/>
              <a:cs typeface="Arial" pitchFamily="34" charset="0"/>
            </a:rPr>
            <a:t>Beginning August 2012</a:t>
          </a:r>
          <a:endParaRPr lang="en-US" sz="2400" b="1" dirty="0">
            <a:latin typeface="Calibri" pitchFamily="34" charset="0"/>
            <a:cs typeface="Arial" pitchFamily="34" charset="0"/>
          </a:endParaRPr>
        </a:p>
      </dgm:t>
    </dgm:pt>
    <dgm:pt modelId="{D9407362-BA70-4853-8001-A22DC761D479}" type="parTrans" cxnId="{333702FD-F085-4462-877F-525927048E26}">
      <dgm:prSet/>
      <dgm:spPr/>
      <dgm:t>
        <a:bodyPr/>
        <a:lstStyle/>
        <a:p>
          <a:endParaRPr lang="en-US"/>
        </a:p>
      </dgm:t>
    </dgm:pt>
    <dgm:pt modelId="{656C0414-09AF-47A0-9FD8-137D895F529C}" type="sibTrans" cxnId="{333702FD-F085-4462-877F-525927048E26}">
      <dgm:prSet/>
      <dgm:spPr/>
      <dgm:t>
        <a:bodyPr/>
        <a:lstStyle/>
        <a:p>
          <a:endParaRPr lang="en-US"/>
        </a:p>
      </dgm:t>
    </dgm:pt>
    <dgm:pt modelId="{AB58F7C5-3AAB-4805-AEA0-102A9BDA0645}">
      <dgm:prSet phldrT="[Text]" custT="1"/>
      <dgm:spPr/>
      <dgm:t>
        <a:bodyPr anchor="ctr"/>
        <a:lstStyle/>
        <a:p>
          <a:r>
            <a:rPr lang="en-US" sz="2000" b="1" dirty="0" smtClean="0">
              <a:latin typeface="Calibri" pitchFamily="34" charset="0"/>
              <a:cs typeface="Arial" pitchFamily="34" charset="0"/>
            </a:rPr>
            <a:t>Regional Awareness Sessions Conducted Across State</a:t>
          </a:r>
          <a:endParaRPr lang="en-US" sz="2000" b="1" dirty="0">
            <a:latin typeface="Calibri" pitchFamily="34" charset="0"/>
            <a:cs typeface="Arial" pitchFamily="34" charset="0"/>
          </a:endParaRPr>
        </a:p>
      </dgm:t>
    </dgm:pt>
    <dgm:pt modelId="{9E819D0A-24FA-4BA0-A708-2D4AFFA23D95}" type="parTrans" cxnId="{7E446AAF-DC78-4669-B847-315BC6681526}">
      <dgm:prSet/>
      <dgm:spPr/>
      <dgm:t>
        <a:bodyPr/>
        <a:lstStyle/>
        <a:p>
          <a:endParaRPr lang="en-US"/>
        </a:p>
      </dgm:t>
    </dgm:pt>
    <dgm:pt modelId="{9CC5438A-D083-43C8-8014-3905C083E292}" type="sibTrans" cxnId="{7E446AAF-DC78-4669-B847-315BC6681526}">
      <dgm:prSet/>
      <dgm:spPr/>
      <dgm:t>
        <a:bodyPr/>
        <a:lstStyle/>
        <a:p>
          <a:endParaRPr lang="en-US"/>
        </a:p>
      </dgm:t>
    </dgm:pt>
    <dgm:pt modelId="{5013E26B-658E-4746-B1B3-13137505F62B}">
      <dgm:prSet phldrT="[Text]" custT="1"/>
      <dgm:spPr/>
      <dgm:t>
        <a:bodyPr anchor="ctr"/>
        <a:lstStyle/>
        <a:p>
          <a:r>
            <a:rPr lang="en-US" sz="2000" b="1" dirty="0" smtClean="0">
              <a:latin typeface="Calibri" pitchFamily="34" charset="0"/>
              <a:cs typeface="Arial" pitchFamily="34" charset="0"/>
            </a:rPr>
            <a:t>Begin work with LDOE network team to deepen understanding of strategy</a:t>
          </a:r>
          <a:endParaRPr lang="en-US" sz="2000" b="1" dirty="0">
            <a:latin typeface="Calibri" pitchFamily="34" charset="0"/>
            <a:cs typeface="Arial" pitchFamily="34" charset="0"/>
          </a:endParaRPr>
        </a:p>
      </dgm:t>
    </dgm:pt>
    <dgm:pt modelId="{9A59CCB9-5115-448C-9EA3-B449D5226196}" type="parTrans" cxnId="{434C03F9-16D6-4465-A26E-872FC6EDF23A}">
      <dgm:prSet/>
      <dgm:spPr/>
      <dgm:t>
        <a:bodyPr/>
        <a:lstStyle/>
        <a:p>
          <a:endParaRPr lang="en-US"/>
        </a:p>
      </dgm:t>
    </dgm:pt>
    <dgm:pt modelId="{BE2F2B6C-D6A4-41CA-86B0-3D4B923F69F4}" type="sibTrans" cxnId="{434C03F9-16D6-4465-A26E-872FC6EDF23A}">
      <dgm:prSet/>
      <dgm:spPr/>
      <dgm:t>
        <a:bodyPr/>
        <a:lstStyle/>
        <a:p>
          <a:endParaRPr lang="en-US"/>
        </a:p>
      </dgm:t>
    </dgm:pt>
    <dgm:pt modelId="{BF8E1D2A-97A8-4824-99F6-2C71F10382FE}">
      <dgm:prSet phldrT="[Text]" custT="1"/>
      <dgm:spPr/>
      <dgm:t>
        <a:bodyPr anchor="ctr"/>
        <a:lstStyle/>
        <a:p>
          <a:r>
            <a:rPr lang="en-US" sz="2000" b="1" dirty="0" smtClean="0">
              <a:latin typeface="Calibri" pitchFamily="34" charset="0"/>
              <a:cs typeface="Arial" pitchFamily="34" charset="0"/>
            </a:rPr>
            <a:t>Develop District Implementation plan</a:t>
          </a:r>
          <a:endParaRPr lang="en-US" sz="2000" b="1" dirty="0">
            <a:latin typeface="Calibri" pitchFamily="34" charset="0"/>
            <a:cs typeface="Arial" pitchFamily="34" charset="0"/>
          </a:endParaRPr>
        </a:p>
      </dgm:t>
    </dgm:pt>
    <dgm:pt modelId="{0B25D476-E46C-4142-977D-CCE4265C7D67}" type="parTrans" cxnId="{45637E6C-B418-47E5-98C6-A9FDE757C9E6}">
      <dgm:prSet/>
      <dgm:spPr/>
      <dgm:t>
        <a:bodyPr/>
        <a:lstStyle/>
        <a:p>
          <a:endParaRPr lang="en-US"/>
        </a:p>
      </dgm:t>
    </dgm:pt>
    <dgm:pt modelId="{89B141FB-A3EE-40EC-BF3D-4F29D349993E}" type="sibTrans" cxnId="{45637E6C-B418-47E5-98C6-A9FDE757C9E6}">
      <dgm:prSet/>
      <dgm:spPr/>
      <dgm:t>
        <a:bodyPr/>
        <a:lstStyle/>
        <a:p>
          <a:endParaRPr lang="en-US"/>
        </a:p>
      </dgm:t>
    </dgm:pt>
    <dgm:pt modelId="{B79D609E-FF00-4027-9821-A7FA67F94D7A}">
      <dgm:prSet phldrT="[Text]" custT="1"/>
      <dgm:spPr/>
      <dgm:t>
        <a:bodyPr anchor="ctr"/>
        <a:lstStyle/>
        <a:p>
          <a:r>
            <a:rPr lang="en-US" sz="2000" b="1" dirty="0" smtClean="0">
              <a:latin typeface="Calibri" pitchFamily="34" charset="0"/>
              <a:cs typeface="Arial" pitchFamily="34" charset="0"/>
            </a:rPr>
            <a:t>Compass &amp; CCSS (K-1</a:t>
          </a:r>
          <a:r>
            <a:rPr lang="en-US" sz="2000" b="1" baseline="30000" dirty="0" smtClean="0">
              <a:latin typeface="Calibri" pitchFamily="34" charset="0"/>
              <a:cs typeface="Arial" pitchFamily="34" charset="0"/>
            </a:rPr>
            <a:t>st</a:t>
          </a:r>
          <a:r>
            <a:rPr lang="en-US" sz="2000" b="1" dirty="0" smtClean="0">
              <a:latin typeface="Calibri" pitchFamily="34" charset="0"/>
              <a:cs typeface="Arial" pitchFamily="34" charset="0"/>
            </a:rPr>
            <a:t>) Go-Live</a:t>
          </a:r>
          <a:endParaRPr lang="en-US" sz="2000" b="1" dirty="0">
            <a:latin typeface="Calibri" pitchFamily="34" charset="0"/>
            <a:cs typeface="Arial" pitchFamily="34" charset="0"/>
          </a:endParaRPr>
        </a:p>
      </dgm:t>
    </dgm:pt>
    <dgm:pt modelId="{0069B8EB-C719-4291-B60D-38EF650DA0FE}" type="parTrans" cxnId="{04E810A7-DD19-45A6-ACD1-624260C8CEE8}">
      <dgm:prSet/>
      <dgm:spPr/>
      <dgm:t>
        <a:bodyPr/>
        <a:lstStyle/>
        <a:p>
          <a:endParaRPr lang="en-US"/>
        </a:p>
      </dgm:t>
    </dgm:pt>
    <dgm:pt modelId="{3385532D-8D13-453C-8AB2-921AFA8E6EC7}" type="sibTrans" cxnId="{04E810A7-DD19-45A6-ACD1-624260C8CEE8}">
      <dgm:prSet/>
      <dgm:spPr/>
      <dgm:t>
        <a:bodyPr/>
        <a:lstStyle/>
        <a:p>
          <a:endParaRPr lang="en-US"/>
        </a:p>
      </dgm:t>
    </dgm:pt>
    <dgm:pt modelId="{E7A041D7-8080-4561-BA2A-60B177FFA2F3}">
      <dgm:prSet phldrT="[Text]" custT="1"/>
      <dgm:spPr>
        <a:solidFill>
          <a:srgbClr val="7895AF"/>
        </a:solidFill>
      </dgm:spPr>
      <dgm:t>
        <a:bodyPr/>
        <a:lstStyle/>
        <a:p>
          <a:r>
            <a:rPr lang="en-US" sz="2400" b="1" dirty="0" smtClean="0">
              <a:latin typeface="Calibri" pitchFamily="34" charset="0"/>
              <a:cs typeface="Arial" pitchFamily="34" charset="0"/>
            </a:rPr>
            <a:t>February 2012</a:t>
          </a:r>
          <a:endParaRPr lang="en-US" sz="2400" b="1" dirty="0">
            <a:latin typeface="Calibri" pitchFamily="34" charset="0"/>
            <a:cs typeface="Arial" pitchFamily="34" charset="0"/>
          </a:endParaRPr>
        </a:p>
      </dgm:t>
    </dgm:pt>
    <dgm:pt modelId="{9B65E945-49F9-4435-830A-198D7A94C296}" type="parTrans" cxnId="{DD9DCEA9-AEEC-4010-901E-38D43AFF56AF}">
      <dgm:prSet/>
      <dgm:spPr/>
      <dgm:t>
        <a:bodyPr/>
        <a:lstStyle/>
        <a:p>
          <a:endParaRPr lang="en-US"/>
        </a:p>
      </dgm:t>
    </dgm:pt>
    <dgm:pt modelId="{B804FEF4-A673-48BD-A175-198B9CB40A04}" type="sibTrans" cxnId="{DD9DCEA9-AEEC-4010-901E-38D43AFF56AF}">
      <dgm:prSet/>
      <dgm:spPr/>
      <dgm:t>
        <a:bodyPr/>
        <a:lstStyle/>
        <a:p>
          <a:endParaRPr lang="en-US"/>
        </a:p>
      </dgm:t>
    </dgm:pt>
    <dgm:pt modelId="{E9C9722B-F9FF-4CDE-89A9-00625ED9D771}">
      <dgm:prSet phldrT="[Text]" custT="1"/>
      <dgm:spPr/>
      <dgm:t>
        <a:bodyPr anchor="ctr"/>
        <a:lstStyle/>
        <a:p>
          <a:r>
            <a:rPr lang="en-US" sz="2000" b="1" dirty="0" smtClean="0">
              <a:latin typeface="Calibri" pitchFamily="34" charset="0"/>
              <a:cs typeface="Arial" pitchFamily="34" charset="0"/>
            </a:rPr>
            <a:t>Integration Strategy Rollout</a:t>
          </a:r>
          <a:endParaRPr lang="en-US" sz="2000" b="1" dirty="0">
            <a:latin typeface="Calibri" pitchFamily="34" charset="0"/>
            <a:cs typeface="Arial" pitchFamily="34" charset="0"/>
          </a:endParaRPr>
        </a:p>
      </dgm:t>
    </dgm:pt>
    <dgm:pt modelId="{1B5F48F7-7544-4B88-A1ED-30AC9E37D3EA}" type="parTrans" cxnId="{877A8DC6-9C91-489A-AB74-08065EC6B6D0}">
      <dgm:prSet/>
      <dgm:spPr/>
      <dgm:t>
        <a:bodyPr/>
        <a:lstStyle/>
        <a:p>
          <a:endParaRPr lang="en-US"/>
        </a:p>
      </dgm:t>
    </dgm:pt>
    <dgm:pt modelId="{39FB86BC-C0A4-4714-A792-BA58902D71A3}" type="sibTrans" cxnId="{877A8DC6-9C91-489A-AB74-08065EC6B6D0}">
      <dgm:prSet/>
      <dgm:spPr/>
      <dgm:t>
        <a:bodyPr/>
        <a:lstStyle/>
        <a:p>
          <a:endParaRPr lang="en-US"/>
        </a:p>
      </dgm:t>
    </dgm:pt>
    <dgm:pt modelId="{1C69EEBF-B3A5-4354-AECF-D0185F6D6C44}">
      <dgm:prSet phldrT="[Text]" custT="1"/>
      <dgm:spPr/>
      <dgm:t>
        <a:bodyPr anchor="ctr"/>
        <a:lstStyle/>
        <a:p>
          <a:r>
            <a:rPr lang="en-US" sz="2000" b="1" dirty="0" smtClean="0">
              <a:latin typeface="Calibri" pitchFamily="34" charset="0"/>
              <a:cs typeface="Arial" pitchFamily="34" charset="0"/>
            </a:rPr>
            <a:t>Support Team Identified for Each LEA</a:t>
          </a:r>
          <a:endParaRPr lang="en-US" sz="2000" b="1" dirty="0">
            <a:latin typeface="Calibri" pitchFamily="34" charset="0"/>
            <a:cs typeface="Arial" pitchFamily="34" charset="0"/>
          </a:endParaRPr>
        </a:p>
      </dgm:t>
    </dgm:pt>
    <dgm:pt modelId="{8938E0C6-BC71-4572-9D1A-53DD6F473005}" type="parTrans" cxnId="{8480B8E9-362D-4FC0-BA8A-DF46520969CA}">
      <dgm:prSet/>
      <dgm:spPr/>
      <dgm:t>
        <a:bodyPr/>
        <a:lstStyle/>
        <a:p>
          <a:endParaRPr lang="en-US"/>
        </a:p>
      </dgm:t>
    </dgm:pt>
    <dgm:pt modelId="{8349D074-99AC-4E9B-BD6C-96058303F487}" type="sibTrans" cxnId="{8480B8E9-362D-4FC0-BA8A-DF46520969CA}">
      <dgm:prSet/>
      <dgm:spPr/>
      <dgm:t>
        <a:bodyPr/>
        <a:lstStyle/>
        <a:p>
          <a:endParaRPr lang="en-US"/>
        </a:p>
      </dgm:t>
    </dgm:pt>
    <dgm:pt modelId="{38FAE7F1-A06F-4E44-B6E4-66793BF7DED3}">
      <dgm:prSet phldrT="[Text]" custT="1"/>
      <dgm:spPr/>
      <dgm:t>
        <a:bodyPr anchor="ctr"/>
        <a:lstStyle/>
        <a:p>
          <a:r>
            <a:rPr lang="en-US" sz="2000" b="1" dirty="0" smtClean="0">
              <a:latin typeface="Calibri" pitchFamily="34" charset="0"/>
              <a:cs typeface="Arial" pitchFamily="34" charset="0"/>
            </a:rPr>
            <a:t>Engage in CCSS and Compass Training</a:t>
          </a:r>
          <a:endParaRPr lang="en-US" sz="2000" b="1" dirty="0">
            <a:latin typeface="Calibri" pitchFamily="34" charset="0"/>
            <a:cs typeface="Arial" pitchFamily="34" charset="0"/>
          </a:endParaRPr>
        </a:p>
      </dgm:t>
    </dgm:pt>
    <dgm:pt modelId="{08E73B0B-3FA8-4C0D-A57A-AEB8B641663F}" type="parTrans" cxnId="{B32EC8AE-23DF-4A0E-A081-F5ACE99D723F}">
      <dgm:prSet/>
      <dgm:spPr/>
      <dgm:t>
        <a:bodyPr/>
        <a:lstStyle/>
        <a:p>
          <a:endParaRPr lang="en-US"/>
        </a:p>
      </dgm:t>
    </dgm:pt>
    <dgm:pt modelId="{4E6ABBB7-247B-4B33-8501-EF0DC2F44605}" type="sibTrans" cxnId="{B32EC8AE-23DF-4A0E-A081-F5ACE99D723F}">
      <dgm:prSet/>
      <dgm:spPr/>
      <dgm:t>
        <a:bodyPr/>
        <a:lstStyle/>
        <a:p>
          <a:endParaRPr lang="en-US"/>
        </a:p>
      </dgm:t>
    </dgm:pt>
    <dgm:pt modelId="{A7A8B032-2864-41BB-843A-B3D0950B1716}">
      <dgm:prSet phldrT="[Text]" custT="1"/>
      <dgm:spPr/>
      <dgm:t>
        <a:bodyPr anchor="ctr"/>
        <a:lstStyle/>
        <a:p>
          <a:r>
            <a:rPr lang="en-US" sz="2000" b="1" dirty="0" smtClean="0">
              <a:latin typeface="Calibri" pitchFamily="34" charset="0"/>
              <a:cs typeface="Arial" pitchFamily="34" charset="0"/>
            </a:rPr>
            <a:t>Engage in CCSS and Compass Training</a:t>
          </a:r>
          <a:endParaRPr lang="en-US" sz="2000" b="1" dirty="0">
            <a:latin typeface="Calibri" pitchFamily="34" charset="0"/>
            <a:cs typeface="Arial" pitchFamily="34" charset="0"/>
          </a:endParaRPr>
        </a:p>
      </dgm:t>
    </dgm:pt>
    <dgm:pt modelId="{A1512071-4FED-4443-B8F8-45E55EF7B805}" type="sibTrans" cxnId="{7005110E-6297-480C-AE12-EDDD46E1B2AD}">
      <dgm:prSet/>
      <dgm:spPr/>
      <dgm:t>
        <a:bodyPr/>
        <a:lstStyle/>
        <a:p>
          <a:endParaRPr lang="en-US"/>
        </a:p>
      </dgm:t>
    </dgm:pt>
    <dgm:pt modelId="{B553F28D-3D3E-424A-99E1-0DC4CC501B0B}" type="parTrans" cxnId="{7005110E-6297-480C-AE12-EDDD46E1B2AD}">
      <dgm:prSet/>
      <dgm:spPr/>
      <dgm:t>
        <a:bodyPr/>
        <a:lstStyle/>
        <a:p>
          <a:endParaRPr lang="en-US"/>
        </a:p>
      </dgm:t>
    </dgm:pt>
    <dgm:pt modelId="{DD3E6663-BD1B-4BE2-AAC9-6BBA9D801562}">
      <dgm:prSet phldrT="[Text]" custT="1"/>
      <dgm:spPr/>
      <dgm:t>
        <a:bodyPr anchor="ctr"/>
        <a:lstStyle/>
        <a:p>
          <a:r>
            <a:rPr lang="en-US" sz="2000" b="1" dirty="0" smtClean="0">
              <a:latin typeface="Calibri" pitchFamily="34" charset="0"/>
              <a:cs typeface="Arial" pitchFamily="34" charset="0"/>
            </a:rPr>
            <a:t>Ongoing Support from LDOE Team</a:t>
          </a:r>
          <a:endParaRPr lang="en-US" sz="2000" b="1" dirty="0">
            <a:latin typeface="Calibri" pitchFamily="34" charset="0"/>
            <a:cs typeface="Arial" pitchFamily="34" charset="0"/>
          </a:endParaRPr>
        </a:p>
      </dgm:t>
    </dgm:pt>
    <dgm:pt modelId="{38201E0D-5F89-4DE3-99B1-851384995E1A}" type="sibTrans" cxnId="{3EA544B5-30F3-4FA0-ACAB-26692579A81A}">
      <dgm:prSet/>
      <dgm:spPr/>
      <dgm:t>
        <a:bodyPr/>
        <a:lstStyle/>
        <a:p>
          <a:endParaRPr lang="en-US"/>
        </a:p>
      </dgm:t>
    </dgm:pt>
    <dgm:pt modelId="{54D78BA3-606C-4A66-A3BC-8A4A91C4C2E8}" type="parTrans" cxnId="{3EA544B5-30F3-4FA0-ACAB-26692579A81A}">
      <dgm:prSet/>
      <dgm:spPr/>
      <dgm:t>
        <a:bodyPr/>
        <a:lstStyle/>
        <a:p>
          <a:endParaRPr lang="en-US"/>
        </a:p>
      </dgm:t>
    </dgm:pt>
    <dgm:pt modelId="{93BCEFAD-0E76-4E96-B85E-73F6E909422D}" type="pres">
      <dgm:prSet presAssocID="{6F5912CA-342E-4CB9-9F3A-DBB77C61A1B1}" presName="Name0" presStyleCnt="0">
        <dgm:presLayoutVars>
          <dgm:dir/>
          <dgm:animLvl val="lvl"/>
          <dgm:resizeHandles/>
        </dgm:presLayoutVars>
      </dgm:prSet>
      <dgm:spPr/>
    </dgm:pt>
    <dgm:pt modelId="{40C988AF-B0D7-4367-AF90-445CA0D50951}" type="pres">
      <dgm:prSet presAssocID="{E7A041D7-8080-4561-BA2A-60B177FFA2F3}" presName="linNode" presStyleCnt="0"/>
      <dgm:spPr/>
    </dgm:pt>
    <dgm:pt modelId="{FB8C6EA7-E179-4D7B-A876-D412AD5408AB}" type="pres">
      <dgm:prSet presAssocID="{E7A041D7-8080-4561-BA2A-60B177FFA2F3}" presName="parentShp" presStyleLbl="node1" presStyleIdx="0" presStyleCnt="5" custScaleY="327076">
        <dgm:presLayoutVars>
          <dgm:bulletEnabled val="1"/>
        </dgm:presLayoutVars>
      </dgm:prSet>
      <dgm:spPr/>
      <dgm:t>
        <a:bodyPr/>
        <a:lstStyle/>
        <a:p>
          <a:endParaRPr lang="en-US"/>
        </a:p>
      </dgm:t>
    </dgm:pt>
    <dgm:pt modelId="{A20D6F8F-9484-4A01-B2F1-7E3CE484DD56}" type="pres">
      <dgm:prSet presAssocID="{E7A041D7-8080-4561-BA2A-60B177FFA2F3}" presName="childShp" presStyleLbl="bgAccFollowNode1" presStyleIdx="0" presStyleCnt="5" custScaleY="338508">
        <dgm:presLayoutVars>
          <dgm:bulletEnabled val="1"/>
        </dgm:presLayoutVars>
      </dgm:prSet>
      <dgm:spPr/>
      <dgm:t>
        <a:bodyPr/>
        <a:lstStyle/>
        <a:p>
          <a:endParaRPr lang="en-US"/>
        </a:p>
      </dgm:t>
    </dgm:pt>
    <dgm:pt modelId="{3745CB9C-E2E0-40B5-AD65-B4417BFEACA3}" type="pres">
      <dgm:prSet presAssocID="{B804FEF4-A673-48BD-A175-198B9CB40A04}" presName="spacing" presStyleCnt="0"/>
      <dgm:spPr/>
    </dgm:pt>
    <dgm:pt modelId="{402DA3DB-4CE4-482A-8114-564ABA78A13D}" type="pres">
      <dgm:prSet presAssocID="{B6FE84CC-8C02-4C0D-91D9-FE86F9420A4E}" presName="linNode" presStyleCnt="0"/>
      <dgm:spPr/>
    </dgm:pt>
    <dgm:pt modelId="{90FDC854-AB80-4268-8B7A-21E1FDF7CCD2}" type="pres">
      <dgm:prSet presAssocID="{B6FE84CC-8C02-4C0D-91D9-FE86F9420A4E}" presName="parentShp" presStyleLbl="node1" presStyleIdx="1" presStyleCnt="5" custScaleY="331585" custLinFactNeighborY="60134">
        <dgm:presLayoutVars>
          <dgm:bulletEnabled val="1"/>
        </dgm:presLayoutVars>
      </dgm:prSet>
      <dgm:spPr/>
      <dgm:t>
        <a:bodyPr/>
        <a:lstStyle/>
        <a:p>
          <a:endParaRPr lang="en-US"/>
        </a:p>
      </dgm:t>
    </dgm:pt>
    <dgm:pt modelId="{6CE095FF-FBFF-4704-A41D-29C2A2E2E049}" type="pres">
      <dgm:prSet presAssocID="{B6FE84CC-8C02-4C0D-91D9-FE86F9420A4E}" presName="childShp" presStyleLbl="bgAccFollowNode1" presStyleIdx="1" presStyleCnt="5" custScaleY="331856" custLinFactNeighborY="61179">
        <dgm:presLayoutVars>
          <dgm:bulletEnabled val="1"/>
        </dgm:presLayoutVars>
      </dgm:prSet>
      <dgm:spPr/>
      <dgm:t>
        <a:bodyPr/>
        <a:lstStyle/>
        <a:p>
          <a:endParaRPr lang="en-US"/>
        </a:p>
      </dgm:t>
    </dgm:pt>
    <dgm:pt modelId="{CF84BED6-B344-4AA1-8FF6-0AB06166BA65}" type="pres">
      <dgm:prSet presAssocID="{CE2BCA1D-AF24-4FCB-80DA-8747C23D5861}" presName="spacing" presStyleCnt="0"/>
      <dgm:spPr/>
    </dgm:pt>
    <dgm:pt modelId="{223E9180-86AA-4200-AA7B-7BF35F93CE5E}" type="pres">
      <dgm:prSet presAssocID="{C5FEAC0C-A81E-49F5-A0D5-1E37DBD1A6A1}" presName="linNode" presStyleCnt="0"/>
      <dgm:spPr/>
    </dgm:pt>
    <dgm:pt modelId="{CCE78672-DD7E-482A-8083-0B8738BBCAF7}" type="pres">
      <dgm:prSet presAssocID="{C5FEAC0C-A81E-49F5-A0D5-1E37DBD1A6A1}" presName="parentShp" presStyleLbl="node1" presStyleIdx="2" presStyleCnt="5" custScaleY="312923" custLinFactNeighborY="32357">
        <dgm:presLayoutVars>
          <dgm:bulletEnabled val="1"/>
        </dgm:presLayoutVars>
      </dgm:prSet>
      <dgm:spPr/>
      <dgm:t>
        <a:bodyPr/>
        <a:lstStyle/>
        <a:p>
          <a:endParaRPr lang="en-US"/>
        </a:p>
      </dgm:t>
    </dgm:pt>
    <dgm:pt modelId="{5EA3D714-8FB0-43FA-9DF4-42612AA0638E}" type="pres">
      <dgm:prSet presAssocID="{C5FEAC0C-A81E-49F5-A0D5-1E37DBD1A6A1}" presName="childShp" presStyleLbl="bgAccFollowNode1" presStyleIdx="2" presStyleCnt="5" custScaleY="486967" custLinFactNeighborY="46874">
        <dgm:presLayoutVars>
          <dgm:bulletEnabled val="1"/>
        </dgm:presLayoutVars>
      </dgm:prSet>
      <dgm:spPr/>
      <dgm:t>
        <a:bodyPr/>
        <a:lstStyle/>
        <a:p>
          <a:endParaRPr lang="en-US"/>
        </a:p>
      </dgm:t>
    </dgm:pt>
    <dgm:pt modelId="{F076F34F-A593-4402-A57C-203901D94772}" type="pres">
      <dgm:prSet presAssocID="{7E28EF80-0716-497A-B47B-53E130C9693B}" presName="spacing" presStyleCnt="0"/>
      <dgm:spPr/>
    </dgm:pt>
    <dgm:pt modelId="{AAE9A579-3C4D-4AFA-9985-6267B1CDBADC}" type="pres">
      <dgm:prSet presAssocID="{45E28415-891F-42F9-B506-EDBA0B01C61F}" presName="linNode" presStyleCnt="0"/>
      <dgm:spPr/>
    </dgm:pt>
    <dgm:pt modelId="{F0B53420-DD2A-4A79-A5A5-1181309F3D63}" type="pres">
      <dgm:prSet presAssocID="{45E28415-891F-42F9-B506-EDBA0B01C61F}" presName="parentShp" presStyleLbl="node1" presStyleIdx="3" presStyleCnt="5" custScaleY="300823" custLinFactNeighborY="-7727">
        <dgm:presLayoutVars>
          <dgm:bulletEnabled val="1"/>
        </dgm:presLayoutVars>
      </dgm:prSet>
      <dgm:spPr/>
      <dgm:t>
        <a:bodyPr/>
        <a:lstStyle/>
        <a:p>
          <a:endParaRPr lang="en-US"/>
        </a:p>
      </dgm:t>
    </dgm:pt>
    <dgm:pt modelId="{BF9EEB15-B4CF-4ABD-96F9-DF0A8CE5D6C8}" type="pres">
      <dgm:prSet presAssocID="{45E28415-891F-42F9-B506-EDBA0B01C61F}" presName="childShp" presStyleLbl="bgAccFollowNode1" presStyleIdx="3" presStyleCnt="5" custScaleY="334007" custLinFactNeighborY="-3304">
        <dgm:presLayoutVars>
          <dgm:bulletEnabled val="1"/>
        </dgm:presLayoutVars>
      </dgm:prSet>
      <dgm:spPr/>
      <dgm:t>
        <a:bodyPr/>
        <a:lstStyle/>
        <a:p>
          <a:endParaRPr lang="en-US"/>
        </a:p>
      </dgm:t>
    </dgm:pt>
    <dgm:pt modelId="{30F886E1-2284-4455-9B93-0A9E97536F31}" type="pres">
      <dgm:prSet presAssocID="{4A10D550-591E-4C1C-B137-1ADAE9698EDA}" presName="spacing" presStyleCnt="0"/>
      <dgm:spPr/>
    </dgm:pt>
    <dgm:pt modelId="{E03137D0-8593-446A-AA79-DAAD7BEA726F}" type="pres">
      <dgm:prSet presAssocID="{D7B6E197-5757-4598-91CB-BFF3931DB15C}" presName="linNode" presStyleCnt="0"/>
      <dgm:spPr/>
    </dgm:pt>
    <dgm:pt modelId="{D0E51062-4263-497E-93F9-F34B531873F8}" type="pres">
      <dgm:prSet presAssocID="{D7B6E197-5757-4598-91CB-BFF3931DB15C}" presName="parentShp" presStyleLbl="node1" presStyleIdx="4" presStyleCnt="5" custScaleY="327207" custLinFactNeighborY="16565">
        <dgm:presLayoutVars>
          <dgm:bulletEnabled val="1"/>
        </dgm:presLayoutVars>
      </dgm:prSet>
      <dgm:spPr/>
      <dgm:t>
        <a:bodyPr/>
        <a:lstStyle/>
        <a:p>
          <a:endParaRPr lang="en-US"/>
        </a:p>
      </dgm:t>
    </dgm:pt>
    <dgm:pt modelId="{5B70B44D-66ED-463B-AE51-CBDC8AEFBB1E}" type="pres">
      <dgm:prSet presAssocID="{D7B6E197-5757-4598-91CB-BFF3931DB15C}" presName="childShp" presStyleLbl="bgAccFollowNode1" presStyleIdx="4" presStyleCnt="5" custScaleY="366085" custLinFactNeighborY="7527">
        <dgm:presLayoutVars>
          <dgm:bulletEnabled val="1"/>
        </dgm:presLayoutVars>
      </dgm:prSet>
      <dgm:spPr/>
      <dgm:t>
        <a:bodyPr/>
        <a:lstStyle/>
        <a:p>
          <a:endParaRPr lang="en-US"/>
        </a:p>
      </dgm:t>
    </dgm:pt>
  </dgm:ptLst>
  <dgm:cxnLst>
    <dgm:cxn modelId="{810E757A-4248-4B8F-90F5-8B81E765FC75}" type="presOf" srcId="{B79D609E-FF00-4027-9821-A7FA67F94D7A}" destId="{5B70B44D-66ED-463B-AE51-CBDC8AEFBB1E}" srcOrd="0" destOrd="0" presId="urn:microsoft.com/office/officeart/2005/8/layout/vList6"/>
    <dgm:cxn modelId="{B32EC8AE-23DF-4A0E-A081-F5ACE99D723F}" srcId="{45E28415-891F-42F9-B506-EDBA0B01C61F}" destId="{38FAE7F1-A06F-4E44-B6E4-66793BF7DED3}" srcOrd="1" destOrd="0" parTransId="{08E73B0B-3FA8-4C0D-A57A-AEB8B641663F}" sibTransId="{4E6ABBB7-247B-4B33-8501-EF0DC2F44605}"/>
    <dgm:cxn modelId="{7E446AAF-DC78-4669-B847-315BC6681526}" srcId="{B6FE84CC-8C02-4C0D-91D9-FE86F9420A4E}" destId="{AB58F7C5-3AAB-4805-AEA0-102A9BDA0645}" srcOrd="0" destOrd="0" parTransId="{9E819D0A-24FA-4BA0-A708-2D4AFFA23D95}" sibTransId="{9CC5438A-D083-43C8-8014-3905C083E292}"/>
    <dgm:cxn modelId="{3A8D5764-B611-417E-A607-062BA794E54E}" srcId="{6F5912CA-342E-4CB9-9F3A-DBB77C61A1B1}" destId="{45E28415-891F-42F9-B506-EDBA0B01C61F}" srcOrd="3" destOrd="0" parTransId="{52EF8D39-E453-4FE5-97CA-7A6B0299EDEA}" sibTransId="{4A10D550-591E-4C1C-B137-1ADAE9698EDA}"/>
    <dgm:cxn modelId="{E13CE8B8-9037-4B22-BA42-078DAB273A5D}" type="presOf" srcId="{BF8E1D2A-97A8-4824-99F6-2C71F10382FE}" destId="{BF9EEB15-B4CF-4ABD-96F9-DF0A8CE5D6C8}" srcOrd="0" destOrd="0" presId="urn:microsoft.com/office/officeart/2005/8/layout/vList6"/>
    <dgm:cxn modelId="{498DC573-1646-42FE-9CC5-9071C53CE1A6}" type="presOf" srcId="{DD3E6663-BD1B-4BE2-AAC9-6BBA9D801562}" destId="{5B70B44D-66ED-463B-AE51-CBDC8AEFBB1E}" srcOrd="0" destOrd="1" presId="urn:microsoft.com/office/officeart/2005/8/layout/vList6"/>
    <dgm:cxn modelId="{8480B8E9-362D-4FC0-BA8A-DF46520969CA}" srcId="{E7A041D7-8080-4561-BA2A-60B177FFA2F3}" destId="{1C69EEBF-B3A5-4354-AECF-D0185F6D6C44}" srcOrd="1" destOrd="0" parTransId="{8938E0C6-BC71-4572-9D1A-53DD6F473005}" sibTransId="{8349D074-99AC-4E9B-BD6C-96058303F487}"/>
    <dgm:cxn modelId="{CB346FFD-CADF-46BD-B847-8CCABDAC5976}" type="presOf" srcId="{AB58F7C5-3AAB-4805-AEA0-102A9BDA0645}" destId="{6CE095FF-FBFF-4704-A41D-29C2A2E2E049}" srcOrd="0" destOrd="0" presId="urn:microsoft.com/office/officeart/2005/8/layout/vList6"/>
    <dgm:cxn modelId="{491071FF-7897-43FA-859A-FD011FE8B926}" type="presOf" srcId="{A7A8B032-2864-41BB-843A-B3D0950B1716}" destId="{5EA3D714-8FB0-43FA-9DF4-42612AA0638E}" srcOrd="0" destOrd="1" presId="urn:microsoft.com/office/officeart/2005/8/layout/vList6"/>
    <dgm:cxn modelId="{D4A32D01-6BBA-420B-AA80-9FA93F948CAA}" type="presOf" srcId="{6F5912CA-342E-4CB9-9F3A-DBB77C61A1B1}" destId="{93BCEFAD-0E76-4E96-B85E-73F6E909422D}" srcOrd="0" destOrd="0" presId="urn:microsoft.com/office/officeart/2005/8/layout/vList6"/>
    <dgm:cxn modelId="{AFA8ADF8-79D8-4748-995D-B30BDC41F1C8}" type="presOf" srcId="{5013E26B-658E-4746-B1B3-13137505F62B}" destId="{5EA3D714-8FB0-43FA-9DF4-42612AA0638E}" srcOrd="0" destOrd="0" presId="urn:microsoft.com/office/officeart/2005/8/layout/vList6"/>
    <dgm:cxn modelId="{79BDB2E9-0830-4045-89C4-577A3A81644E}" type="presOf" srcId="{C5FEAC0C-A81E-49F5-A0D5-1E37DBD1A6A1}" destId="{CCE78672-DD7E-482A-8083-0B8738BBCAF7}" srcOrd="0" destOrd="0" presId="urn:microsoft.com/office/officeart/2005/8/layout/vList6"/>
    <dgm:cxn modelId="{434C03F9-16D6-4465-A26E-872FC6EDF23A}" srcId="{C5FEAC0C-A81E-49F5-A0D5-1E37DBD1A6A1}" destId="{5013E26B-658E-4746-B1B3-13137505F62B}" srcOrd="0" destOrd="0" parTransId="{9A59CCB9-5115-448C-9EA3-B449D5226196}" sibTransId="{BE2F2B6C-D6A4-41CA-86B0-3D4B923F69F4}"/>
    <dgm:cxn modelId="{36A889F9-AD8A-4371-84F0-2EE11A435650}" type="presOf" srcId="{D7B6E197-5757-4598-91CB-BFF3931DB15C}" destId="{D0E51062-4263-497E-93F9-F34B531873F8}" srcOrd="0" destOrd="0" presId="urn:microsoft.com/office/officeart/2005/8/layout/vList6"/>
    <dgm:cxn modelId="{CA3BED74-66C4-46E6-97D8-6EC5A55D7DB9}" srcId="{6F5912CA-342E-4CB9-9F3A-DBB77C61A1B1}" destId="{C5FEAC0C-A81E-49F5-A0D5-1E37DBD1A6A1}" srcOrd="2" destOrd="0" parTransId="{75F23B9C-8A4B-4D7C-B4B7-AAC805DA1CE8}" sibTransId="{7E28EF80-0716-497A-B47B-53E130C9693B}"/>
    <dgm:cxn modelId="{7005110E-6297-480C-AE12-EDDD46E1B2AD}" srcId="{C5FEAC0C-A81E-49F5-A0D5-1E37DBD1A6A1}" destId="{A7A8B032-2864-41BB-843A-B3D0950B1716}" srcOrd="1" destOrd="0" parTransId="{B553F28D-3D3E-424A-99E1-0DC4CC501B0B}" sibTransId="{A1512071-4FED-4443-B8F8-45E55EF7B805}"/>
    <dgm:cxn modelId="{04E810A7-DD19-45A6-ACD1-624260C8CEE8}" srcId="{D7B6E197-5757-4598-91CB-BFF3931DB15C}" destId="{B79D609E-FF00-4027-9821-A7FA67F94D7A}" srcOrd="0" destOrd="0" parTransId="{0069B8EB-C719-4291-B60D-38EF650DA0FE}" sibTransId="{3385532D-8D13-453C-8AB2-921AFA8E6EC7}"/>
    <dgm:cxn modelId="{58AAE20D-59F0-4CBC-8D65-652E7CB24B44}" type="presOf" srcId="{B6FE84CC-8C02-4C0D-91D9-FE86F9420A4E}" destId="{90FDC854-AB80-4268-8B7A-21E1FDF7CCD2}" srcOrd="0" destOrd="0" presId="urn:microsoft.com/office/officeart/2005/8/layout/vList6"/>
    <dgm:cxn modelId="{877A8DC6-9C91-489A-AB74-08065EC6B6D0}" srcId="{E7A041D7-8080-4561-BA2A-60B177FFA2F3}" destId="{E9C9722B-F9FF-4CDE-89A9-00625ED9D771}" srcOrd="0" destOrd="0" parTransId="{1B5F48F7-7544-4B88-A1ED-30AC9E37D3EA}" sibTransId="{39FB86BC-C0A4-4714-A792-BA58902D71A3}"/>
    <dgm:cxn modelId="{F586066B-2FD1-4120-B8B6-AC4BF08E2190}" type="presOf" srcId="{E7A041D7-8080-4561-BA2A-60B177FFA2F3}" destId="{FB8C6EA7-E179-4D7B-A876-D412AD5408AB}" srcOrd="0" destOrd="0" presId="urn:microsoft.com/office/officeart/2005/8/layout/vList6"/>
    <dgm:cxn modelId="{DD9DCEA9-AEEC-4010-901E-38D43AFF56AF}" srcId="{6F5912CA-342E-4CB9-9F3A-DBB77C61A1B1}" destId="{E7A041D7-8080-4561-BA2A-60B177FFA2F3}" srcOrd="0" destOrd="0" parTransId="{9B65E945-49F9-4435-830A-198D7A94C296}" sibTransId="{B804FEF4-A673-48BD-A175-198B9CB40A04}"/>
    <dgm:cxn modelId="{2730C7C3-989D-423E-897D-3DA9C78D7DE7}" srcId="{6F5912CA-342E-4CB9-9F3A-DBB77C61A1B1}" destId="{B6FE84CC-8C02-4C0D-91D9-FE86F9420A4E}" srcOrd="1" destOrd="0" parTransId="{E3AA0623-589F-428D-8FFA-66BE1C535450}" sibTransId="{CE2BCA1D-AF24-4FCB-80DA-8747C23D5861}"/>
    <dgm:cxn modelId="{3EA544B5-30F3-4FA0-ACAB-26692579A81A}" srcId="{D7B6E197-5757-4598-91CB-BFF3931DB15C}" destId="{DD3E6663-BD1B-4BE2-AAC9-6BBA9D801562}" srcOrd="1" destOrd="0" parTransId="{54D78BA3-606C-4A66-A3BC-8A4A91C4C2E8}" sibTransId="{38201E0D-5F89-4DE3-99B1-851384995E1A}"/>
    <dgm:cxn modelId="{333702FD-F085-4462-877F-525927048E26}" srcId="{6F5912CA-342E-4CB9-9F3A-DBB77C61A1B1}" destId="{D7B6E197-5757-4598-91CB-BFF3931DB15C}" srcOrd="4" destOrd="0" parTransId="{D9407362-BA70-4853-8001-A22DC761D479}" sibTransId="{656C0414-09AF-47A0-9FD8-137D895F529C}"/>
    <dgm:cxn modelId="{45637E6C-B418-47E5-98C6-A9FDE757C9E6}" srcId="{45E28415-891F-42F9-B506-EDBA0B01C61F}" destId="{BF8E1D2A-97A8-4824-99F6-2C71F10382FE}" srcOrd="0" destOrd="0" parTransId="{0B25D476-E46C-4142-977D-CCE4265C7D67}" sibTransId="{89B141FB-A3EE-40EC-BF3D-4F29D349993E}"/>
    <dgm:cxn modelId="{55ED2048-1D9D-47E4-8BAE-7B3E89890B0C}" type="presOf" srcId="{38FAE7F1-A06F-4E44-B6E4-66793BF7DED3}" destId="{BF9EEB15-B4CF-4ABD-96F9-DF0A8CE5D6C8}" srcOrd="0" destOrd="1" presId="urn:microsoft.com/office/officeart/2005/8/layout/vList6"/>
    <dgm:cxn modelId="{DD9B0375-393D-4D1A-A237-7204ADD045C3}" type="presOf" srcId="{E9C9722B-F9FF-4CDE-89A9-00625ED9D771}" destId="{A20D6F8F-9484-4A01-B2F1-7E3CE484DD56}" srcOrd="0" destOrd="0" presId="urn:microsoft.com/office/officeart/2005/8/layout/vList6"/>
    <dgm:cxn modelId="{DEB755FF-92C4-4448-B411-C33937299242}" type="presOf" srcId="{45E28415-891F-42F9-B506-EDBA0B01C61F}" destId="{F0B53420-DD2A-4A79-A5A5-1181309F3D63}" srcOrd="0" destOrd="0" presId="urn:microsoft.com/office/officeart/2005/8/layout/vList6"/>
    <dgm:cxn modelId="{3568F26B-092E-4529-8FCA-2BC638D8F9C0}" type="presOf" srcId="{1C69EEBF-B3A5-4354-AECF-D0185F6D6C44}" destId="{A20D6F8F-9484-4A01-B2F1-7E3CE484DD56}" srcOrd="0" destOrd="1" presId="urn:microsoft.com/office/officeart/2005/8/layout/vList6"/>
    <dgm:cxn modelId="{9EDC4797-3C09-41B7-8661-4445CEA88872}" type="presParOf" srcId="{93BCEFAD-0E76-4E96-B85E-73F6E909422D}" destId="{40C988AF-B0D7-4367-AF90-445CA0D50951}" srcOrd="0" destOrd="0" presId="urn:microsoft.com/office/officeart/2005/8/layout/vList6"/>
    <dgm:cxn modelId="{6C024D55-3681-449D-8A59-D7AE2D516606}" type="presParOf" srcId="{40C988AF-B0D7-4367-AF90-445CA0D50951}" destId="{FB8C6EA7-E179-4D7B-A876-D412AD5408AB}" srcOrd="0" destOrd="0" presId="urn:microsoft.com/office/officeart/2005/8/layout/vList6"/>
    <dgm:cxn modelId="{DAD074E4-46EC-4A9C-A2FB-566E17B6F58D}" type="presParOf" srcId="{40C988AF-B0D7-4367-AF90-445CA0D50951}" destId="{A20D6F8F-9484-4A01-B2F1-7E3CE484DD56}" srcOrd="1" destOrd="0" presId="urn:microsoft.com/office/officeart/2005/8/layout/vList6"/>
    <dgm:cxn modelId="{AF6A5FAA-7BD5-48E5-9586-D4E83EB9AD13}" type="presParOf" srcId="{93BCEFAD-0E76-4E96-B85E-73F6E909422D}" destId="{3745CB9C-E2E0-40B5-AD65-B4417BFEACA3}" srcOrd="1" destOrd="0" presId="urn:microsoft.com/office/officeart/2005/8/layout/vList6"/>
    <dgm:cxn modelId="{BF4FE174-C9C0-4263-8F09-279085EFC2A5}" type="presParOf" srcId="{93BCEFAD-0E76-4E96-B85E-73F6E909422D}" destId="{402DA3DB-4CE4-482A-8114-564ABA78A13D}" srcOrd="2" destOrd="0" presId="urn:microsoft.com/office/officeart/2005/8/layout/vList6"/>
    <dgm:cxn modelId="{A828A2A4-3D65-4213-9C00-A0E7123D9B60}" type="presParOf" srcId="{402DA3DB-4CE4-482A-8114-564ABA78A13D}" destId="{90FDC854-AB80-4268-8B7A-21E1FDF7CCD2}" srcOrd="0" destOrd="0" presId="urn:microsoft.com/office/officeart/2005/8/layout/vList6"/>
    <dgm:cxn modelId="{4A63FA43-B70F-4515-80E8-B64FC45B0181}" type="presParOf" srcId="{402DA3DB-4CE4-482A-8114-564ABA78A13D}" destId="{6CE095FF-FBFF-4704-A41D-29C2A2E2E049}" srcOrd="1" destOrd="0" presId="urn:microsoft.com/office/officeart/2005/8/layout/vList6"/>
    <dgm:cxn modelId="{C59E03D3-97C2-49FE-AAF4-E1F6B57D9268}" type="presParOf" srcId="{93BCEFAD-0E76-4E96-B85E-73F6E909422D}" destId="{CF84BED6-B344-4AA1-8FF6-0AB06166BA65}" srcOrd="3" destOrd="0" presId="urn:microsoft.com/office/officeart/2005/8/layout/vList6"/>
    <dgm:cxn modelId="{9C4A263A-BDF5-4875-8FE7-94DCBC481E5A}" type="presParOf" srcId="{93BCEFAD-0E76-4E96-B85E-73F6E909422D}" destId="{223E9180-86AA-4200-AA7B-7BF35F93CE5E}" srcOrd="4" destOrd="0" presId="urn:microsoft.com/office/officeart/2005/8/layout/vList6"/>
    <dgm:cxn modelId="{44ED6246-C781-474C-A983-F8DCA6A45DC8}" type="presParOf" srcId="{223E9180-86AA-4200-AA7B-7BF35F93CE5E}" destId="{CCE78672-DD7E-482A-8083-0B8738BBCAF7}" srcOrd="0" destOrd="0" presId="urn:microsoft.com/office/officeart/2005/8/layout/vList6"/>
    <dgm:cxn modelId="{DE5F66E7-DBC1-4636-B63A-4BE71104968E}" type="presParOf" srcId="{223E9180-86AA-4200-AA7B-7BF35F93CE5E}" destId="{5EA3D714-8FB0-43FA-9DF4-42612AA0638E}" srcOrd="1" destOrd="0" presId="urn:microsoft.com/office/officeart/2005/8/layout/vList6"/>
    <dgm:cxn modelId="{4232E9C5-4602-4CBB-8FB1-BA1D41E48277}" type="presParOf" srcId="{93BCEFAD-0E76-4E96-B85E-73F6E909422D}" destId="{F076F34F-A593-4402-A57C-203901D94772}" srcOrd="5" destOrd="0" presId="urn:microsoft.com/office/officeart/2005/8/layout/vList6"/>
    <dgm:cxn modelId="{4A31E073-A4FD-414D-9B10-9A8770A669B9}" type="presParOf" srcId="{93BCEFAD-0E76-4E96-B85E-73F6E909422D}" destId="{AAE9A579-3C4D-4AFA-9985-6267B1CDBADC}" srcOrd="6" destOrd="0" presId="urn:microsoft.com/office/officeart/2005/8/layout/vList6"/>
    <dgm:cxn modelId="{A775038B-6CED-43E6-91EA-853D9BA43D9E}" type="presParOf" srcId="{AAE9A579-3C4D-4AFA-9985-6267B1CDBADC}" destId="{F0B53420-DD2A-4A79-A5A5-1181309F3D63}" srcOrd="0" destOrd="0" presId="urn:microsoft.com/office/officeart/2005/8/layout/vList6"/>
    <dgm:cxn modelId="{69BF6870-D352-4117-AA50-A5DEAEF495EE}" type="presParOf" srcId="{AAE9A579-3C4D-4AFA-9985-6267B1CDBADC}" destId="{BF9EEB15-B4CF-4ABD-96F9-DF0A8CE5D6C8}" srcOrd="1" destOrd="0" presId="urn:microsoft.com/office/officeart/2005/8/layout/vList6"/>
    <dgm:cxn modelId="{3EC0BE64-94B4-4749-815B-1EDE4B289B2E}" type="presParOf" srcId="{93BCEFAD-0E76-4E96-B85E-73F6E909422D}" destId="{30F886E1-2284-4455-9B93-0A9E97536F31}" srcOrd="7" destOrd="0" presId="urn:microsoft.com/office/officeart/2005/8/layout/vList6"/>
    <dgm:cxn modelId="{FA79AC7A-1916-416B-8610-AE940CD838EB}" type="presParOf" srcId="{93BCEFAD-0E76-4E96-B85E-73F6E909422D}" destId="{E03137D0-8593-446A-AA79-DAAD7BEA726F}" srcOrd="8" destOrd="0" presId="urn:microsoft.com/office/officeart/2005/8/layout/vList6"/>
    <dgm:cxn modelId="{8B882B6A-37CB-45AC-9C3A-9A68ABCC7845}" type="presParOf" srcId="{E03137D0-8593-446A-AA79-DAAD7BEA726F}" destId="{D0E51062-4263-497E-93F9-F34B531873F8}" srcOrd="0" destOrd="0" presId="urn:microsoft.com/office/officeart/2005/8/layout/vList6"/>
    <dgm:cxn modelId="{94775B8E-B2E2-4DFA-86CA-65C7A3617A80}" type="presParOf" srcId="{E03137D0-8593-446A-AA79-DAAD7BEA726F}" destId="{5B70B44D-66ED-463B-AE51-CBDC8AEFBB1E}"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43238" cy="465138"/>
          </a:xfrm>
          <a:prstGeom prst="rect">
            <a:avLst/>
          </a:prstGeom>
          <a:noFill/>
          <a:ln w="9525">
            <a:noFill/>
            <a:miter lim="800000"/>
            <a:headEnd/>
            <a:tailEnd/>
          </a:ln>
        </p:spPr>
        <p:txBody>
          <a:bodyPr vert="horz" wrap="square" lIns="91743" tIns="45872" rIns="91743" bIns="45872" numCol="1" anchor="t" anchorCtr="0" compatLnSpc="1">
            <a:prstTxWarp prst="textNoShape">
              <a:avLst/>
            </a:prstTxWarp>
          </a:bodyPr>
          <a:lstStyle>
            <a:lvl1pPr defTabSz="916846">
              <a:defRPr>
                <a:latin typeface="Times New Roman" pitchFamily="18" charset="0"/>
                <a:cs typeface="Arial" charset="0"/>
              </a:defRPr>
            </a:lvl1pPr>
          </a:lstStyle>
          <a:p>
            <a:pPr>
              <a:defRPr/>
            </a:pPr>
            <a:endParaRPr lang="en-US" dirty="0"/>
          </a:p>
        </p:txBody>
      </p:sp>
      <p:sp>
        <p:nvSpPr>
          <p:cNvPr id="7171" name="Rectangle 3"/>
          <p:cNvSpPr>
            <a:spLocks noGrp="1" noChangeArrowheads="1"/>
          </p:cNvSpPr>
          <p:nvPr>
            <p:ph type="dt" sz="quarter" idx="1"/>
          </p:nvPr>
        </p:nvSpPr>
        <p:spPr bwMode="auto">
          <a:xfrm>
            <a:off x="3976688" y="0"/>
            <a:ext cx="3043237" cy="465138"/>
          </a:xfrm>
          <a:prstGeom prst="rect">
            <a:avLst/>
          </a:prstGeom>
          <a:noFill/>
          <a:ln w="9525">
            <a:noFill/>
            <a:miter lim="800000"/>
            <a:headEnd/>
            <a:tailEnd/>
          </a:ln>
        </p:spPr>
        <p:txBody>
          <a:bodyPr vert="horz" wrap="square" lIns="91743" tIns="45872" rIns="91743" bIns="45872" numCol="1" anchor="t" anchorCtr="0" compatLnSpc="1">
            <a:prstTxWarp prst="textNoShape">
              <a:avLst/>
            </a:prstTxWarp>
          </a:bodyPr>
          <a:lstStyle>
            <a:lvl1pPr algn="r" defTabSz="916846">
              <a:defRPr>
                <a:latin typeface="Times New Roman" pitchFamily="18" charset="0"/>
                <a:cs typeface="Arial" charset="0"/>
              </a:defRPr>
            </a:lvl1pPr>
          </a:lstStyle>
          <a:p>
            <a:pPr>
              <a:defRPr/>
            </a:pPr>
            <a:endParaRPr lang="en-US" dirty="0"/>
          </a:p>
        </p:txBody>
      </p:sp>
      <p:sp>
        <p:nvSpPr>
          <p:cNvPr id="7172" name="Rectangle 4"/>
          <p:cNvSpPr>
            <a:spLocks noGrp="1" noChangeArrowheads="1"/>
          </p:cNvSpPr>
          <p:nvPr>
            <p:ph type="ftr" sz="quarter" idx="2"/>
          </p:nvPr>
        </p:nvSpPr>
        <p:spPr bwMode="auto">
          <a:xfrm>
            <a:off x="0" y="8840788"/>
            <a:ext cx="3043238" cy="465137"/>
          </a:xfrm>
          <a:prstGeom prst="rect">
            <a:avLst/>
          </a:prstGeom>
          <a:noFill/>
          <a:ln w="9525">
            <a:noFill/>
            <a:miter lim="800000"/>
            <a:headEnd/>
            <a:tailEnd/>
          </a:ln>
        </p:spPr>
        <p:txBody>
          <a:bodyPr vert="horz" wrap="square" lIns="91743" tIns="45872" rIns="91743" bIns="45872" numCol="1" anchor="b" anchorCtr="0" compatLnSpc="1">
            <a:prstTxWarp prst="textNoShape">
              <a:avLst/>
            </a:prstTxWarp>
          </a:bodyPr>
          <a:lstStyle>
            <a:lvl1pPr defTabSz="916846">
              <a:defRPr>
                <a:latin typeface="Times New Roman" pitchFamily="18" charset="0"/>
                <a:cs typeface="Arial" charset="0"/>
              </a:defRPr>
            </a:lvl1pPr>
          </a:lstStyle>
          <a:p>
            <a:pPr>
              <a:defRPr/>
            </a:pPr>
            <a:endParaRPr lang="en-US" dirty="0"/>
          </a:p>
        </p:txBody>
      </p:sp>
      <p:sp>
        <p:nvSpPr>
          <p:cNvPr id="7173" name="Rectangle 5"/>
          <p:cNvSpPr>
            <a:spLocks noGrp="1" noChangeArrowheads="1"/>
          </p:cNvSpPr>
          <p:nvPr>
            <p:ph type="sldNum" sz="quarter" idx="3"/>
          </p:nvPr>
        </p:nvSpPr>
        <p:spPr bwMode="auto">
          <a:xfrm>
            <a:off x="3976688" y="8840788"/>
            <a:ext cx="3043237" cy="465137"/>
          </a:xfrm>
          <a:prstGeom prst="rect">
            <a:avLst/>
          </a:prstGeom>
          <a:noFill/>
          <a:ln w="9525">
            <a:noFill/>
            <a:miter lim="800000"/>
            <a:headEnd/>
            <a:tailEnd/>
          </a:ln>
        </p:spPr>
        <p:txBody>
          <a:bodyPr vert="horz" wrap="square" lIns="91743" tIns="45872" rIns="91743" bIns="45872" numCol="1" anchor="b" anchorCtr="0" compatLnSpc="1">
            <a:prstTxWarp prst="textNoShape">
              <a:avLst/>
            </a:prstTxWarp>
          </a:bodyPr>
          <a:lstStyle>
            <a:lvl1pPr algn="r" defTabSz="916846">
              <a:defRPr>
                <a:latin typeface="Times New Roman" pitchFamily="18" charset="0"/>
                <a:cs typeface="Arial" charset="0"/>
              </a:defRPr>
            </a:lvl1pPr>
          </a:lstStyle>
          <a:p>
            <a:pPr>
              <a:defRPr/>
            </a:pPr>
            <a:fld id="{9FD9918B-EA8F-42E9-9681-942E6769FF69}" type="slidenum">
              <a:rPr lang="en-US"/>
              <a:pPr>
                <a:defRPr/>
              </a:pPr>
              <a:t>‹#›</a:t>
            </a:fld>
            <a:endParaRPr lang="en-US" dirty="0"/>
          </a:p>
        </p:txBody>
      </p:sp>
    </p:spTree>
    <p:extLst>
      <p:ext uri="{BB962C8B-B14F-4D97-AF65-F5344CB8AC3E}">
        <p14:creationId xmlns="" xmlns:p14="http://schemas.microsoft.com/office/powerpoint/2010/main" val="366634494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4"/>
          <p:cNvSpPr>
            <a:spLocks noGrp="1" noRot="1" noChangeAspect="1" noChangeArrowheads="1" noTextEdit="1"/>
          </p:cNvSpPr>
          <p:nvPr>
            <p:ph type="sldImg" idx="2"/>
          </p:nvPr>
        </p:nvSpPr>
        <p:spPr bwMode="gray">
          <a:xfrm>
            <a:off x="-1811338" y="1200150"/>
            <a:ext cx="10596563" cy="7948613"/>
          </a:xfrm>
          <a:prstGeom prst="rect">
            <a:avLst/>
          </a:prstGeom>
          <a:noFill/>
          <a:ln w="9525">
            <a:noFill/>
            <a:miter lim="800000"/>
            <a:headEnd/>
            <a:tailEnd/>
          </a:ln>
        </p:spPr>
      </p:sp>
      <p:sp>
        <p:nvSpPr>
          <p:cNvPr id="5125" name="Rectangle 5"/>
          <p:cNvSpPr>
            <a:spLocks noGrp="1" noChangeArrowheads="1"/>
          </p:cNvSpPr>
          <p:nvPr>
            <p:ph type="body" sz="quarter" idx="3"/>
          </p:nvPr>
        </p:nvSpPr>
        <p:spPr bwMode="gray">
          <a:xfrm>
            <a:off x="563563" y="334963"/>
            <a:ext cx="6248400" cy="2206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p>
            <a:pPr lvl="0"/>
            <a:r>
              <a:rPr lang="en-US" noProof="0" smtClean="0"/>
              <a:t>Click to edit Master text styles</a:t>
            </a:r>
          </a:p>
        </p:txBody>
      </p:sp>
      <p:sp>
        <p:nvSpPr>
          <p:cNvPr id="5126" name="doc id"/>
          <p:cNvSpPr>
            <a:spLocks noGrp="1" noChangeArrowheads="1"/>
          </p:cNvSpPr>
          <p:nvPr>
            <p:ph type="ftr" sz="quarter" idx="4"/>
          </p:nvPr>
        </p:nvSpPr>
        <p:spPr bwMode="gray">
          <a:xfrm>
            <a:off x="5378450" y="87313"/>
            <a:ext cx="1444625" cy="1238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6846">
              <a:defRPr sz="800">
                <a:solidFill>
                  <a:srgbClr val="000000"/>
                </a:solidFill>
                <a:latin typeface="Arial" charset="0"/>
                <a:cs typeface="Arial" charset="0"/>
              </a:defRPr>
            </a:lvl1pPr>
          </a:lstStyle>
          <a:p>
            <a:pPr>
              <a:defRPr/>
            </a:pPr>
            <a:r>
              <a:rPr lang="en-US" dirty="0"/>
              <a:t>DCO-EBO003-20081208-rrPP1</a:t>
            </a:r>
          </a:p>
        </p:txBody>
      </p:sp>
      <p:sp>
        <p:nvSpPr>
          <p:cNvPr id="5127" name="pg num"/>
          <p:cNvSpPr>
            <a:spLocks noGrp="1" noChangeArrowheads="1"/>
          </p:cNvSpPr>
          <p:nvPr>
            <p:ph type="sldNum" sz="quarter" idx="5"/>
          </p:nvPr>
        </p:nvSpPr>
        <p:spPr bwMode="gray">
          <a:xfrm>
            <a:off x="6634163" y="8961438"/>
            <a:ext cx="188912" cy="18415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6846">
              <a:defRPr>
                <a:solidFill>
                  <a:srgbClr val="000000"/>
                </a:solidFill>
                <a:latin typeface="Arial" charset="0"/>
                <a:cs typeface="Arial" charset="0"/>
              </a:defRPr>
            </a:lvl1pPr>
          </a:lstStyle>
          <a:p>
            <a:pPr>
              <a:defRPr/>
            </a:pPr>
            <a:fld id="{CA252A07-E80E-4254-BBCA-0AEAE504703E}" type="slidenum">
              <a:rPr lang="en-US"/>
              <a:pPr>
                <a:defRPr/>
              </a:pPr>
              <a:t>‹#›</a:t>
            </a:fld>
            <a:endParaRPr lang="en-US" dirty="0"/>
          </a:p>
        </p:txBody>
      </p:sp>
      <p:sp>
        <p:nvSpPr>
          <p:cNvPr id="5138" name="McK Separator" hidden="1"/>
          <p:cNvSpPr>
            <a:spLocks noChangeShapeType="1"/>
          </p:cNvSpPr>
          <p:nvPr/>
        </p:nvSpPr>
        <p:spPr bwMode="gray">
          <a:xfrm>
            <a:off x="576263" y="1420813"/>
            <a:ext cx="5727700" cy="0"/>
          </a:xfrm>
          <a:prstGeom prst="line">
            <a:avLst/>
          </a:prstGeom>
          <a:noFill/>
          <a:ln w="9525">
            <a:solidFill>
              <a:schemeClr val="tx1"/>
            </a:solidFill>
            <a:round/>
            <a:headEnd/>
            <a:tailEnd/>
          </a:ln>
          <a:effectLst/>
        </p:spPr>
        <p:txBody>
          <a:bodyPr lIns="92325" tIns="46163" rIns="92325" bIns="46163"/>
          <a:lstStyle/>
          <a:p>
            <a:pPr>
              <a:defRPr/>
            </a:pPr>
            <a:endParaRPr lang="en-US" dirty="0">
              <a:cs typeface="+mn-cs"/>
            </a:endParaRPr>
          </a:p>
        </p:txBody>
      </p:sp>
    </p:spTree>
    <p:extLst>
      <p:ext uri="{BB962C8B-B14F-4D97-AF65-F5344CB8AC3E}">
        <p14:creationId xmlns="" xmlns:p14="http://schemas.microsoft.com/office/powerpoint/2010/main" val="810883758"/>
      </p:ext>
    </p:extLst>
  </p:cSld>
  <p:clrMap bg1="lt1" tx1="dk1" bg2="lt2" tx2="dk2" accent1="accent1" accent2="accent2" accent3="accent3" accent4="accent4" accent5="accent5" accent6="accent6" hlink="hlink" folHlink="folHlink"/>
  <p:hf sldNum="0" hdr="0" ftr="0"/>
  <p:notesStyle>
    <a:lvl1pPr algn="l" rtl="0" eaLnBrk="0" fontAlgn="base" hangingPunct="0">
      <a:lnSpc>
        <a:spcPct val="90000"/>
      </a:lnSpc>
      <a:spcBef>
        <a:spcPct val="30000"/>
      </a:spcBef>
      <a:spcAft>
        <a:spcPct val="0"/>
      </a:spcAft>
      <a:defRPr sz="1600" b="1" kern="1200">
        <a:solidFill>
          <a:schemeClr val="tx1"/>
        </a:solidFill>
        <a:latin typeface="Arial" charset="0"/>
        <a:ea typeface="+mn-ea"/>
        <a:cs typeface="+mn-cs"/>
      </a:defRPr>
    </a:lvl1pPr>
    <a:lvl2pPr marL="742792" indent="-28569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2757" indent="-228552"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599861" indent="-228552"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6964" indent="-228552"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4063" algn="l" defTabSz="913626" rtl="0" eaLnBrk="1" latinLnBrk="0" hangingPunct="1">
      <a:defRPr sz="1200" kern="1200">
        <a:solidFill>
          <a:schemeClr val="tx1"/>
        </a:solidFill>
        <a:latin typeface="+mn-lt"/>
        <a:ea typeface="+mn-ea"/>
        <a:cs typeface="+mn-cs"/>
      </a:defRPr>
    </a:lvl6pPr>
    <a:lvl7pPr marL="2740874" algn="l" defTabSz="913626" rtl="0" eaLnBrk="1" latinLnBrk="0" hangingPunct="1">
      <a:defRPr sz="1200" kern="1200">
        <a:solidFill>
          <a:schemeClr val="tx1"/>
        </a:solidFill>
        <a:latin typeface="+mn-lt"/>
        <a:ea typeface="+mn-ea"/>
        <a:cs typeface="+mn-cs"/>
      </a:defRPr>
    </a:lvl7pPr>
    <a:lvl8pPr marL="3197686" algn="l" defTabSz="913626" rtl="0" eaLnBrk="1" latinLnBrk="0" hangingPunct="1">
      <a:defRPr sz="1200" kern="1200">
        <a:solidFill>
          <a:schemeClr val="tx1"/>
        </a:solidFill>
        <a:latin typeface="+mn-lt"/>
        <a:ea typeface="+mn-ea"/>
        <a:cs typeface="+mn-cs"/>
      </a:defRPr>
    </a:lvl8pPr>
    <a:lvl9pPr marL="3654500" algn="l" defTabSz="9136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a:ln/>
        </p:spPr>
        <p:txBody>
          <a:bodyPr/>
          <a:lstStyle/>
          <a:p>
            <a:r>
              <a:rPr lang="en-US" dirty="0" smtClean="0"/>
              <a:t>1. Introduce</a:t>
            </a:r>
            <a:r>
              <a:rPr lang="en-US" baseline="0" dirty="0" smtClean="0"/>
              <a:t> self</a:t>
            </a:r>
            <a:endParaRPr lang="en-US" dirty="0" smtClean="0"/>
          </a:p>
          <a:p>
            <a:r>
              <a:rPr lang="en-US" dirty="0" smtClean="0"/>
              <a:t>2. The LDOE</a:t>
            </a:r>
            <a:r>
              <a:rPr lang="en-US" baseline="0" dirty="0" smtClean="0"/>
              <a:t> has established that our two most significant priorities are:</a:t>
            </a:r>
          </a:p>
          <a:p>
            <a:r>
              <a:rPr lang="en-US" baseline="0" dirty="0" smtClean="0"/>
              <a:t>-Shifting expectations for student work </a:t>
            </a:r>
          </a:p>
          <a:p>
            <a:r>
              <a:rPr lang="en-US" baseline="0" dirty="0" smtClean="0"/>
              <a:t>-Aligning teacher practice to this shift in student work </a:t>
            </a:r>
          </a:p>
          <a:p>
            <a:pPr marL="0" indent="0">
              <a:buNone/>
            </a:pPr>
            <a:r>
              <a:rPr lang="en-US" baseline="0" dirty="0" smtClean="0"/>
              <a:t>3. In the LDOE these two significant shifts are represented by Common Core and COMPASS</a:t>
            </a:r>
          </a:p>
          <a:p>
            <a:pPr marL="0" indent="0">
              <a:buNone/>
            </a:pPr>
            <a:r>
              <a:rPr lang="en-US" baseline="0" dirty="0" smtClean="0"/>
              <a:t>4. As you know, the state has adopted the common core standards which represent a significant shift in what we expect of our students—the work expected in math is more conceptual and the students are expected to conduct deeper analysis of more substantive text.</a:t>
            </a:r>
          </a:p>
          <a:p>
            <a:pPr marL="0" indent="0">
              <a:buNone/>
            </a:pPr>
            <a:r>
              <a:rPr lang="en-US" baseline="0" dirty="0" smtClean="0"/>
              <a:t>5. As you also know the legislature passed Act 54 which requires us to conduct educator evaluations based in student learning and as such we have developed COMPASS but COMPASS is also important because it will help us focus on what teachers need to do differently in order that students can learn more.   In other words, it will require teachers to plan and execute differently if we’re going to have students conduct deeper investigations of text.</a:t>
            </a:r>
          </a:p>
          <a:p>
            <a:pPr marL="0" indent="0">
              <a:buNone/>
            </a:pPr>
            <a:r>
              <a:rPr lang="en-US" baseline="0" dirty="0" smtClean="0"/>
              <a:t>6. So today’s session is about giving you an update on where the department is against both of these initiatives.  </a:t>
            </a:r>
          </a:p>
          <a:p>
            <a:pPr marL="0" indent="0">
              <a:buNone/>
            </a:pPr>
            <a:r>
              <a:rPr lang="en-US" baseline="0" dirty="0" smtClean="0"/>
              <a:t>7. For some of you, some of this content will be a repeat and for that we ask that you forgive us.  We have realized in recent weeks that we have not done an adequate job ensuring that principals and superintendents across the state have the basic information on both of these initiatives.</a:t>
            </a:r>
          </a:p>
          <a:p>
            <a:pPr marL="342900" indent="-342900">
              <a:buAutoNum type="arabicPeriod" startAt="8"/>
            </a:pPr>
            <a:r>
              <a:rPr lang="en-US" baseline="0" dirty="0" smtClean="0"/>
              <a:t>We know that what we’re about to share with you today is not adequate.  Meaning there is more detail that we know you want to get into around each of these topics.  We won’t get into that detail today but we will lay out a timeline for when and how we will get into that detail.  </a:t>
            </a:r>
          </a:p>
          <a:p>
            <a:pPr marL="342900" indent="-342900">
              <a:buAutoNum type="arabicPeriod" startAt="8"/>
            </a:pPr>
            <a:r>
              <a:rPr lang="en-US" baseline="0" dirty="0" smtClean="0"/>
              <a:t>So today, I will do a bit of laying the groundwork and then my colleagues will talk more about these specific issues.</a:t>
            </a:r>
          </a:p>
          <a:p>
            <a:pPr marL="342900" indent="-342900">
              <a:buAutoNum type="arabicPeriod" startAt="10"/>
            </a:pPr>
            <a:r>
              <a:rPr lang="en-US" baseline="0" dirty="0" smtClean="0"/>
              <a:t>As I said the district has to main priorities and they are:</a:t>
            </a:r>
          </a:p>
          <a:p>
            <a:pPr marL="742792" lvl="1" indent="0">
              <a:buNone/>
            </a:pPr>
            <a:r>
              <a:rPr lang="en-US" baseline="0" dirty="0" smtClean="0"/>
              <a:t>-Shifting expectations for student work</a:t>
            </a:r>
          </a:p>
          <a:p>
            <a:pPr marL="742792" lvl="1" indent="0">
              <a:buNone/>
            </a:pPr>
            <a:r>
              <a:rPr lang="en-US" baseline="0" dirty="0" smtClean="0"/>
              <a:t>-Shifting expectations for teachers aligned to the shifts for student</a:t>
            </a:r>
          </a:p>
          <a:p>
            <a:pPr marL="742792" lvl="1" indent="0">
              <a:buNone/>
            </a:pPr>
            <a:endParaRPr lang="en-US" baseline="0" dirty="0" smtClean="0"/>
          </a:p>
          <a:p>
            <a:pPr marL="0" indent="0">
              <a:buNone/>
            </a:pPr>
            <a:r>
              <a:rPr lang="en-US" baseline="0" dirty="0" smtClean="0"/>
              <a:t>11. I just want to say a few more words about why these are our priorities before we move forward.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are we going to get there?</a:t>
            </a:r>
          </a:p>
          <a:p>
            <a:pPr marL="285750" indent="-285750">
              <a:buFont typeface="Arial" pitchFamily="34" charset="0"/>
              <a:buChar char="•"/>
            </a:pPr>
            <a:r>
              <a:rPr lang="en-US" dirty="0" smtClean="0"/>
              <a:t>This chart is an overview of Louisiana’s implementation plan for the CCSS and PARCC assessments</a:t>
            </a:r>
          </a:p>
          <a:p>
            <a:pPr marL="285750" indent="-285750">
              <a:buFont typeface="Arial" pitchFamily="34" charset="0"/>
              <a:buChar char="•"/>
            </a:pPr>
            <a:r>
              <a:rPr lang="en-US" dirty="0" smtClean="0"/>
              <a:t>It identifies how the curriculum and assessments will change for each grade each year.</a:t>
            </a:r>
          </a:p>
          <a:p>
            <a:pPr marL="285750" indent="-285750">
              <a:buFont typeface="Arial" pitchFamily="34" charset="0"/>
              <a:buChar char="•"/>
            </a:pPr>
            <a:r>
              <a:rPr lang="en-US" dirty="0" smtClean="0"/>
              <a:t>During the current year we are preparing the curriculum, assessments,</a:t>
            </a:r>
            <a:r>
              <a:rPr lang="en-US" baseline="0" dirty="0" smtClean="0"/>
              <a:t> and resources teachers and students will need next year, and providing training to make that happen.</a:t>
            </a:r>
          </a:p>
          <a:p>
            <a:pPr marL="285750" indent="-285750">
              <a:buFont typeface="Arial" pitchFamily="34" charset="0"/>
              <a:buChar char="•"/>
            </a:pPr>
            <a:r>
              <a:rPr lang="en-US" baseline="0" dirty="0" smtClean="0"/>
              <a:t>The gray boxes indicate that the current curriculum and assessment are being used.</a:t>
            </a:r>
          </a:p>
          <a:p>
            <a:pPr marL="285750" indent="-285750">
              <a:buFont typeface="Arial" pitchFamily="34" charset="0"/>
              <a:buChar char="•"/>
            </a:pPr>
            <a:r>
              <a:rPr lang="en-US" baseline="0" dirty="0" smtClean="0"/>
              <a:t>The orange boxes indicate that the transitional curriculum and transitional assessments will b used.  The next slide will explain this in more detail, but in general this means we will be gradually introducing the CCSS over three years.</a:t>
            </a:r>
          </a:p>
          <a:p>
            <a:pPr marL="285750" indent="-285750">
              <a:buFont typeface="Arial" pitchFamily="34" charset="0"/>
              <a:buChar char="•"/>
            </a:pPr>
            <a:r>
              <a:rPr lang="en-US" baseline="0" dirty="0" smtClean="0"/>
              <a:t>The date for the full implementation of the CCSS and PARCC assessments will be in 2014-2015.</a:t>
            </a:r>
          </a:p>
          <a:p>
            <a:pPr marL="285750" indent="-285750">
              <a:buFont typeface="Arial" pitchFamily="34" charset="0"/>
              <a:buChar char="•"/>
            </a:pPr>
            <a:r>
              <a:rPr lang="en-US" baseline="0" dirty="0" smtClean="0"/>
              <a:t>Notice that grades K and 1 will begin implementing CCSS in 2012-2013 and grade 2 in 2013-2014.  The reason is because these students’ first state assessment will be the new PARCC assessments when they are in the third grade.</a:t>
            </a:r>
            <a:endParaRPr lang="en-US" dirty="0"/>
          </a:p>
        </p:txBody>
      </p:sp>
    </p:spTree>
    <p:extLst>
      <p:ext uri="{BB962C8B-B14F-4D97-AF65-F5344CB8AC3E}">
        <p14:creationId xmlns="" xmlns:p14="http://schemas.microsoft.com/office/powerpoint/2010/main" val="3119599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will the assessments change next year?</a:t>
            </a:r>
          </a:p>
          <a:p>
            <a:pPr marL="285750" indent="-285750">
              <a:buFont typeface="Arial" pitchFamily="34" charset="0"/>
              <a:buChar char="•"/>
            </a:pPr>
            <a:r>
              <a:rPr lang="en-US" dirty="0" smtClean="0"/>
              <a:t>GLEs that do not align with the CCSS will not</a:t>
            </a:r>
            <a:r>
              <a:rPr lang="en-US" baseline="0" dirty="0" smtClean="0"/>
              <a:t> be assessed.  Only content that aligns with both the GLEs and the CCSS for that grade and subject will be assessed.</a:t>
            </a:r>
          </a:p>
          <a:p>
            <a:pPr marL="285750" indent="-285750">
              <a:buFont typeface="Arial" pitchFamily="34" charset="0"/>
              <a:buChar char="•"/>
            </a:pPr>
            <a:r>
              <a:rPr lang="en-US" baseline="0" dirty="0" smtClean="0"/>
              <a:t>The writing prompts will require students to use information from a text they have read.</a:t>
            </a:r>
          </a:p>
          <a:p>
            <a:pPr marL="0" indent="0">
              <a:buFont typeface="Arial" pitchFamily="34" charset="0"/>
              <a:buNone/>
            </a:pPr>
            <a:r>
              <a:rPr lang="en-US" baseline="0" dirty="0" smtClean="0"/>
              <a:t>How are the standards changing?</a:t>
            </a:r>
          </a:p>
          <a:p>
            <a:pPr marL="285750" indent="-285750">
              <a:buFont typeface="Arial" pitchFamily="34" charset="0"/>
              <a:buChar char="•"/>
            </a:pPr>
            <a:r>
              <a:rPr lang="en-US" baseline="0" dirty="0" smtClean="0"/>
              <a:t>GLEs that do not align with CCSS will be deleted.</a:t>
            </a:r>
          </a:p>
          <a:p>
            <a:pPr marL="285750" indent="-285750">
              <a:buFont typeface="Arial" pitchFamily="34" charset="0"/>
              <a:buChar char="•"/>
            </a:pPr>
            <a:r>
              <a:rPr lang="en-US" baseline="0" dirty="0" smtClean="0"/>
              <a:t>New CCSS will be introduced each year during the transition.</a:t>
            </a:r>
          </a:p>
          <a:p>
            <a:pPr marL="0" indent="0">
              <a:buFont typeface="Arial" pitchFamily="34" charset="0"/>
              <a:buNone/>
            </a:pPr>
            <a:r>
              <a:rPr lang="en-US" baseline="0" dirty="0" smtClean="0"/>
              <a:t>How is the curriculum changing?</a:t>
            </a:r>
          </a:p>
          <a:p>
            <a:pPr marL="457200" lvl="0" indent="-457200">
              <a:buClr>
                <a:schemeClr val="accent3"/>
              </a:buClr>
              <a:buFont typeface="Arial" pitchFamily="34" charset="0"/>
              <a:buChar char="•"/>
            </a:pPr>
            <a:r>
              <a:rPr lang="en-US" sz="2800" dirty="0" smtClean="0">
                <a:solidFill>
                  <a:schemeClr val="tx1">
                    <a:lumMod val="65000"/>
                    <a:lumOff val="35000"/>
                  </a:schemeClr>
                </a:solidFill>
              </a:rPr>
              <a:t>Transitional curriculum available for grades 2-12</a:t>
            </a:r>
          </a:p>
          <a:p>
            <a:pPr marL="457200" lvl="0" indent="-457200">
              <a:buClr>
                <a:schemeClr val="accent3"/>
              </a:buClr>
              <a:buFont typeface="Arial" pitchFamily="34" charset="0"/>
              <a:buChar char="•"/>
            </a:pPr>
            <a:r>
              <a:rPr lang="en-US" sz="2800" dirty="0" smtClean="0">
                <a:solidFill>
                  <a:schemeClr val="tx1">
                    <a:lumMod val="65000"/>
                    <a:lumOff val="35000"/>
                  </a:schemeClr>
                </a:solidFill>
              </a:rPr>
              <a:t>New curriculum available for K-1</a:t>
            </a:r>
          </a:p>
          <a:p>
            <a:pPr marL="457200" lvl="0" indent="-457200">
              <a:buClr>
                <a:schemeClr val="accent3"/>
              </a:buClr>
              <a:buFont typeface="Arial" pitchFamily="34" charset="0"/>
              <a:buChar char="•"/>
            </a:pPr>
            <a:r>
              <a:rPr lang="en-US" sz="2800" dirty="0" smtClean="0">
                <a:solidFill>
                  <a:schemeClr val="tx1">
                    <a:lumMod val="65000"/>
                    <a:lumOff val="35000"/>
                  </a:schemeClr>
                </a:solidFill>
              </a:rPr>
              <a:t>New curriculum for Social Studies available</a:t>
            </a:r>
          </a:p>
          <a:p>
            <a:pPr marL="1199992" lvl="1" indent="-457200">
              <a:buClr>
                <a:schemeClr val="accent3"/>
              </a:buClr>
              <a:buFont typeface="Arial" pitchFamily="34" charset="0"/>
              <a:buChar char="•"/>
            </a:pPr>
            <a:r>
              <a:rPr lang="en-US" sz="2800" b="1" dirty="0" smtClean="0">
                <a:solidFill>
                  <a:schemeClr val="tx1">
                    <a:lumMod val="65000"/>
                    <a:lumOff val="35000"/>
                  </a:schemeClr>
                </a:solidFill>
              </a:rPr>
              <a:t>New social studies standards were approved</a:t>
            </a:r>
            <a:r>
              <a:rPr lang="en-US" sz="2800" b="1" baseline="0" dirty="0" smtClean="0">
                <a:solidFill>
                  <a:schemeClr val="tx1">
                    <a:lumMod val="65000"/>
                    <a:lumOff val="35000"/>
                  </a:schemeClr>
                </a:solidFill>
              </a:rPr>
              <a:t> last summer.</a:t>
            </a:r>
          </a:p>
          <a:p>
            <a:pPr marL="1199992" lvl="1" indent="-457200">
              <a:buClr>
                <a:schemeClr val="accent3"/>
              </a:buClr>
              <a:buFont typeface="Arial" pitchFamily="34" charset="0"/>
              <a:buChar char="•"/>
            </a:pPr>
            <a:r>
              <a:rPr lang="en-US" sz="2800" b="1" baseline="0" dirty="0" smtClean="0">
                <a:solidFill>
                  <a:schemeClr val="tx1">
                    <a:lumMod val="65000"/>
                    <a:lumOff val="35000"/>
                  </a:schemeClr>
                </a:solidFill>
              </a:rPr>
              <a:t>High school curriculum may be implemented next year; U.S. History and Civics must be implemented next year; k-8 social studies will be implemented in 2014-2015.</a:t>
            </a:r>
          </a:p>
          <a:p>
            <a:pPr marL="1199992" lvl="1" indent="-457200">
              <a:buClr>
                <a:schemeClr val="accent3"/>
              </a:buClr>
              <a:buFont typeface="Arial" pitchFamily="34" charset="0"/>
              <a:buChar char="•"/>
            </a:pPr>
            <a:r>
              <a:rPr lang="en-US" sz="2800" b="1" baseline="0" dirty="0" smtClean="0">
                <a:solidFill>
                  <a:schemeClr val="tx1">
                    <a:lumMod val="65000"/>
                    <a:lumOff val="35000"/>
                  </a:schemeClr>
                </a:solidFill>
              </a:rPr>
              <a:t>The Next Generation Science Standards are being developed by states and some national organizations. The first draft will be available for public review soon.  When the Next Generation Science Standards are final, BESE will decide whether to adopt them for Louisiana.</a:t>
            </a:r>
            <a:endParaRPr lang="en-US" sz="2800" b="1" dirty="0" smtClean="0">
              <a:solidFill>
                <a:schemeClr val="tx1">
                  <a:lumMod val="65000"/>
                  <a:lumOff val="35000"/>
                </a:schemeClr>
              </a:solidFill>
            </a:endParaRPr>
          </a:p>
          <a:p>
            <a:pPr marL="0" indent="0">
              <a:buFont typeface="Arial" pitchFamily="34" charset="0"/>
              <a:buNone/>
            </a:pPr>
            <a:endParaRPr lang="en-US" dirty="0"/>
          </a:p>
        </p:txBody>
      </p:sp>
    </p:spTree>
    <p:extLst>
      <p:ext uri="{BB962C8B-B14F-4D97-AF65-F5344CB8AC3E}">
        <p14:creationId xmlns="" xmlns:p14="http://schemas.microsoft.com/office/powerpoint/2010/main" val="3119599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an</a:t>
            </a:r>
            <a:r>
              <a:rPr lang="en-US" baseline="0" dirty="0" smtClean="0"/>
              <a:t> example of a Grade-Level Content Comparison document Report.  You have the report for Third Grade Math.  These reports tell teachers what new content will be added to their grade/course, what will remain the same, and what content will be deleted.  We will look very briefly at the purpose of each table in the report.  This slide is from a training that we provided to districts on using these documents.  We recommend that this training be redelivered to all English and math teachers.</a:t>
            </a:r>
          </a:p>
          <a:p>
            <a:pPr marL="285750" indent="-285750">
              <a:buFont typeface="Arial" pitchFamily="34" charset="0"/>
              <a:buChar char="•"/>
            </a:pPr>
            <a:r>
              <a:rPr lang="en-US" baseline="0" dirty="0" smtClean="0"/>
              <a:t>Table I – Content to be added</a:t>
            </a:r>
          </a:p>
          <a:p>
            <a:pPr marL="1428507" lvl="2" indent="-285750">
              <a:buFont typeface="Arial" pitchFamily="34" charset="0"/>
              <a:buChar char="•"/>
            </a:pPr>
            <a:r>
              <a:rPr lang="en-US" baseline="0" dirty="0" smtClean="0"/>
              <a:t>Notice that there are only 3 new CCSS that do not align to content already included in grade 3 math.</a:t>
            </a:r>
          </a:p>
          <a:p>
            <a:pPr marL="1428507" lvl="2" indent="-285750">
              <a:buFont typeface="Arial" pitchFamily="34" charset="0"/>
              <a:buChar char="•"/>
            </a:pPr>
            <a:r>
              <a:rPr lang="en-US" baseline="0" dirty="0" smtClean="0"/>
              <a:t>The next section of table 1 (back of 1</a:t>
            </a:r>
            <a:r>
              <a:rPr lang="en-US" baseline="30000" dirty="0" smtClean="0"/>
              <a:t>st</a:t>
            </a:r>
            <a:r>
              <a:rPr lang="en-US" baseline="0" dirty="0" smtClean="0"/>
              <a:t> page) show CCSS that align to GLEs, but the GLEs do not cover all the content of the CCSS.  What is shaded is new content the teacher must include.</a:t>
            </a:r>
          </a:p>
          <a:p>
            <a:pPr marL="285750" lvl="0" indent="-285750">
              <a:buFont typeface="Arial" pitchFamily="34" charset="0"/>
              <a:buChar char="•"/>
            </a:pPr>
            <a:r>
              <a:rPr lang="en-US" baseline="0" dirty="0" smtClean="0"/>
              <a:t>Table II – Content to be deleted</a:t>
            </a:r>
          </a:p>
          <a:p>
            <a:pPr marL="1428507" lvl="2" indent="-285750">
              <a:buFont typeface="Arial" pitchFamily="34" charset="0"/>
              <a:buChar char="•"/>
            </a:pPr>
            <a:r>
              <a:rPr lang="en-US" baseline="0" dirty="0" smtClean="0"/>
              <a:t>Notice there are 20 GLEs which are deleted.</a:t>
            </a:r>
          </a:p>
          <a:p>
            <a:pPr marL="285750" lvl="0" indent="-285750">
              <a:buFont typeface="Arial" pitchFamily="34" charset="0"/>
              <a:buChar char="•"/>
            </a:pPr>
            <a:r>
              <a:rPr lang="en-US" baseline="0" dirty="0" smtClean="0"/>
              <a:t>Table III – Content that will remain the same.</a:t>
            </a:r>
          </a:p>
          <a:p>
            <a:pPr marL="1428507" lvl="2" indent="-285750">
              <a:buFont typeface="Arial" pitchFamily="34" charset="0"/>
              <a:buChar char="•"/>
            </a:pPr>
            <a:r>
              <a:rPr lang="en-US" baseline="0" dirty="0" smtClean="0"/>
              <a:t>These are GLEs that align to CCSS for grade 3.  The CCSS are listed on the right side.</a:t>
            </a:r>
          </a:p>
          <a:p>
            <a:pPr marL="1428507" lvl="2" indent="-285750">
              <a:buFont typeface="Arial" pitchFamily="34" charset="0"/>
              <a:buChar char="•"/>
            </a:pPr>
            <a:r>
              <a:rPr lang="en-US" baseline="0" dirty="0" smtClean="0"/>
              <a:t>On the last page are two GLEs that do not align because the content is moved to a lower grade.  However, these GLEs will continue to be taught throughout the transition so there will not be gaps in the students’ learning.</a:t>
            </a:r>
          </a:p>
          <a:p>
            <a:pPr marL="1428507" lvl="2" indent="-285750">
              <a:buFont typeface="Arial" pitchFamily="34" charset="0"/>
              <a:buChar char="•"/>
            </a:pPr>
            <a:r>
              <a:rPr lang="en-US" b="1" baseline="0" dirty="0" smtClean="0"/>
              <a:t>Table III is the content that will be tested in the transitional assessments.</a:t>
            </a:r>
            <a:endParaRPr lang="en-US" b="1" baseline="0" dirty="0"/>
          </a:p>
          <a:p>
            <a:pPr marL="0" lvl="0" indent="0">
              <a:buFont typeface="Arial" pitchFamily="34" charset="0"/>
              <a:buNone/>
            </a:pPr>
            <a:endParaRPr lang="en-US" baseline="0" dirty="0" smtClean="0"/>
          </a:p>
        </p:txBody>
      </p:sp>
    </p:spTree>
    <p:extLst>
      <p:ext uri="{BB962C8B-B14F-4D97-AF65-F5344CB8AC3E}">
        <p14:creationId xmlns="" xmlns:p14="http://schemas.microsoft.com/office/powerpoint/2010/main" val="3119599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you prepare now?</a:t>
            </a:r>
          </a:p>
          <a:p>
            <a:endParaRPr lang="en-US" dirty="0" smtClean="0"/>
          </a:p>
          <a:p>
            <a:pPr marL="285750" indent="-285750">
              <a:buFont typeface="Arial" pitchFamily="34" charset="0"/>
              <a:buChar char="•"/>
            </a:pPr>
            <a:r>
              <a:rPr lang="en-US" dirty="0" smtClean="0"/>
              <a:t>How many of</a:t>
            </a:r>
            <a:r>
              <a:rPr lang="en-US" baseline="0" dirty="0" smtClean="0"/>
              <a:t> you have seen the General Awareness Presentation?  If your staff has not seen this presentation, check with your district CCSS Specialist.</a:t>
            </a:r>
          </a:p>
          <a:p>
            <a:pPr marL="285750" indent="-285750">
              <a:buFont typeface="Arial" pitchFamily="34" charset="0"/>
              <a:buChar char="•"/>
            </a:pPr>
            <a:r>
              <a:rPr lang="en-US" baseline="0" dirty="0" smtClean="0"/>
              <a:t>We have already mentioned training on the Grade-Level Content Comparison Reports.  Math and English teachers should receive the training.  It is important that teachers are aware of the content that will change over the next few years.</a:t>
            </a:r>
          </a:p>
          <a:p>
            <a:pPr marL="285750" indent="-285750">
              <a:buFont typeface="Arial" pitchFamily="34" charset="0"/>
              <a:buChar char="•"/>
            </a:pPr>
            <a:r>
              <a:rPr lang="en-US" baseline="0" dirty="0" smtClean="0"/>
              <a:t>This spring math and English teachers should also receive the training on Math Practice Standards and on the instructional shifts in English.</a:t>
            </a:r>
          </a:p>
          <a:p>
            <a:pPr marL="285750" indent="-285750">
              <a:buFont typeface="Arial" pitchFamily="34" charset="0"/>
              <a:buChar char="•"/>
            </a:pPr>
            <a:endParaRPr lang="en-US" baseline="0" dirty="0" smtClean="0"/>
          </a:p>
          <a:p>
            <a:pPr marL="285750" indent="-285750">
              <a:buFont typeface="Arial" pitchFamily="34" charset="0"/>
              <a:buChar char="•"/>
            </a:pPr>
            <a:r>
              <a:rPr lang="en-US" baseline="0" dirty="0" smtClean="0"/>
              <a:t>Teachers should become familiar with the Grade Level Content Comparison Report for their grade.</a:t>
            </a:r>
          </a:p>
          <a:p>
            <a:pPr marL="285750" indent="-285750">
              <a:buFont typeface="Arial" pitchFamily="34" charset="0"/>
              <a:buChar char="•"/>
            </a:pPr>
            <a:r>
              <a:rPr lang="en-US" baseline="0" dirty="0" smtClean="0"/>
              <a:t>They should participate in the trainings provided.</a:t>
            </a:r>
          </a:p>
          <a:p>
            <a:pPr marL="285750" indent="-285750">
              <a:buFont typeface="Arial" pitchFamily="34" charset="0"/>
              <a:buChar char="•"/>
            </a:pPr>
            <a:r>
              <a:rPr lang="en-US" baseline="0" dirty="0" smtClean="0"/>
              <a:t>Math teachers can begin to implement the math practice standards in their math classes.</a:t>
            </a:r>
          </a:p>
          <a:p>
            <a:pPr marL="285750" indent="-285750">
              <a:buFont typeface="Arial" pitchFamily="34" charset="0"/>
              <a:buChar char="•"/>
            </a:pPr>
            <a:r>
              <a:rPr lang="en-US" baseline="0" dirty="0" smtClean="0"/>
              <a:t>English teachers can begin using grade-level complex text and increase students’ opportunities to express their understanding of text through writing and speaking.</a:t>
            </a:r>
          </a:p>
          <a:p>
            <a:pPr marL="285750" indent="-285750">
              <a:buFont typeface="Arial" pitchFamily="34" charset="0"/>
              <a:buChar char="•"/>
            </a:pPr>
            <a:endParaRPr lang="en-US" dirty="0"/>
          </a:p>
        </p:txBody>
      </p:sp>
    </p:spTree>
    <p:extLst>
      <p:ext uri="{BB962C8B-B14F-4D97-AF65-F5344CB8AC3E}">
        <p14:creationId xmlns="" xmlns:p14="http://schemas.microsoft.com/office/powerpoint/2010/main" val="3119599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coming – Training and Resources</a:t>
            </a:r>
          </a:p>
          <a:p>
            <a:pPr marL="285750" indent="-285750">
              <a:buFont typeface="Arial" pitchFamily="34" charset="0"/>
              <a:buChar char="•"/>
            </a:pPr>
            <a:r>
              <a:rPr lang="en-US" dirty="0" smtClean="0"/>
              <a:t>Regional training in late March on the new</a:t>
            </a:r>
            <a:r>
              <a:rPr lang="en-US" baseline="0" dirty="0" smtClean="0"/>
              <a:t> content for </a:t>
            </a:r>
            <a:r>
              <a:rPr lang="en-US" dirty="0" smtClean="0"/>
              <a:t>grades</a:t>
            </a:r>
            <a:r>
              <a:rPr lang="en-US" baseline="0" dirty="0" smtClean="0"/>
              <a:t> K and 1 – 4 hour training</a:t>
            </a:r>
          </a:p>
          <a:p>
            <a:pPr marL="285750" indent="-285750">
              <a:buFont typeface="Arial" pitchFamily="34" charset="0"/>
              <a:buChar char="•"/>
            </a:pPr>
            <a:r>
              <a:rPr lang="en-US" baseline="0" dirty="0" smtClean="0"/>
              <a:t>Webinar on the Transitional Curriculum and Assessments</a:t>
            </a:r>
          </a:p>
          <a:p>
            <a:pPr marL="285750" marR="0" lvl="1" indent="-285750" algn="l" defTabSz="914400" rtl="0" eaLnBrk="0" fontAlgn="base" latinLnBrk="0" hangingPunct="0">
              <a:lnSpc>
                <a:spcPct val="90000"/>
              </a:lnSpc>
              <a:spcBef>
                <a:spcPct val="30000"/>
              </a:spcBef>
              <a:spcAft>
                <a:spcPct val="0"/>
              </a:spcAft>
              <a:buClrTx/>
              <a:buSzTx/>
              <a:buFont typeface="Arial" pitchFamily="34" charset="0"/>
              <a:buChar char="•"/>
              <a:tabLst/>
              <a:defRPr/>
            </a:pPr>
            <a:r>
              <a:rPr lang="en-US" sz="2400" b="1" dirty="0" smtClean="0">
                <a:solidFill>
                  <a:schemeClr val="tx1">
                    <a:lumMod val="65000"/>
                    <a:lumOff val="35000"/>
                  </a:schemeClr>
                </a:solidFill>
              </a:rPr>
              <a:t>Summer Institutes for school teams of 3 on assessment and content progressions and instructional practices</a:t>
            </a:r>
          </a:p>
          <a:p>
            <a:pPr marL="285750" marR="0" lvl="1" indent="-285750" algn="l" defTabSz="914400" rtl="0" eaLnBrk="0" fontAlgn="base" latinLnBrk="0" hangingPunct="0">
              <a:lnSpc>
                <a:spcPct val="90000"/>
              </a:lnSpc>
              <a:spcBef>
                <a:spcPct val="30000"/>
              </a:spcBef>
              <a:spcAft>
                <a:spcPct val="0"/>
              </a:spcAft>
              <a:buClrTx/>
              <a:buSzTx/>
              <a:buFont typeface="Arial" pitchFamily="34" charset="0"/>
              <a:buChar char="•"/>
              <a:tabLst/>
              <a:defRPr/>
            </a:pPr>
            <a:r>
              <a:rPr lang="en-US" sz="2400" b="1" dirty="0" smtClean="0">
                <a:solidFill>
                  <a:schemeClr val="tx1">
                    <a:lumMod val="65000"/>
                    <a:lumOff val="35000"/>
                  </a:schemeClr>
                </a:solidFill>
              </a:rPr>
              <a:t>Extended</a:t>
            </a:r>
            <a:r>
              <a:rPr lang="en-US" sz="2400" b="1" baseline="0" dirty="0" smtClean="0">
                <a:solidFill>
                  <a:schemeClr val="tx1">
                    <a:lumMod val="65000"/>
                    <a:lumOff val="35000"/>
                  </a:schemeClr>
                </a:solidFill>
              </a:rPr>
              <a:t> training on the curriculum for grades K and 1 math and English LCC.  It will be a train-the-trainer model consisting of 8-9 days spread throughout the year.</a:t>
            </a:r>
          </a:p>
          <a:p>
            <a:pPr marL="0" marR="0" lvl="1" indent="0" algn="l" defTabSz="914400" rtl="0" eaLnBrk="0" fontAlgn="base" latinLnBrk="0" hangingPunct="0">
              <a:lnSpc>
                <a:spcPct val="90000"/>
              </a:lnSpc>
              <a:spcBef>
                <a:spcPct val="30000"/>
              </a:spcBef>
              <a:spcAft>
                <a:spcPct val="0"/>
              </a:spcAft>
              <a:buClrTx/>
              <a:buSzTx/>
              <a:buFont typeface="Arial" pitchFamily="34" charset="0"/>
              <a:buNone/>
              <a:tabLst/>
              <a:defRPr/>
            </a:pPr>
            <a:r>
              <a:rPr lang="en-US" sz="2400" b="1" baseline="0" dirty="0" smtClean="0">
                <a:solidFill>
                  <a:schemeClr val="tx1">
                    <a:lumMod val="65000"/>
                    <a:lumOff val="35000"/>
                  </a:schemeClr>
                </a:solidFill>
              </a:rPr>
              <a:t>Resource Delivery</a:t>
            </a:r>
          </a:p>
          <a:p>
            <a:pPr marL="342900" marR="0" lvl="1" indent="-342900" algn="l" defTabSz="914400" rtl="0" eaLnBrk="0" fontAlgn="base" latinLnBrk="0" hangingPunct="0">
              <a:lnSpc>
                <a:spcPct val="90000"/>
              </a:lnSpc>
              <a:spcBef>
                <a:spcPct val="30000"/>
              </a:spcBef>
              <a:spcAft>
                <a:spcPct val="0"/>
              </a:spcAft>
              <a:buClrTx/>
              <a:buSzTx/>
              <a:buFont typeface="Arial" pitchFamily="34" charset="0"/>
              <a:buChar char="•"/>
              <a:tabLst/>
              <a:defRPr/>
            </a:pPr>
            <a:r>
              <a:rPr lang="en-US" sz="2400" b="1" baseline="0" dirty="0" smtClean="0">
                <a:solidFill>
                  <a:schemeClr val="tx1">
                    <a:lumMod val="65000"/>
                    <a:lumOff val="35000"/>
                  </a:schemeClr>
                </a:solidFill>
              </a:rPr>
              <a:t>Curriculum – early June – at least the first 2 units will be available before school is out</a:t>
            </a:r>
          </a:p>
          <a:p>
            <a:pPr marL="342900" marR="0" lvl="1" indent="-342900" algn="l" defTabSz="914400" rtl="0" eaLnBrk="0" fontAlgn="base" latinLnBrk="0" hangingPunct="0">
              <a:lnSpc>
                <a:spcPct val="90000"/>
              </a:lnSpc>
              <a:spcBef>
                <a:spcPct val="30000"/>
              </a:spcBef>
              <a:spcAft>
                <a:spcPct val="0"/>
              </a:spcAft>
              <a:buClrTx/>
              <a:buSzTx/>
              <a:buFont typeface="Arial" pitchFamily="34" charset="0"/>
              <a:buChar char="•"/>
              <a:tabLst/>
              <a:defRPr/>
            </a:pPr>
            <a:r>
              <a:rPr lang="en-US" sz="2400" b="1" baseline="0" dirty="0" smtClean="0">
                <a:solidFill>
                  <a:schemeClr val="tx1">
                    <a:lumMod val="65000"/>
                    <a:lumOff val="35000"/>
                  </a:schemeClr>
                </a:solidFill>
              </a:rPr>
              <a:t>Assessment Guides – August</a:t>
            </a:r>
          </a:p>
          <a:p>
            <a:pPr marL="342900" marR="0" lvl="1" indent="-342900" algn="l" defTabSz="914400" rtl="0" eaLnBrk="0" fontAlgn="base" latinLnBrk="0" hangingPunct="0">
              <a:lnSpc>
                <a:spcPct val="90000"/>
              </a:lnSpc>
              <a:spcBef>
                <a:spcPct val="30000"/>
              </a:spcBef>
              <a:spcAft>
                <a:spcPct val="0"/>
              </a:spcAft>
              <a:buClrTx/>
              <a:buSzTx/>
              <a:buFont typeface="Arial" pitchFamily="34" charset="0"/>
              <a:buChar char="•"/>
              <a:tabLst/>
              <a:defRPr/>
            </a:pPr>
            <a:r>
              <a:rPr lang="en-US" sz="2400" b="1" baseline="0" dirty="0" smtClean="0">
                <a:solidFill>
                  <a:schemeClr val="tx1">
                    <a:lumMod val="65000"/>
                    <a:lumOff val="35000"/>
                  </a:schemeClr>
                </a:solidFill>
              </a:rPr>
              <a:t>PASS and EAGLE – Fall; cannot be implemented this spring or summer because students are still using these resources for current assessments.</a:t>
            </a:r>
            <a:endParaRPr lang="en-US" sz="2400" b="1" dirty="0" smtClean="0">
              <a:solidFill>
                <a:schemeClr val="tx1">
                  <a:lumMod val="65000"/>
                  <a:lumOff val="35000"/>
                </a:schemeClr>
              </a:solidFill>
            </a:endParaRPr>
          </a:p>
          <a:p>
            <a:pPr marL="285750" indent="-285750">
              <a:buFont typeface="Arial" pitchFamily="34" charset="0"/>
              <a:buChar char="•"/>
            </a:pPr>
            <a:endParaRPr lang="en-US" baseline="0" dirty="0" smtClean="0"/>
          </a:p>
          <a:p>
            <a:pPr marL="285750" indent="-285750">
              <a:buFont typeface="Arial" pitchFamily="34" charset="0"/>
              <a:buChar char="•"/>
            </a:pPr>
            <a:endParaRPr lang="en-US" dirty="0"/>
          </a:p>
        </p:txBody>
      </p:sp>
    </p:spTree>
    <p:extLst>
      <p:ext uri="{BB962C8B-B14F-4D97-AF65-F5344CB8AC3E}">
        <p14:creationId xmlns="" xmlns:p14="http://schemas.microsoft.com/office/powerpoint/2010/main" val="3119599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smtClean="0"/>
              <a:t>You’ve just heard</a:t>
            </a:r>
            <a:r>
              <a:rPr lang="en-US" baseline="0" dirty="0" smtClean="0"/>
              <a:t> a bit about how we’re changing our expectations for students with Common Core, and now we’re going to transition to talking more about what this means for how we must shift our behavior as educators, specifically with respect to support and evaluation structures, in order to provide our students with what they need to be college and career ready.</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a:t>
            </a:r>
            <a:r>
              <a:rPr lang="en-US" baseline="0" dirty="0" smtClean="0"/>
              <a:t>do that, it’s worthwhile to note just why educator support and evaluation is so important.</a:t>
            </a:r>
          </a:p>
          <a:p>
            <a:endParaRPr lang="en-US" baseline="0" dirty="0" smtClean="0"/>
          </a:p>
          <a:p>
            <a:r>
              <a:rPr lang="en-US" baseline="0" dirty="0" smtClean="0"/>
              <a:t>Research shows that out of all in-school factors, individual teachers have the greatest influence on student achievement. These graphs show the results from one study conducted in Dallas, which found that two groups of students who started at roughly the same place at the beginning of third grade, ended up in radically different places, depending upon whether they had three years of effective teachers vs. three years of ineffective teachers.</a:t>
            </a:r>
          </a:p>
          <a:p>
            <a:endParaRPr lang="en-US" baseline="0" dirty="0" smtClean="0"/>
          </a:p>
          <a:p>
            <a:r>
              <a:rPr lang="en-US" baseline="0" dirty="0" smtClean="0"/>
              <a:t>Given the tremendous potential teachers and school leaders have to impact our students achievement trajectories, we have an obligation to provide them with meaningful information and targeted support to ensure they are empowered to drive the gains in student achievement we all want to see.</a:t>
            </a:r>
            <a:endParaRPr lang="en-US" dirty="0"/>
          </a:p>
        </p:txBody>
      </p:sp>
    </p:spTree>
    <p:extLst>
      <p:ext uri="{BB962C8B-B14F-4D97-AF65-F5344CB8AC3E}">
        <p14:creationId xmlns="" xmlns:p14="http://schemas.microsoft.com/office/powerpoint/2010/main" val="2409076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In Louisiana, this kind</a:t>
            </a:r>
            <a:r>
              <a:rPr lang="en-US" baseline="0" dirty="0" smtClean="0"/>
              <a:t> of moral imperative to provide educators with the data and development they need to drive student growth has been reinforced by a set of policies relating to educator support and evaluation.</a:t>
            </a:r>
          </a:p>
          <a:p>
            <a:endParaRPr lang="en-US" baseline="0" dirty="0" smtClean="0"/>
          </a:p>
          <a:p>
            <a:r>
              <a:rPr lang="en-US" baseline="0" dirty="0" smtClean="0"/>
              <a:t>One of the most notable of these policies is Act 54 – a law passed by the Louisiana Legislature and signed by Gov. Jindal in the spring of 2010. Act 54 made several significant changes to how we support and evaluate teachers and administrators in Louisiana. The key provisions of the law require that LEAs:</a:t>
            </a:r>
          </a:p>
          <a:p>
            <a:endParaRPr lang="en-US" baseline="0" dirty="0" smtClean="0"/>
          </a:p>
          <a:p>
            <a:r>
              <a:rPr lang="en-US" baseline="0" dirty="0" smtClean="0"/>
              <a:t>(Read slide)</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In passing Act 54, the Legislature also delegated a</a:t>
            </a:r>
            <a:r>
              <a:rPr lang="en-US" baseline="0" dirty="0" smtClean="0"/>
              <a:t> good deal of authority to BESE – to provide more specific guidance to LEAs in implementing these changes.</a:t>
            </a:r>
          </a:p>
          <a:p>
            <a:endParaRPr lang="en-US" baseline="0" dirty="0" smtClean="0"/>
          </a:p>
          <a:p>
            <a:r>
              <a:rPr lang="en-US" baseline="0" dirty="0" smtClean="0"/>
              <a:t>In December, 2011, BESE approved revisions to Bulletin 130 to provide this additional guidance on several key components of educator support and evaluation. Specifically, the Board recommended that LEAs:</a:t>
            </a:r>
          </a:p>
          <a:p>
            <a:endParaRPr lang="en-US" baseline="0" dirty="0" smtClean="0"/>
          </a:p>
          <a:p>
            <a:r>
              <a:rPr lang="en-US" baseline="0" dirty="0" smtClean="0"/>
              <a:t>(Read slide)</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what does that actually</a:t>
            </a:r>
            <a:r>
              <a:rPr lang="en-US" baseline="0" dirty="0" smtClean="0"/>
              <a:t> look like for a school leadership team on an annual basis?</a:t>
            </a:r>
          </a:p>
          <a:p>
            <a:endParaRPr lang="en-US" baseline="0" dirty="0" smtClean="0"/>
          </a:p>
          <a:p>
            <a:r>
              <a:rPr lang="en-US" baseline="0" dirty="0" smtClean="0"/>
              <a:t>We’ve thought about this in terms of four phases within each school year. These are likely familiar, as actions that you may already take year-to-year, but with some tweaks.</a:t>
            </a:r>
          </a:p>
          <a:p>
            <a:endParaRPr lang="en-US" baseline="0" dirty="0" smtClean="0"/>
          </a:p>
          <a:p>
            <a:r>
              <a:rPr lang="en-US" baseline="0" dirty="0" smtClean="0"/>
              <a:t>First, there’s the goal-setting phase, during which leadership teams work with teachers to set their own professional growth goals, as well as goals for their students – which we’ll talk more about in a moment.</a:t>
            </a:r>
          </a:p>
          <a:p>
            <a:endParaRPr lang="en-US" baseline="0" dirty="0" smtClean="0"/>
          </a:p>
          <a:p>
            <a:r>
              <a:rPr lang="en-US" baseline="0" dirty="0" smtClean="0"/>
              <a:t>Following the goal-setting phase, a cycle of observation and feedback begins. We’ve depicted this as a continuous cycle, because we know that this process is most effective when it is completed multiple times a year, not just once for the purposes of evaluation. This may include both formal and informal observations and various forms of support and feedback, based on the needs identified in the observations.</a:t>
            </a:r>
          </a:p>
          <a:p>
            <a:endParaRPr lang="en-US" baseline="0" dirty="0" smtClean="0"/>
          </a:p>
          <a:p>
            <a:r>
              <a:rPr lang="en-US" baseline="0" dirty="0" smtClean="0"/>
              <a:t>Third, school leadership teams compile the evidence they’ve collected over the course of the year to complete a final evaluation of teacher performance. Under Act 54, they will use measures of student growth to form half of this rating and other measures of professional practice to form the other half.</a:t>
            </a:r>
          </a:p>
          <a:p>
            <a:endParaRPr lang="en-US" baseline="0" dirty="0" smtClean="0"/>
          </a:p>
          <a:p>
            <a:r>
              <a:rPr lang="en-US" baseline="0" dirty="0" smtClean="0"/>
              <a:t>Finally, leadership teams make key decisions using this information. These decisions may involve professional development plans for faculties; retention strategies for high-performers; assignment of mentor or teacher-leader positions; remediation or intensive assistance plans; and/or dismissal proceedings.</a:t>
            </a:r>
          </a:p>
          <a:p>
            <a:endParaRPr lang="en-US" baseline="0" dirty="0" smtClean="0"/>
          </a:p>
          <a:p>
            <a:r>
              <a:rPr lang="en-US" baseline="0" dirty="0" smtClean="0"/>
              <a:t>For each of these phases, I’m going to walk through what school leadership teams will do; what resources the state will provide to support you; and what outstanding decision points you and your district leadership still have to consider.</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state we have seen significant progress over the</a:t>
            </a:r>
            <a:r>
              <a:rPr lang="en-US" baseline="0" dirty="0" smtClean="0"/>
              <a:t> course of the last 12 years or so.  We’ve seen a significant jump in the number of kids scoring well on our state tests.</a:t>
            </a:r>
            <a:endParaRPr lang="en-US" dirty="0"/>
          </a:p>
        </p:txBody>
      </p:sp>
    </p:spTree>
    <p:extLst>
      <p:ext uri="{BB962C8B-B14F-4D97-AF65-F5344CB8AC3E}">
        <p14:creationId xmlns="" xmlns:p14="http://schemas.microsoft.com/office/powerpoint/2010/main" val="2677291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Before I do that, it’s important to note that this process will</a:t>
            </a:r>
            <a:r>
              <a:rPr lang="en-US" baseline="0" dirty="0" smtClean="0"/>
              <a:t> look a little different for different kinds of teachers. This is because we have different data on students’ growth, depending upon the grade and subject a teacher teaches.</a:t>
            </a:r>
          </a:p>
          <a:p>
            <a:endParaRPr lang="en-US" baseline="0" dirty="0" smtClean="0"/>
          </a:p>
          <a:p>
            <a:r>
              <a:rPr lang="en-US" baseline="0" dirty="0" smtClean="0"/>
              <a:t>For teachers in the grades and subjects listed in the table here, we have data on student growth from the Value-Added Model or ‘VAM.’</a:t>
            </a:r>
          </a:p>
          <a:p>
            <a:endParaRPr lang="en-US" baseline="0" dirty="0" smtClean="0"/>
          </a:p>
          <a:p>
            <a:r>
              <a:rPr lang="en-US" baseline="0" dirty="0" smtClean="0"/>
              <a:t>Teachers who do not fall under these grades and content areas are considered teachers of Non-Tested Grades and Subjects or ‘NTGS teachers,’ and they will measure their students’ growth by setting Student Learning Targets or ‘SLTs.’ </a:t>
            </a:r>
          </a:p>
          <a:p>
            <a:endParaRPr lang="en-US" baseline="0" dirty="0" smtClean="0"/>
          </a:p>
          <a:p>
            <a:r>
              <a:rPr lang="en-US" baseline="0" dirty="0" smtClean="0"/>
              <a:t>I’ll highlight what this process looks like for both VAM and NTGS teachers as we go through each phase to give you a better sense of what these two approaches to measuring student growth look like in practice.</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first phase is the goal-setting phase. During this time, school leadership teams will work with NTGS teachers to ensure they set student learning targets to serve as their student growth measure. You’ll also evaluate the quality of those targets at this time to ensure that they reflect rigorous and achievable goals for kids.</a:t>
            </a:r>
          </a:p>
          <a:p>
            <a:endParaRPr lang="en-US" baseline="0" dirty="0" smtClean="0"/>
          </a:p>
          <a:p>
            <a:r>
              <a:rPr lang="en-US" baseline="0" dirty="0" smtClean="0"/>
              <a:t>During this phase, you’ll also work with all teachers to develop professional growth plans, which include teachers’ objectives for professional growth as well as the strategies they will employ to meet them.</a:t>
            </a:r>
          </a:p>
          <a:p>
            <a:endParaRPr lang="en-US" baseline="0" dirty="0" smtClean="0"/>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a:t>
            </a:r>
            <a:r>
              <a:rPr lang="en-US" baseline="0" dirty="0" smtClean="0"/>
              <a:t> the professional growth planning component of this phase is likely familiar to you, we recognize that setting and evaluating student learning targets with teachers may be new. A student learning target is really just a goal for student achievement that is aligned to standards. In order to be meaningful such a goal must have a clear measure of success. </a:t>
            </a:r>
          </a:p>
          <a:p>
            <a:endParaRPr lang="en-US" baseline="0" dirty="0" smtClean="0"/>
          </a:p>
          <a:p>
            <a:r>
              <a:rPr lang="en-US" baseline="0" dirty="0" smtClean="0"/>
              <a:t>Here is an example of strong student learning target for Band… (read first SLT). Compare that to this weak example (read second SLT) and you see what I mean.</a:t>
            </a:r>
          </a:p>
          <a:p>
            <a:endParaRPr lang="en-US" baseline="0" dirty="0" smtClean="0"/>
          </a:p>
          <a:p>
            <a:r>
              <a:rPr lang="en-US" baseline="0" dirty="0" smtClean="0"/>
              <a:t>To support you in effectively setting and evaluating student learning targets, the state will publish a library of exemplar SLTs for various content areas, along with a list of common assessments that may be used as measures of success for SLTs. </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another</a:t>
            </a:r>
            <a:r>
              <a:rPr lang="en-US" baseline="0" dirty="0" smtClean="0"/>
              <a:t> example for 9</a:t>
            </a:r>
            <a:r>
              <a:rPr lang="en-US" baseline="30000" dirty="0" smtClean="0"/>
              <a:t>th</a:t>
            </a:r>
            <a:r>
              <a:rPr lang="en-US" baseline="0" dirty="0" smtClean="0"/>
              <a:t> grade English. (Allow audience to read slide.)</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a:t>
            </a:r>
            <a:r>
              <a:rPr lang="en-US" baseline="0" dirty="0" smtClean="0"/>
              <a:t> are a couple decision points that district and school leaders have when it comes to goal-setting and SLTs. </a:t>
            </a:r>
          </a:p>
          <a:p>
            <a:endParaRPr lang="en-US" baseline="0" dirty="0" smtClean="0"/>
          </a:p>
          <a:p>
            <a:r>
              <a:rPr lang="en-US" baseline="0" dirty="0" smtClean="0"/>
              <a:t>If they choose to, LEAs may provide further guidance to school leaders and teachers around SLTs. For instance, they may recommend or require that certain common assessments be used as measures of success in particular grade levels or content areas – perhaps a district-wide formative benchmark exam.</a:t>
            </a:r>
          </a:p>
          <a:p>
            <a:endParaRPr lang="en-US" baseline="0" dirty="0" smtClean="0"/>
          </a:p>
          <a:p>
            <a:r>
              <a:rPr lang="en-US" baseline="0" dirty="0" smtClean="0"/>
              <a:t>They may also decide to standardize student learning targets for teachers of similar grades and content across the district. Some districts that are currently piloting this process with us are already making plans to bring together their teachers from different non-tested grades and subjects together to create SLTs for their areas for use across the district. </a:t>
            </a:r>
          </a:p>
          <a:p>
            <a:r>
              <a:rPr lang="en-US" baseline="0" dirty="0" smtClean="0"/>
              <a:t> </a:t>
            </a:r>
            <a:endParaRPr lang="en-US" baseline="0" dirty="0"/>
          </a:p>
          <a:p>
            <a:r>
              <a:rPr lang="en-US" baseline="0" dirty="0" smtClean="0"/>
              <a:t>If district leaders choose not to do this, school leaders may decide to standardize student learning targets at the school-level.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 just talked through the goal-setting phase, so let’s turn to the observation/feedback phase next.</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a:t>
            </a:r>
            <a:r>
              <a:rPr lang="en-US" baseline="0" dirty="0" smtClean="0"/>
              <a:t> this phase, school leadership teams will do the following with ALL of their teachers…</a:t>
            </a:r>
          </a:p>
          <a:p>
            <a:endParaRPr lang="en-US" baseline="0" dirty="0" smtClean="0"/>
          </a:p>
          <a:p>
            <a:r>
              <a:rPr lang="en-US" baseline="0" dirty="0" smtClean="0"/>
              <a:t>(Read slide)</a:t>
            </a:r>
          </a:p>
          <a:p>
            <a:endParaRPr lang="en-US" baseline="0" dirty="0" smtClean="0"/>
          </a:p>
          <a:p>
            <a:r>
              <a:rPr lang="en-US" baseline="0" dirty="0" smtClean="0"/>
              <a:t>These items are likely very familiar to you as part of your current process in one way or another.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support you in conducting</a:t>
            </a:r>
            <a:r>
              <a:rPr lang="en-US" baseline="0" dirty="0" smtClean="0"/>
              <a:t> comprehensive observations of performance and in providing specific feedback to teachers on their performance, the state has developed a model rubric, called the </a:t>
            </a:r>
            <a:r>
              <a:rPr lang="en-US" i="1" baseline="0" dirty="0" smtClean="0"/>
              <a:t>Compass</a:t>
            </a:r>
            <a:r>
              <a:rPr lang="en-US" baseline="0" dirty="0" smtClean="0"/>
              <a:t> rubric, to measure teacher performance in the classroom. This slide provides a snapshot of a single row within the rubric, but you can view the complete document on our website.</a:t>
            </a:r>
          </a:p>
          <a:p>
            <a:endParaRPr lang="en-US" baseline="0" dirty="0" smtClean="0"/>
          </a:p>
          <a:p>
            <a:r>
              <a:rPr lang="en-US" baseline="0" dirty="0" smtClean="0"/>
              <a:t>The rubric is organized under four overarching </a:t>
            </a:r>
            <a:r>
              <a:rPr lang="en-US" i="1" baseline="0" dirty="0" smtClean="0"/>
              <a:t>competencies</a:t>
            </a:r>
            <a:r>
              <a:rPr lang="en-US" baseline="0" dirty="0" smtClean="0"/>
              <a:t> of teacher performance: Planning, Instruction, Environment, and Professionalism. There are 11 </a:t>
            </a:r>
            <a:r>
              <a:rPr lang="en-US" i="1" baseline="0" dirty="0" smtClean="0"/>
              <a:t>performance standards </a:t>
            </a:r>
            <a:r>
              <a:rPr lang="en-US" baseline="0" dirty="0" smtClean="0"/>
              <a:t>describing specific teacher behaviors that fall within one of those four competencies. For example, under the competency of Planning, the first performance standard is: </a:t>
            </a:r>
            <a:r>
              <a:rPr lang="en-US" i="1" baseline="0" dirty="0" smtClean="0"/>
              <a:t>The teacher aligns unit and lesson plans with the established curriculum to meet annual achievement goals.</a:t>
            </a:r>
          </a:p>
          <a:p>
            <a:endParaRPr lang="en-US" baseline="0" dirty="0" smtClean="0"/>
          </a:p>
          <a:p>
            <a:r>
              <a:rPr lang="en-US" dirty="0" smtClean="0"/>
              <a:t>For each performance</a:t>
            </a:r>
            <a:r>
              <a:rPr lang="en-US" baseline="0" dirty="0" smtClean="0"/>
              <a:t> standard, we go a level deeper, and provide descriptors of what teacher performance looks like across five distinct levels of proficiency, ranging from </a:t>
            </a:r>
            <a:r>
              <a:rPr lang="en-US" i="1" baseline="0" dirty="0" smtClean="0"/>
              <a:t>Ineffective </a:t>
            </a:r>
            <a:r>
              <a:rPr lang="en-US" baseline="0" dirty="0" smtClean="0"/>
              <a:t>to </a:t>
            </a:r>
            <a:r>
              <a:rPr lang="en-US" i="1" baseline="0" dirty="0" smtClean="0"/>
              <a:t>Highly Effective. </a:t>
            </a:r>
            <a:r>
              <a:rPr lang="en-US" i="0" baseline="0" dirty="0" smtClean="0"/>
              <a:t>These descriptors are intended to serve as a guide for evaluators to help them more accurately rate teacher performance and give teachers more specific, targeted feedback on that performance.</a:t>
            </a:r>
            <a:endParaRPr lang="en-US" i="1"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a:t>
            </a:r>
            <a:r>
              <a:rPr lang="en-US" baseline="0" dirty="0" smtClean="0"/>
              <a:t> to the Compass rubric, we’ve also provided some additional guidance around observation and feedback in Bulletin 130.</a:t>
            </a:r>
          </a:p>
          <a:p>
            <a:endParaRPr lang="en-US" baseline="0" dirty="0" smtClean="0"/>
          </a:p>
          <a:p>
            <a:r>
              <a:rPr lang="en-US" baseline="0" dirty="0" smtClean="0"/>
              <a:t>The policy requires that school leadership teams conduct at least one formal observation of teacher performance, which lasts for one complete lesson (beginning, middle, and end) and is preceded by a pre-conference and followed by a post-conference. </a:t>
            </a:r>
          </a:p>
          <a:p>
            <a:endParaRPr lang="en-US" baseline="0" dirty="0" smtClean="0"/>
          </a:p>
          <a:p>
            <a:r>
              <a:rPr lang="en-US" baseline="0" dirty="0" smtClean="0"/>
              <a:t>It also requires that you conduct at least additional observation of performance, which may be an informal observation. These are minimum requirements – you may certainly observe and provide feedback to teachers more often than this.</a:t>
            </a:r>
          </a:p>
          <a:p>
            <a:endParaRPr lang="en-US" baseline="0" dirty="0" smtClean="0"/>
          </a:p>
          <a:p>
            <a:r>
              <a:rPr lang="en-US" baseline="0" dirty="0" smtClean="0"/>
              <a:t>Finally, Bulletin 130 ensures that all evaluators be certified to conduct evaluations. The state will provide a process and evaluator assessment to certify evaluators for LEAs using the </a:t>
            </a:r>
            <a:r>
              <a:rPr lang="en-US" i="1" baseline="0" dirty="0" smtClean="0"/>
              <a:t>Compass </a:t>
            </a:r>
            <a:r>
              <a:rPr lang="en-US" baseline="0" dirty="0" smtClean="0"/>
              <a:t>rubric prior to the beginning of next school year. </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policy also provides LEAs the flexibility to select a different rubric to use for the purposes of observation, feedback, and evaluation of professional practice, provided the rubric is approved by the . state.</a:t>
            </a:r>
          </a:p>
          <a:p>
            <a:endParaRPr lang="en-US" baseline="0" dirty="0" smtClean="0"/>
          </a:p>
          <a:p>
            <a:r>
              <a:rPr lang="en-US" baseline="0" dirty="0" smtClean="0"/>
              <a:t>There are two rubrics which are pre-approved – the state-developed Compass rubric and the Teacher and Student Advancement Program (TAP) rubric. Districts which already have TAP schools may choose to adopt the TAP instructional rubric district-wide. If you are a superintendent of one of those districts our state TAP team will be reaching out to you shortly, if they haven’t already, to discuss this option.</a:t>
            </a:r>
          </a:p>
          <a:p>
            <a:endParaRPr lang="en-US" baseline="0" dirty="0" smtClean="0"/>
          </a:p>
          <a:p>
            <a:r>
              <a:rPr lang="en-US" baseline="0" dirty="0" smtClean="0"/>
              <a:t>If an LEA has an alternative rubric that they’d like to use for these purposes, it must be submitted to the LDOE for approval no later than June 1 of this year. The LDOE will share more details on this process within the next month.</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184275" y="698500"/>
            <a:ext cx="4651375" cy="3489325"/>
          </a:xfrm>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And we have seen</a:t>
            </a:r>
            <a:r>
              <a:rPr lang="en-US" baseline="0" dirty="0" smtClean="0"/>
              <a:t> gaps close as well  between various populations of kids.  </a:t>
            </a:r>
          </a:p>
          <a:p>
            <a:pPr eaLnBrk="1" hangingPunct="1">
              <a:spcBef>
                <a:spcPct val="0"/>
              </a:spcBef>
            </a:pPr>
            <a:endParaRPr lang="en-US" baseline="0" dirty="0" smtClean="0"/>
          </a:p>
          <a:p>
            <a:pPr eaLnBrk="1" hangingPunct="1">
              <a:spcBef>
                <a:spcPct val="0"/>
              </a:spcBef>
            </a:pPr>
            <a:r>
              <a:rPr lang="en-US" baseline="0" dirty="0" smtClean="0"/>
              <a:t>But there is also evidence that this change is not enough.</a:t>
            </a:r>
            <a:endParaRPr lang="en-US" dirty="0" smtClean="0"/>
          </a:p>
        </p:txBody>
      </p:sp>
      <p:sp>
        <p:nvSpPr>
          <p:cNvPr id="24579" name="Date Placeholder 3"/>
          <p:cNvSpPr>
            <a:spLocks noGrp="1"/>
          </p:cNvSpPr>
          <p:nvPr>
            <p:ph type="dt" sz="quarter" idx="1"/>
          </p:nvPr>
        </p:nvSpPr>
        <p:spPr bwMode="auto">
          <a:xfrm>
            <a:off x="3976688" y="0"/>
            <a:ext cx="3041650" cy="465138"/>
          </a:xfrm>
          <a:prstGeom prst="rect">
            <a:avLst/>
          </a:prstGeom>
          <a:ln>
            <a:miter lim="800000"/>
            <a:headEnd/>
            <a:tailEnd/>
          </a:ln>
        </p:spPr>
        <p:txBody>
          <a:bodyPr wrap="square" numCol="1" anchor="t" anchorCtr="0" compatLnSpc="1">
            <a:prstTxWarp prst="textNoShape">
              <a:avLst/>
            </a:prstTxWarp>
          </a:bodyPr>
          <a:lstStyle/>
          <a:p>
            <a:pPr>
              <a:defRPr/>
            </a:pPr>
            <a:endParaRPr lang="en-US" dirty="0" smtClean="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 now</a:t>
            </a:r>
            <a:r>
              <a:rPr lang="en-US" baseline="0" dirty="0" smtClean="0"/>
              <a:t> discussed the first two phases of the annual evaluation process. Let’s take a closer look now at what the final annual evaluation looks like.</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During</a:t>
            </a:r>
            <a:r>
              <a:rPr lang="en-US" baseline="0" dirty="0" smtClean="0"/>
              <a:t> the annual evaluation phase, towards the end of the year, school leadership teams will be doing several things with their teachers. I’ll provide an overview of each of these first, then share a bit more detail about this process:</a:t>
            </a:r>
          </a:p>
          <a:p>
            <a:endParaRPr lang="en-US" baseline="0" dirty="0" smtClean="0"/>
          </a:p>
          <a:p>
            <a:r>
              <a:rPr lang="en-US" baseline="0" dirty="0" smtClean="0"/>
              <a:t>For VAM teachers, (teachers who receive a value-added score,) you’ll view results provided by the state through an online portal called the Curriculum Verification and Reporting Portal or CVR. Many of you may have already done this, as we made value-added data from last year available to all districts this fall. How many people have logged into the CVR to see their teachers’ value-added results? Beginning next year, the CVR will provide value-added results on a scale of 1.0-5.0 and that score will serve as these teachers’ student growth score for the purposes of their evaluation.</a:t>
            </a:r>
          </a:p>
          <a:p>
            <a:endParaRPr lang="en-US" baseline="0" dirty="0" smtClean="0"/>
          </a:p>
          <a:p>
            <a:r>
              <a:rPr lang="en-US" baseline="0" dirty="0" smtClean="0"/>
              <a:t>For teachers who do not receive a value-added score, our Non-Tested Grades and Subjects Teachers, you will evaluate the extent to which his or her students met the student learning target set for them at the beginning of the year, based on evidence from the common assessment identified or other student work samples. Using the standard NTGS rubric, you will give them a score between 1.0 and 5.0 that will serve as their student growth score for the purposes of their evaluation.</a:t>
            </a:r>
          </a:p>
          <a:p>
            <a:endParaRPr lang="en-US" baseline="0" dirty="0" smtClean="0"/>
          </a:p>
          <a:p>
            <a:r>
              <a:rPr lang="en-US" baseline="0" dirty="0" smtClean="0"/>
              <a:t>For all teachers, you will use the evidence you’ve collected through the observation/feedback process to assign a final rating for professional practice. This rating too, will be represented as a number between 1.0 and 5.0.</a:t>
            </a:r>
          </a:p>
          <a:p>
            <a:endParaRPr lang="en-US" baseline="0" dirty="0" smtClean="0"/>
          </a:p>
          <a:p>
            <a:r>
              <a:rPr lang="en-US" baseline="0" dirty="0" smtClean="0"/>
              <a:t>Finally, you will use all of this data to calculate a composite score for each teacher.</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To calculate the composite</a:t>
            </a:r>
            <a:r>
              <a:rPr lang="en-US" baseline="0" dirty="0" smtClean="0"/>
              <a:t> score, you will average the final professional practice score with the final student growth score to generate a final evaluation score between 1.0 and 5.0.</a:t>
            </a:r>
          </a:p>
          <a:p>
            <a:endParaRPr lang="en-US" baseline="0" dirty="0" smtClean="0"/>
          </a:p>
          <a:p>
            <a:r>
              <a:rPr lang="en-US" baseline="0" dirty="0" smtClean="0"/>
              <a:t>Before I explain more about what that final number means, I’d like to provide a bit more information about how those student growth scores are determined, since that is the newest component of this process.</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For VAM teachers,</a:t>
            </a:r>
            <a:r>
              <a:rPr lang="en-US" baseline="0" dirty="0" smtClean="0"/>
              <a:t> the student growth score will represent a comparison of their students’ actual achievement to what their expected achievement was, given their past history of achievement.</a:t>
            </a:r>
          </a:p>
          <a:p>
            <a:endParaRPr lang="en-US" baseline="0" dirty="0" smtClean="0"/>
          </a:p>
          <a:p>
            <a:r>
              <a:rPr lang="en-US" baseline="0" dirty="0" smtClean="0"/>
              <a:t>Here are two examples to illustrate that more concretely. </a:t>
            </a:r>
          </a:p>
          <a:p>
            <a:endParaRPr lang="en-US" baseline="0" dirty="0" smtClean="0"/>
          </a:p>
          <a:p>
            <a:r>
              <a:rPr lang="en-US" baseline="0" dirty="0" smtClean="0"/>
              <a:t>Say you have a teacher who teaches these three students – Bob, Sally, and Jan. The value-added model looks at each of their individual characteristics, primarily how they’ve performed on statewide standardized assessments in the past, and calculates what it expects to be their scale score on the appropriate test this year.</a:t>
            </a:r>
          </a:p>
          <a:p>
            <a:endParaRPr lang="en-US" baseline="0" dirty="0" smtClean="0"/>
          </a:p>
          <a:p>
            <a:r>
              <a:rPr lang="en-US" baseline="0" dirty="0" smtClean="0"/>
              <a:t>At the end of the year, the model then compares their actual scale score to the score that was expected and calculates the difference. In our first example here, all three students scored five points below where they were expected to score. If this teacher got similar results with all of her students, his or her overall value-added score would be a -5.</a:t>
            </a:r>
          </a:p>
          <a:p>
            <a:endParaRPr lang="en-US" baseline="0" dirty="0" smtClean="0"/>
          </a:p>
          <a:p>
            <a:r>
              <a:rPr lang="en-US" baseline="0" dirty="0" smtClean="0"/>
              <a:t>Similarly, if all three students scored five points above where they were expected to score, and these results were consistent across the teacher’s students, he or she would receive a score of a +5.</a:t>
            </a:r>
          </a:p>
          <a:p>
            <a:endParaRPr lang="en-US" baseline="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dirty="0" smtClean="0"/>
              <a:t>In addition</a:t>
            </a:r>
            <a:r>
              <a:rPr lang="en-US" baseline="0" dirty="0" smtClean="0"/>
              <a:t> to the +/- scores the value-added model will provide, we also provide teachers and their leaders with a percentile score, which represents how their performance compared to the performance of other teachers within that content area, for that year.</a:t>
            </a:r>
          </a:p>
          <a:p>
            <a:endParaRPr lang="en-US" baseline="0" dirty="0" smtClean="0"/>
          </a:p>
          <a:p>
            <a:r>
              <a:rPr lang="en-US" baseline="0" dirty="0" smtClean="0"/>
              <a:t>As we were thinking about how to convert these value-added scores and percentiles into values that could be easily combined with the professional practice score, we looked to some of the real value-added data we already had, from our three years of piloting. This bell curve represents the real value-added scores of ELA teachers for the 2010-2011 school year. The tallest bar in the middle represents the number of teachers who receive a score of a zero – meaning that, on average, their students score about where the model expected them to that year. </a:t>
            </a:r>
          </a:p>
          <a:p>
            <a:endParaRPr lang="en-US" baseline="0" dirty="0" smtClean="0"/>
          </a:p>
          <a:p>
            <a:r>
              <a:rPr lang="en-US" baseline="0" dirty="0" smtClean="0"/>
              <a:t>The bulk of our teachers are in this middle range, but as you move further out to either side, you start to see some clear distinctions between teacher performance. As you get to these blue bars, which represent scores of +10 or higher, or those within the top 10 percent of teachers, you’re looking at teachers who have made tremendously significant gains with their students. A student lucky enough to have a teacher in this range for three years in a row may start in the Basic range and move all the way to Advanced within that three year period. That’s amazing growth! These are teachers we’ve designated as Highly Effective.</a:t>
            </a:r>
          </a:p>
          <a:p>
            <a:endParaRPr lang="en-US" baseline="0" dirty="0" smtClean="0"/>
          </a:p>
          <a:p>
            <a:r>
              <a:rPr lang="en-US" baseline="0" dirty="0" smtClean="0"/>
              <a:t>If you move to the other end of the spectrum, to these red bars, you’re looking at teachers whose students have lost a lot of ground during their time with them. These teachers’ students are scoring 10 points or more below where they were expected to score – a performance which places in them in the bottom 10 percent of teachers. If a student were to have a teacher in this range for three consecutive years, he or she may start out in the Basic range and end up in the Unsatisfactory range. That’s a dramatic impact on their achievement trajectory and a pattern that is of great concern. These are teachers we’ve designated as Ineffective.</a:t>
            </a:r>
          </a:p>
          <a:p>
            <a:endParaRPr lang="en-US" baseline="0" dirty="0" smtClean="0"/>
          </a:p>
          <a:p>
            <a:r>
              <a:rPr lang="en-US" baseline="0" dirty="0" smtClean="0"/>
              <a:t>Between these two extremes, we’ve broken up our middle range into three categories, just as we did on the Compass rubric, to give this 80 percent of teachers more specific feedback about their performance, as there is a great difference between a teacher who is Emerging – just getting past that Ineffective threshold – and one that is Accomplished and may be right behind that Highly Effective bar.</a:t>
            </a:r>
          </a:p>
          <a:p>
            <a:endParaRPr lang="en-US" baseline="0" dirty="0" smtClean="0"/>
          </a:p>
          <a:p>
            <a:pPr marL="0" marR="0" indent="0" algn="l" defTabSz="914400" rtl="0" eaLnBrk="0" fontAlgn="base" latinLnBrk="0" hangingPunct="0">
              <a:lnSpc>
                <a:spcPct val="90000"/>
              </a:lnSpc>
              <a:spcBef>
                <a:spcPct val="30000"/>
              </a:spcBef>
              <a:spcAft>
                <a:spcPct val="0"/>
              </a:spcAft>
              <a:buClrTx/>
              <a:buSzTx/>
              <a:buFontTx/>
              <a:buNone/>
              <a:tabLst/>
              <a:defRPr/>
            </a:pPr>
            <a:r>
              <a:rPr lang="en-US" baseline="0" dirty="0" smtClean="0"/>
              <a:t>To make the +/- value-added scores and percentiles more easy to combine with the professional practice score, we will convert them to a score between 1.0 and 5.0, with 1.0 representing the lowest value-added score and 5.0 representing the highest. This is the score that you will use in that composite score calculation formula. And again, these scores will be provided to you by the state through the CVR online portal.</a:t>
            </a:r>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Non-Tested</a:t>
            </a:r>
            <a:r>
              <a:rPr lang="en-US" baseline="0" dirty="0" smtClean="0"/>
              <a:t> Grades and Subjects, you will revisit the student learning targets set at the beginning of the year and first, determined how students performance against the target, based on the available evidence, and second, assign teachers a score between 1 and 5 based on the extent to which students met the targets set for them. (Each NTGS teacher will set a minimum of two targets.)</a:t>
            </a:r>
          </a:p>
          <a:p>
            <a:endParaRPr lang="en-US" baseline="0" dirty="0" smtClean="0"/>
          </a:p>
          <a:p>
            <a:r>
              <a:rPr lang="en-US" baseline="0" dirty="0" smtClean="0"/>
              <a:t>The state will provide a standard rubric for scoring student learning targets that will guide you in assigning this score.</a:t>
            </a:r>
          </a:p>
          <a:p>
            <a:endParaRPr lang="en-US" baseline="0" dirty="0" smtClean="0"/>
          </a:p>
          <a:p>
            <a:r>
              <a:rPr lang="en-US" baseline="0" dirty="0" smtClean="0"/>
              <a:t>Now that we’ve provided a bit more background on how those student growth scores are generated for VAM teachers and NTGS teachers, let’s take a look at what the final evaluation score between 1.0 and 5.0 means.</a:t>
            </a:r>
            <a:endParaRPr lang="en-US" dirty="0"/>
          </a:p>
        </p:txBody>
      </p:sp>
    </p:spTree>
    <p:extLst>
      <p:ext uri="{BB962C8B-B14F-4D97-AF65-F5344CB8AC3E}">
        <p14:creationId xmlns="" xmlns:p14="http://schemas.microsoft.com/office/powerpoint/2010/main" val="3587121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r>
              <a:rPr lang="en-US" dirty="0" smtClean="0"/>
              <a:t>This</a:t>
            </a:r>
            <a:r>
              <a:rPr lang="en-US" baseline="0" dirty="0" smtClean="0"/>
              <a:t> table shows the score ranges that correspond with final evaluation ratings in our five categories. (Read categories in left column.)</a:t>
            </a:r>
          </a:p>
          <a:p>
            <a:endParaRPr lang="en-US" baseline="0" dirty="0" smtClean="0"/>
          </a:p>
          <a:p>
            <a:r>
              <a:rPr lang="en-US" baseline="0" dirty="0" smtClean="0"/>
              <a:t>It’s important to note that if a teacher earns an </a:t>
            </a:r>
            <a:r>
              <a:rPr lang="en-US" i="1" baseline="0" dirty="0" smtClean="0"/>
              <a:t>Ineffective </a:t>
            </a:r>
            <a:r>
              <a:rPr lang="en-US" baseline="0" dirty="0" smtClean="0"/>
              <a:t>score in either the student growth component or the professional practice component, then their final evaluation rating will be </a:t>
            </a:r>
            <a:r>
              <a:rPr lang="en-US" i="1" baseline="0" dirty="0" smtClean="0"/>
              <a:t>Ineffective</a:t>
            </a:r>
            <a:r>
              <a:rPr lang="en-US" baseline="0" dirty="0" smtClean="0"/>
              <a:t> overall. This provision is included to ensure that we do not overlook teachers who may be in need of significant assistance in the process of averaging scores.</a:t>
            </a:r>
          </a:p>
          <a:p>
            <a:endParaRPr lang="en-US" baseline="0" dirty="0" smtClean="0"/>
          </a:p>
          <a:p>
            <a:r>
              <a:rPr lang="en-US" baseline="0" dirty="0" smtClean="0"/>
              <a:t>If you think about the performance we designated as </a:t>
            </a:r>
            <a:r>
              <a:rPr lang="en-US" i="1" baseline="0" dirty="0" smtClean="0"/>
              <a:t>Ineffective</a:t>
            </a:r>
            <a:r>
              <a:rPr lang="en-US" baseline="0" dirty="0" smtClean="0"/>
              <a:t> with respect to value-added scores or if you look at the descriptors for </a:t>
            </a:r>
            <a:r>
              <a:rPr lang="en-US" i="1" baseline="0" dirty="0" smtClean="0"/>
              <a:t>Ineffective</a:t>
            </a:r>
            <a:r>
              <a:rPr lang="en-US" baseline="0" dirty="0" smtClean="0"/>
              <a:t> performance on the Compass rubric, I think you’d agree that this would be a teacher we’d have grave concerns about. Either her students are declining significantly during their time with her or she hasn’t yet mastered basic skills related to instructional planning, classroom management, and/or delivery of instruction.</a:t>
            </a:r>
          </a:p>
          <a:p>
            <a:endParaRPr lang="en-US" baseline="0" dirty="0" smtClean="0"/>
          </a:p>
          <a:p>
            <a:r>
              <a:rPr lang="en-US" baseline="0" dirty="0" smtClean="0"/>
              <a:t>Given those concerns, this teacher would receive an overall rating of </a:t>
            </a:r>
            <a:r>
              <a:rPr lang="en-US" i="1" baseline="0" dirty="0" smtClean="0"/>
              <a:t>Ineffective</a:t>
            </a:r>
            <a:r>
              <a:rPr lang="en-US" baseline="0" dirty="0" smtClean="0"/>
              <a:t>, which would trigger  the initiation of an Intensive Assistance Plan with that teacher.</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That</a:t>
            </a:r>
            <a:r>
              <a:rPr lang="en-US" baseline="0" dirty="0" smtClean="0"/>
              <a:t> kind of analysis and action leads me to our final phase of the annual evaluation process – using this effectiveness data to inform key decisions.</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dirty="0" smtClean="0"/>
              <a:t>As I mentioned</a:t>
            </a:r>
            <a:r>
              <a:rPr lang="en-US" baseline="0" dirty="0" smtClean="0"/>
              <a:t> earlier, there are a number of decisions school and district leaders make every year, based on what they know about teacher performance. Now you will have more robust data to inform these kinds of decisions.</a:t>
            </a:r>
          </a:p>
          <a:p>
            <a:endParaRPr lang="en-US" baseline="0" dirty="0" smtClean="0"/>
          </a:p>
          <a:p>
            <a:r>
              <a:rPr lang="en-US" baseline="0" dirty="0" smtClean="0"/>
              <a:t>(Read bullets in box.)</a:t>
            </a:r>
          </a:p>
          <a:p>
            <a:endParaRPr lang="en-US" baseline="0" dirty="0" smtClean="0"/>
          </a:p>
          <a:p>
            <a:r>
              <a:rPr lang="en-US" baseline="0" dirty="0" smtClean="0"/>
              <a:t>On those last two bullets, our policies will back you up. Act 54 and Bulletin 130 require that intensive assistance plans be initiated with any teachers who receive an </a:t>
            </a:r>
            <a:r>
              <a:rPr lang="en-US" i="1" baseline="0" dirty="0" smtClean="0"/>
              <a:t>Ineffective</a:t>
            </a:r>
            <a:r>
              <a:rPr lang="en-US" baseline="0" dirty="0" smtClean="0"/>
              <a:t> rating and that dismissal proceedings be initiated by the LEA if that teacher has not moved out of the Ineffective range on their next annual evaluation, despite the intensive support they’ve received.</a:t>
            </a:r>
          </a:p>
          <a:p>
            <a:endParaRPr lang="en-US" baseline="0" dirty="0" smtClean="0"/>
          </a:p>
          <a:p>
            <a:r>
              <a:rPr lang="en-US" baseline="0" dirty="0" smtClean="0"/>
              <a:t>We’ll also back you up by denying teachers’ request to renew their teaching certificates if they have received </a:t>
            </a:r>
            <a:r>
              <a:rPr lang="en-US" i="1" baseline="0" dirty="0" smtClean="0"/>
              <a:t>Ineffective</a:t>
            </a:r>
            <a:r>
              <a:rPr lang="en-US" baseline="0" dirty="0" smtClean="0"/>
              <a:t> ratings for three years within that renewal cycle.</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spent</a:t>
            </a:r>
            <a:r>
              <a:rPr lang="en-US" baseline="0" dirty="0" smtClean="0"/>
              <a:t> a lot of time talking about teacher evaluation, but it’s important to note that leaders will be evaluated according to these new criteria as well. </a:t>
            </a:r>
          </a:p>
          <a:p>
            <a:endParaRPr lang="en-US" baseline="0" dirty="0" smtClean="0"/>
          </a:p>
          <a:p>
            <a:r>
              <a:rPr lang="en-US" baseline="0" dirty="0" smtClean="0"/>
              <a:t>For your professional practice score, the state will provide a model rubric, similar to the teacher rubric, to serve as a guide for evaluation of that component. This rubric will also be available on our website soon.</a:t>
            </a:r>
          </a:p>
          <a:p>
            <a:endParaRPr lang="en-US" baseline="0" dirty="0" smtClean="0"/>
          </a:p>
          <a:p>
            <a:r>
              <a:rPr lang="en-US" baseline="0" dirty="0" smtClean="0"/>
              <a:t>For the student growth component, your score will be aligned to the school accountability system. As you may know, we are in the process of revising this system, through our ESEA waiver application. We will be able to provide you with more details about what this means for your evaluation closer to the summer.</a:t>
            </a:r>
            <a:endParaRPr lang="en-US" dirty="0"/>
          </a:p>
        </p:txBody>
      </p:sp>
    </p:spTree>
    <p:extLst>
      <p:ext uri="{BB962C8B-B14F-4D97-AF65-F5344CB8AC3E}">
        <p14:creationId xmlns="" xmlns:p14="http://schemas.microsoft.com/office/powerpoint/2010/main" val="3119599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shows that of 100 entering freshman in</a:t>
            </a:r>
            <a:r>
              <a:rPr lang="en-US" baseline="0" dirty="0" smtClean="0"/>
              <a:t> LA high schools, 70 will graduate in four years.</a:t>
            </a:r>
          </a:p>
          <a:p>
            <a:r>
              <a:rPr lang="en-US" baseline="0" dirty="0" smtClean="0"/>
              <a:t>49 will enter college</a:t>
            </a:r>
          </a:p>
          <a:p>
            <a:r>
              <a:rPr lang="en-US" baseline="0" dirty="0" smtClean="0"/>
              <a:t>And only 19 will finish their degree in six years.</a:t>
            </a:r>
          </a:p>
          <a:p>
            <a:endParaRPr lang="en-US" baseline="0" dirty="0" smtClean="0"/>
          </a:p>
          <a:p>
            <a:r>
              <a:rPr lang="en-US" baseline="0" dirty="0" smtClean="0"/>
              <a:t>So while we are clearly progressing as a state we have significant work to do to ensure our students are prepared for college or a career of their choice.</a:t>
            </a:r>
            <a:endParaRPr lang="en-US" dirty="0"/>
          </a:p>
        </p:txBody>
      </p:sp>
    </p:spTree>
    <p:extLst>
      <p:ext uri="{BB962C8B-B14F-4D97-AF65-F5344CB8AC3E}">
        <p14:creationId xmlns="" xmlns:p14="http://schemas.microsoft.com/office/powerpoint/2010/main" val="34152177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a:t>
            </a:r>
            <a:r>
              <a:rPr lang="en-US" baseline="0" dirty="0" smtClean="0"/>
              <a:t> all of the information we just shared about educator support and evaluation, how can you prepare now for implementation of these reforms next year?</a:t>
            </a:r>
          </a:p>
          <a:p>
            <a:endParaRPr lang="en-US" baseline="0" dirty="0" smtClean="0"/>
          </a:p>
          <a:p>
            <a:r>
              <a:rPr lang="en-US" baseline="0" dirty="0" smtClean="0"/>
              <a:t>If you’re a principal, you can… (read bullets under </a:t>
            </a:r>
            <a:r>
              <a:rPr lang="en-US" i="1" baseline="0" dirty="0" smtClean="0"/>
              <a:t>Principal?</a:t>
            </a:r>
            <a:r>
              <a:rPr lang="en-US" baseline="0" dirty="0" smtClean="0"/>
              <a:t>)</a:t>
            </a:r>
          </a:p>
          <a:p>
            <a:endParaRPr lang="en-US" baseline="0" dirty="0" smtClean="0"/>
          </a:p>
          <a:p>
            <a:r>
              <a:rPr lang="en-US" baseline="0" dirty="0" smtClean="0"/>
              <a:t>If you’re a teacher, you can… (read bullets under </a:t>
            </a:r>
            <a:r>
              <a:rPr lang="en-US" i="1" baseline="0" dirty="0" smtClean="0"/>
              <a:t>Teacher?</a:t>
            </a:r>
            <a:r>
              <a:rPr lang="en-US" baseline="0" dirty="0" smtClean="0"/>
              <a:t>)</a:t>
            </a:r>
          </a:p>
          <a:p>
            <a:endParaRPr lang="en-US" baseline="0" dirty="0" smtClean="0"/>
          </a:p>
          <a:p>
            <a:r>
              <a:rPr lang="en-US" baseline="0" dirty="0" smtClean="0"/>
              <a:t>We’ll be happy to answer questions about this portion of the presentation at the end, but before we do so, I’m going to turn it over to _________ to wrap things up with some information about our implementation strategy and timeline.</a:t>
            </a:r>
          </a:p>
        </p:txBody>
      </p:sp>
    </p:spTree>
    <p:extLst>
      <p:ext uri="{BB962C8B-B14F-4D97-AF65-F5344CB8AC3E}">
        <p14:creationId xmlns="" xmlns:p14="http://schemas.microsoft.com/office/powerpoint/2010/main" val="31195991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coming – Training and Resources</a:t>
            </a:r>
          </a:p>
          <a:p>
            <a:pPr marL="285750" indent="-285750">
              <a:buFont typeface="Arial" pitchFamily="34" charset="0"/>
              <a:buChar char="•"/>
            </a:pPr>
            <a:r>
              <a:rPr lang="en-US" sz="1600" b="1" baseline="0" dirty="0" smtClean="0">
                <a:solidFill>
                  <a:schemeClr val="tx1"/>
                </a:solidFill>
              </a:rPr>
              <a:t>Following the Compass Information Sessions with Central Office Staff and Principals, we will hold a series of Webinars for Teachers to learn more about Compass, ask questions, and provide feedback.  </a:t>
            </a:r>
          </a:p>
          <a:p>
            <a:pPr marL="285750" indent="-285750">
              <a:buFont typeface="Arial" pitchFamily="34" charset="0"/>
              <a:buChar char="•"/>
            </a:pPr>
            <a:r>
              <a:rPr lang="en-US" sz="1600" b="1" baseline="0" dirty="0" smtClean="0">
                <a:solidFill>
                  <a:schemeClr val="tx1"/>
                </a:solidFill>
              </a:rPr>
              <a:t>We will also start scheduling LEA Support Team meetings with districts to assess district’s readiness and assist with local planning to support Compass implementation.  </a:t>
            </a:r>
          </a:p>
          <a:p>
            <a:endParaRPr lang="en-US" sz="1600" b="1" baseline="0" dirty="0" smtClean="0">
              <a:solidFill>
                <a:schemeClr val="tx1"/>
              </a:solidFill>
            </a:endParaRPr>
          </a:p>
          <a:p>
            <a:pPr marL="0" indent="0">
              <a:buFont typeface="Arial" pitchFamily="34" charset="0"/>
              <a:buNone/>
            </a:pPr>
            <a:r>
              <a:rPr lang="en-US" sz="2400" b="1" baseline="0" dirty="0" smtClean="0">
                <a:solidFill>
                  <a:schemeClr val="tx1">
                    <a:lumMod val="65000"/>
                    <a:lumOff val="35000"/>
                  </a:schemeClr>
                </a:solidFill>
              </a:rPr>
              <a:t>Resource Delivery</a:t>
            </a:r>
          </a:p>
          <a:p>
            <a:pPr marL="285750" indent="-285750">
              <a:buFont typeface="Arial" pitchFamily="34" charset="0"/>
              <a:buChar char="•"/>
            </a:pPr>
            <a:r>
              <a:rPr lang="en-US" baseline="0" dirty="0" smtClean="0"/>
              <a:t>Along with a copy of this PowerPoint, we have posted Policy Quick Guides, Teacher &amp; Leader Competencies, and the Teacher Rubric to our website.  </a:t>
            </a:r>
          </a:p>
          <a:p>
            <a:pPr marL="285750" indent="-285750">
              <a:buFont typeface="Arial" pitchFamily="34" charset="0"/>
              <a:buChar char="•"/>
            </a:pPr>
            <a:r>
              <a:rPr lang="en-US" baseline="0" dirty="0" smtClean="0"/>
              <a:t>In March we will post additional resources to support implementation to include the Observational Tool &amp; Common Assessments Waiver Process, state-approved common assessments list.  We will continue to make tools/resources available on the LDOE website to support Compass implementation.  Please refer to the Compass Implementation Timeline handout for more details on these resources. </a:t>
            </a:r>
          </a:p>
          <a:p>
            <a:pPr marL="285750" indent="-285750">
              <a:buFont typeface="Arial" pitchFamily="34" charset="0"/>
              <a:buChar char="•"/>
            </a:pPr>
            <a:r>
              <a:rPr lang="en-US" baseline="0" dirty="0" smtClean="0"/>
              <a:t>We will host SLT Academies as part of the CCSS Summer Institute as well as opportunities for other training and support opportunities for NTGS teachers.  </a:t>
            </a:r>
          </a:p>
          <a:p>
            <a:pPr marL="285750" indent="-285750">
              <a:buFont typeface="Arial" pitchFamily="34" charset="0"/>
              <a:buChar char="•"/>
            </a:pPr>
            <a:r>
              <a:rPr lang="en-US" dirty="0" smtClean="0"/>
              <a:t>We</a:t>
            </a:r>
            <a:r>
              <a:rPr lang="en-US" baseline="0" dirty="0" smtClean="0"/>
              <a:t> will provide ongoing and multiple training opportunities for districts beginning in April through the fall on NTGS, Observational Tools and HCIS.  </a:t>
            </a:r>
            <a:endParaRPr lang="en-US" dirty="0"/>
          </a:p>
        </p:txBody>
      </p:sp>
    </p:spTree>
    <p:extLst>
      <p:ext uri="{BB962C8B-B14F-4D97-AF65-F5344CB8AC3E}">
        <p14:creationId xmlns="" xmlns:p14="http://schemas.microsoft.com/office/powerpoint/2010/main" val="31195991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1195991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1195991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we said at the</a:t>
            </a:r>
            <a:r>
              <a:rPr lang="en-US" baseline="0" dirty="0" smtClean="0"/>
              <a:t> beginning this is clearly just the start of the longer conversation around both of these topics.  </a:t>
            </a:r>
          </a:p>
          <a:p>
            <a:r>
              <a:rPr lang="en-US" baseline="0" dirty="0" smtClean="0"/>
              <a:t/>
            </a:r>
            <a:br>
              <a:rPr lang="en-US" baseline="0" dirty="0" smtClean="0"/>
            </a:br>
            <a:r>
              <a:rPr lang="en-US" baseline="0" dirty="0" smtClean="0"/>
              <a:t>We have handed out a document that outlines the upcoming trainings that will be happening.  In addition, we’re going to be organizing districts into networks and assigning you one point of contact within the district around both of these initiatives.  Meaning you’ll have one place/group to whom you can to go to get questions answered about these initiatives. You’ll be hearing from us in the next couple of weeks about your district’s contact.</a:t>
            </a:r>
          </a:p>
          <a:p>
            <a:endParaRPr lang="en-US" baseline="0" dirty="0" smtClean="0"/>
          </a:p>
          <a:p>
            <a:r>
              <a:rPr lang="en-US" baseline="0" dirty="0" smtClean="0"/>
              <a:t>We have some time now to open this discussion up for questions.</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What will students be doing differently in ELA?</a:t>
            </a:r>
          </a:p>
          <a:p>
            <a:pPr marL="285750" indent="-285750">
              <a:buFont typeface="Arial" pitchFamily="34" charset="0"/>
              <a:buChar char="•"/>
            </a:pPr>
            <a:r>
              <a:rPr lang="en-US" dirty="0" smtClean="0"/>
              <a:t>The texts that students read</a:t>
            </a:r>
            <a:r>
              <a:rPr lang="en-US" baseline="0" dirty="0" smtClean="0"/>
              <a:t> will be a balance of informational texts and literature.  Students will be reading fewer, more complex texts.</a:t>
            </a:r>
          </a:p>
          <a:p>
            <a:pPr marL="285750" indent="-285750">
              <a:buFont typeface="Arial" pitchFamily="34" charset="0"/>
              <a:buChar char="•"/>
            </a:pPr>
            <a:r>
              <a:rPr lang="en-US" baseline="0" dirty="0" smtClean="0"/>
              <a:t>The focus will be on gathering evidence from texts and using that evidence to support arguments, both in writing and in speech.</a:t>
            </a:r>
          </a:p>
          <a:p>
            <a:pPr marL="285750" indent="-285750">
              <a:buFont typeface="Arial" pitchFamily="34" charset="0"/>
              <a:buChar char="•"/>
            </a:pPr>
            <a:r>
              <a:rPr lang="en-US" baseline="0" dirty="0" smtClean="0"/>
              <a:t>The ELA CCSS emphasize literacy and building academic vocabulary across all disciplines.</a:t>
            </a:r>
          </a:p>
          <a:p>
            <a:pPr marL="0" lvl="0" indent="0">
              <a:buFont typeface="Arial" pitchFamily="34" charset="0"/>
              <a:buNone/>
            </a:pPr>
            <a:endParaRPr lang="en-US" baseline="0" dirty="0" smtClean="0"/>
          </a:p>
          <a:p>
            <a:pPr marL="0" lvl="0" indent="0">
              <a:buFont typeface="Arial" pitchFamily="34" charset="0"/>
              <a:buNone/>
            </a:pPr>
            <a:r>
              <a:rPr lang="en-US" baseline="0" dirty="0" smtClean="0"/>
              <a:t>What will students be doing differently in math?</a:t>
            </a:r>
          </a:p>
          <a:p>
            <a:pPr marL="285750" lvl="0" indent="-285750">
              <a:buFont typeface="Arial" pitchFamily="34" charset="0"/>
              <a:buChar char="•"/>
            </a:pPr>
            <a:r>
              <a:rPr lang="en-US" baseline="0" dirty="0" smtClean="0"/>
              <a:t>Students will be learning fewer concepts and skills each year, but with deeper understanding and fluency.</a:t>
            </a:r>
          </a:p>
          <a:p>
            <a:pPr marL="285750" lvl="0" indent="-285750">
              <a:buFont typeface="Arial" pitchFamily="34" charset="0"/>
              <a:buChar char="•"/>
            </a:pPr>
            <a:r>
              <a:rPr lang="en-US" baseline="0" dirty="0" smtClean="0"/>
              <a:t>Students will see a logical progression of content as understanding builds from year to year.</a:t>
            </a:r>
          </a:p>
          <a:p>
            <a:pPr marL="285750" lvl="0" indent="-285750">
              <a:buFont typeface="Arial" pitchFamily="34" charset="0"/>
              <a:buChar char="•"/>
            </a:pPr>
            <a:r>
              <a:rPr lang="en-US" baseline="0" dirty="0" smtClean="0"/>
              <a:t>The focus will be on application of concepts and explaining ‘why I got the answer’ not just ’how to do the problem.’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will student work be different?</a:t>
            </a:r>
          </a:p>
          <a:p>
            <a:pPr marL="285750" indent="-285750">
              <a:buFont typeface="Arial" pitchFamily="34" charset="0"/>
              <a:buChar char="•"/>
            </a:pPr>
            <a:r>
              <a:rPr lang="en-US" dirty="0" smtClean="0"/>
              <a:t>These</a:t>
            </a:r>
            <a:r>
              <a:rPr lang="en-US" baseline="0" dirty="0" smtClean="0"/>
              <a:t> are examples of how expectations for student writing will be different in state assessments.</a:t>
            </a:r>
          </a:p>
          <a:p>
            <a:pPr marL="285750" indent="-285750">
              <a:buFont typeface="Arial" pitchFamily="34" charset="0"/>
              <a:buChar char="•"/>
            </a:pPr>
            <a:r>
              <a:rPr lang="en-US" baseline="0" dirty="0" smtClean="0"/>
              <a:t>The first example is from 5</a:t>
            </a:r>
            <a:r>
              <a:rPr lang="en-US" baseline="30000" dirty="0" smtClean="0"/>
              <a:t>th</a:t>
            </a:r>
            <a:r>
              <a:rPr lang="en-US" baseline="0" dirty="0" smtClean="0"/>
              <a:t> grade iLEAP.</a:t>
            </a:r>
          </a:p>
          <a:p>
            <a:pPr marL="1028700" lvl="1" indent="-285750">
              <a:buFont typeface="Arial" pitchFamily="34" charset="0"/>
              <a:buChar char="•"/>
            </a:pPr>
            <a:r>
              <a:rPr lang="en-US" baseline="0" dirty="0" smtClean="0"/>
              <a:t>Notice there is only a prompt with no text for the student to read.</a:t>
            </a:r>
          </a:p>
          <a:p>
            <a:pPr marL="1028700" lvl="1" indent="-285750">
              <a:buFont typeface="Arial" pitchFamily="34" charset="0"/>
              <a:buChar char="•"/>
            </a:pPr>
            <a:r>
              <a:rPr lang="en-US" baseline="0" dirty="0" smtClean="0"/>
              <a:t>In this example the student is asked to write a composition about a time he/she discovered something special.</a:t>
            </a:r>
          </a:p>
          <a:p>
            <a:pPr marL="1028700" lvl="1" indent="-285750">
              <a:buFont typeface="Arial" pitchFamily="34" charset="0"/>
              <a:buChar char="•"/>
            </a:pPr>
            <a:r>
              <a:rPr lang="en-US" baseline="0" dirty="0" smtClean="0"/>
              <a:t>The focus is on a well-written composition with attention to grammar, punctuation, spelling, etc.</a:t>
            </a:r>
          </a:p>
          <a:p>
            <a:pPr marL="285750" lvl="0" indent="-285750">
              <a:buFont typeface="Arial" pitchFamily="34" charset="0"/>
              <a:buChar char="•"/>
            </a:pPr>
            <a:r>
              <a:rPr lang="en-US" baseline="0" dirty="0" smtClean="0"/>
              <a:t>The second example shows how a 5</a:t>
            </a:r>
            <a:r>
              <a:rPr lang="en-US" baseline="30000" dirty="0" smtClean="0"/>
              <a:t>th</a:t>
            </a:r>
            <a:r>
              <a:rPr lang="en-US" baseline="0" dirty="0" smtClean="0"/>
              <a:t> grade writing assessment will change as we transition to the CCSS.</a:t>
            </a:r>
          </a:p>
          <a:p>
            <a:pPr marL="1028700" lvl="1" indent="-285750">
              <a:buFont typeface="Arial" pitchFamily="34" charset="0"/>
              <a:buChar char="•"/>
            </a:pPr>
            <a:r>
              <a:rPr lang="en-US" baseline="0" dirty="0" smtClean="0"/>
              <a:t>Students will begin by reading a text (one page in length).  The text describes the experiences of a girl named Kia.  The prompt asks the student to write a multi-paragraph composition about something that made a strong impression on him/her.  The student is asked to compare his/her experiences to Kia’s using details from the passage.</a:t>
            </a:r>
          </a:p>
          <a:p>
            <a:pPr marL="1028700" lvl="1" indent="-285750">
              <a:buFont typeface="Arial" pitchFamily="34" charset="0"/>
              <a:buChar char="•"/>
            </a:pPr>
            <a:r>
              <a:rPr lang="en-US" baseline="0" dirty="0" smtClean="0"/>
              <a:t>As with the previous prompt, the student will be scored on his/her ability to write a good </a:t>
            </a:r>
            <a:r>
              <a:rPr lang="en-US" b="0" baseline="0" dirty="0" smtClean="0"/>
              <a:t>composition </a:t>
            </a:r>
            <a:r>
              <a:rPr lang="en-US" sz="1200" b="0" kern="1200" dirty="0" smtClean="0">
                <a:solidFill>
                  <a:schemeClr val="tx1"/>
                </a:solidFill>
                <a:effectLst/>
                <a:latin typeface="Times New Roman" pitchFamily="18" charset="0"/>
                <a:ea typeface="+mn-ea"/>
                <a:cs typeface="+mn-cs"/>
              </a:rPr>
              <a:t>with correct grammar, punctuation, etc.</a:t>
            </a:r>
            <a:r>
              <a:rPr lang="en-US" baseline="0" dirty="0" smtClean="0"/>
              <a:t>, but the student will also be scored on their ability to use information from the text to explain his/her ideas.</a:t>
            </a:r>
          </a:p>
          <a:p>
            <a:pPr marL="1028700" lvl="1" indent="-285750">
              <a:buFont typeface="Arial" pitchFamily="34" charset="0"/>
              <a:buChar char="•"/>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from math assessment</a:t>
            </a:r>
          </a:p>
          <a:p>
            <a:pPr marL="285750" indent="-285750">
              <a:buFont typeface="Arial" pitchFamily="34" charset="0"/>
              <a:buChar char="•"/>
            </a:pPr>
            <a:r>
              <a:rPr lang="en-US" dirty="0" smtClean="0"/>
              <a:t>1</a:t>
            </a:r>
            <a:r>
              <a:rPr lang="en-US" baseline="30000" dirty="0" smtClean="0"/>
              <a:t>st</a:t>
            </a:r>
            <a:r>
              <a:rPr lang="en-US" baseline="0" dirty="0" smtClean="0"/>
              <a:t> example – Similar to a 7</a:t>
            </a:r>
            <a:r>
              <a:rPr lang="en-US" baseline="30000" dirty="0" smtClean="0"/>
              <a:t>th</a:t>
            </a:r>
            <a:r>
              <a:rPr lang="en-US" baseline="0" dirty="0" smtClean="0"/>
              <a:t> grade iLEAP item.</a:t>
            </a:r>
          </a:p>
          <a:p>
            <a:pPr marL="1028542" lvl="1" indent="-285750">
              <a:buFont typeface="Arial" pitchFamily="34" charset="0"/>
              <a:buChar char="•"/>
            </a:pPr>
            <a:r>
              <a:rPr lang="en-US" baseline="0" dirty="0" smtClean="0"/>
              <a:t>(Read the item or ask audience to read silently.)</a:t>
            </a:r>
          </a:p>
          <a:p>
            <a:pPr marL="1028542" lvl="1" indent="-285750">
              <a:buFont typeface="Arial" pitchFamily="34" charset="0"/>
              <a:buChar char="•"/>
            </a:pPr>
            <a:r>
              <a:rPr lang="en-US" baseline="0" dirty="0" smtClean="0"/>
              <a:t>This is a fairly straight forward problem.</a:t>
            </a:r>
          </a:p>
          <a:p>
            <a:pPr marL="1028542" lvl="1" indent="-285750">
              <a:buFont typeface="Arial" pitchFamily="34" charset="0"/>
              <a:buChar char="•"/>
            </a:pPr>
            <a:r>
              <a:rPr lang="en-US" baseline="0" dirty="0" smtClean="0"/>
              <a:t>The student must decide whether to add, subtract, multiply, or divide as they work through each step of the problem without too much thought or planning.</a:t>
            </a:r>
          </a:p>
          <a:p>
            <a:pPr marL="285750" lvl="0" indent="-285750">
              <a:buFont typeface="Arial" pitchFamily="34" charset="0"/>
              <a:buChar char="•"/>
            </a:pPr>
            <a:r>
              <a:rPr lang="en-US" baseline="0" dirty="0" smtClean="0"/>
              <a:t>The 2</a:t>
            </a:r>
            <a:r>
              <a:rPr lang="en-US" baseline="30000" dirty="0" smtClean="0"/>
              <a:t>nd</a:t>
            </a:r>
            <a:r>
              <a:rPr lang="en-US" baseline="0" dirty="0" smtClean="0"/>
              <a:t> example – Similar to a problem aligned to the CCSS</a:t>
            </a:r>
          </a:p>
          <a:p>
            <a:pPr marL="1028542" lvl="1" indent="-285750">
              <a:buFont typeface="Arial" pitchFamily="34" charset="0"/>
              <a:buChar char="•"/>
            </a:pPr>
            <a:r>
              <a:rPr lang="en-US" baseline="0" dirty="0" smtClean="0"/>
              <a:t>(Read the problem or ask audience to read silently.)</a:t>
            </a:r>
          </a:p>
          <a:p>
            <a:pPr marL="1028542" lvl="1" indent="-285750">
              <a:buFont typeface="Arial" pitchFamily="34" charset="0"/>
              <a:buChar char="•"/>
            </a:pPr>
            <a:r>
              <a:rPr lang="en-US" baseline="0" dirty="0" smtClean="0"/>
              <a:t>This problem is more sophisticated and invites an algebraic approach.</a:t>
            </a:r>
          </a:p>
          <a:p>
            <a:pPr marL="1028542" lvl="1" indent="-285750">
              <a:buFont typeface="Arial" pitchFamily="34" charset="0"/>
              <a:buChar char="•"/>
            </a:pPr>
            <a:r>
              <a:rPr lang="en-US" sz="1200" b="0" kern="1200" dirty="0" smtClean="0">
                <a:solidFill>
                  <a:schemeClr val="tx1"/>
                </a:solidFill>
                <a:effectLst/>
                <a:latin typeface="Times New Roman" pitchFamily="18" charset="0"/>
                <a:ea typeface="+mn-ea"/>
                <a:cs typeface="+mn-cs"/>
              </a:rPr>
              <a:t>This problem requires that students make sense of the problem.  The Standards for Mathematical Practice, which describe characteristics and habits of students who are mathematically proficient, includes making sense of problems and demonstrating persistence when engaged in problem solving.</a:t>
            </a:r>
            <a:endParaRPr lang="en-US" b="0" dirty="0"/>
          </a:p>
        </p:txBody>
      </p:sp>
    </p:spTree>
    <p:extLst>
      <p:ext uri="{BB962C8B-B14F-4D97-AF65-F5344CB8AC3E}">
        <p14:creationId xmlns="" xmlns:p14="http://schemas.microsoft.com/office/powerpoint/2010/main" val="1411614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 hidden="1"/>
          <p:cNvSpPr>
            <a:spLocks noChangeArrowheads="1"/>
          </p:cNvSpPr>
          <p:nvPr userDrawn="1"/>
        </p:nvSpPr>
        <p:spPr bwMode="auto">
          <a:xfrm>
            <a:off x="0" y="0"/>
            <a:ext cx="158750" cy="158750"/>
          </a:xfrm>
          <a:prstGeom prst="rect">
            <a:avLst/>
          </a:prstGeom>
          <a:noFill/>
          <a:ln w="9525">
            <a:noFill/>
            <a:miter lim="800000"/>
            <a:headEnd/>
            <a:tailEnd/>
          </a:ln>
        </p:spPr>
        <p:txBody>
          <a:bodyPr lIns="91420" tIns="45710" rIns="91420" bIns="45710"/>
          <a:lstStyle/>
          <a:p>
            <a:pPr>
              <a:defRPr/>
            </a:pPr>
            <a:endParaRPr lang="en-US" dirty="0">
              <a:solidFill>
                <a:prstClr val="black"/>
              </a:solidFill>
              <a:latin typeface="Arial" pitchFamily="34" charset="0"/>
              <a:cs typeface="Arial" pitchFamily="34" charset="0"/>
            </a:endParaRPr>
          </a:p>
        </p:txBody>
      </p:sp>
      <p:sp>
        <p:nvSpPr>
          <p:cNvPr id="9" name="Subtitle 8"/>
          <p:cNvSpPr>
            <a:spLocks noGrp="1"/>
          </p:cNvSpPr>
          <p:nvPr>
            <p:ph type="subTitle" idx="1"/>
          </p:nvPr>
        </p:nvSpPr>
        <p:spPr>
          <a:xfrm>
            <a:off x="1344216" y="3436619"/>
            <a:ext cx="6273007" cy="1044363"/>
          </a:xfrm>
          <a:prstGeom prst="rect">
            <a:avLst/>
          </a:prstGeom>
        </p:spPr>
        <p:txBody>
          <a:bodyPr lIns="91420" tIns="45710" rIns="91420" bIns="45710"/>
          <a:lstStyle>
            <a:lvl1pPr marL="0" indent="0" algn="ctr">
              <a:buNone/>
              <a:defRPr sz="1600" b="1" cap="all" spc="245" baseline="0">
                <a:solidFill>
                  <a:schemeClr val="tx2"/>
                </a:solidFill>
                <a:latin typeface="Calibri" pitchFamily="34" charset="0"/>
              </a:defRPr>
            </a:lvl1pPr>
            <a:lvl2pPr marL="447962" indent="0" algn="ctr">
              <a:buNone/>
            </a:lvl2pPr>
            <a:lvl3pPr marL="895922" indent="0" algn="ctr">
              <a:buNone/>
            </a:lvl3pPr>
            <a:lvl4pPr marL="1343884" indent="0" algn="ctr">
              <a:buNone/>
            </a:lvl4pPr>
            <a:lvl5pPr marL="1791844" indent="0" algn="ctr">
              <a:buNone/>
            </a:lvl5pPr>
            <a:lvl6pPr marL="2239806" indent="0" algn="ctr">
              <a:buNone/>
            </a:lvl6pPr>
            <a:lvl7pPr marL="2687766" indent="0" algn="ctr">
              <a:buNone/>
            </a:lvl7pPr>
            <a:lvl8pPr marL="3135728" indent="0" algn="ctr">
              <a:buNone/>
            </a:lvl8pPr>
            <a:lvl9pPr marL="3583689" indent="0" algn="ctr">
              <a:buNone/>
            </a:lvl9pPr>
          </a:lstStyle>
          <a:p>
            <a:r>
              <a:rPr lang="en-US" dirty="0" smtClean="0"/>
              <a:t>Click to edit Master subtitle style</a:t>
            </a:r>
            <a:endParaRPr lang="en-US" dirty="0"/>
          </a:p>
        </p:txBody>
      </p:sp>
      <p:sp>
        <p:nvSpPr>
          <p:cNvPr id="8" name="Title 7"/>
          <p:cNvSpPr>
            <a:spLocks noGrp="1"/>
          </p:cNvSpPr>
          <p:nvPr>
            <p:ph type="ctrTitle"/>
          </p:nvPr>
        </p:nvSpPr>
        <p:spPr>
          <a:xfrm>
            <a:off x="672108" y="1952478"/>
            <a:ext cx="7617222" cy="550985"/>
          </a:xfrm>
          <a:prstGeom prst="rect">
            <a:avLst/>
          </a:prstGeom>
        </p:spPr>
        <p:txBody>
          <a:bodyPr lIns="91420" tIns="45710" rIns="91420" bIns="45710"/>
          <a:lstStyle>
            <a:lvl1pPr>
              <a:defRPr sz="4100" b="1" i="0" baseline="0">
                <a:solidFill>
                  <a:srgbClr val="002060"/>
                </a:solidFill>
                <a:latin typeface="Calibri" pitchFamily="34" charset="0"/>
              </a:defRPr>
            </a:lvl1pPr>
          </a:lstStyle>
          <a:p>
            <a:r>
              <a:rPr lang="en-US" dirty="0" smtClean="0"/>
              <a:t>Click to edit Master title style</a:t>
            </a:r>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
        <p:nvSpPr>
          <p:cNvPr id="8" name="Rectangle 1" hidden="1"/>
          <p:cNvSpPr>
            <a:spLocks noChangeArrowheads="1"/>
          </p:cNvSpPr>
          <p:nvPr userDrawn="1"/>
        </p:nvSpPr>
        <p:spPr bwMode="auto">
          <a:xfrm>
            <a:off x="0" y="0"/>
            <a:ext cx="158750" cy="158750"/>
          </a:xfrm>
          <a:prstGeom prst="rect">
            <a:avLst/>
          </a:prstGeom>
          <a:noFill/>
          <a:ln w="9525">
            <a:noFill/>
            <a:miter lim="800000"/>
            <a:headEnd/>
            <a:tailEnd/>
          </a:ln>
        </p:spPr>
        <p:txBody>
          <a:bodyPr lIns="91420" tIns="45710" rIns="91420" bIns="45710"/>
          <a:lstStyle/>
          <a:p>
            <a:pPr>
              <a:defRPr/>
            </a:pPr>
            <a:endParaRPr lang="en-US" dirty="0">
              <a:solidFill>
                <a:prstClr val="black"/>
              </a:solidFill>
              <a:latin typeface="Arial" pitchFamily="34" charset="0"/>
              <a:cs typeface="Arial" pitchFamily="34" charset="0"/>
            </a:endParaRPr>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295730" y="1496651"/>
            <a:ext cx="8334137" cy="4480983"/>
          </a:xfrm>
          <a:prstGeom prst="rect">
            <a:avLst/>
          </a:prstGeom>
        </p:spPr>
        <p:txBody>
          <a:bodyPr lIns="91420" tIns="45710" rIns="91420" bIns="45710"/>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 No Girl">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8961438" cy="670560"/>
          </a:xfrm>
          <a:prstGeom prst="rect">
            <a:avLst/>
          </a:prstGeom>
        </p:spPr>
        <p:txBody>
          <a:bodyPr lIns="91420" tIns="45710" rIns="91420" bIns="45710" anchor="ctr"/>
          <a:lstStyle>
            <a:lvl1pPr>
              <a:defRPr sz="3600" b="1">
                <a:solidFill>
                  <a:srgbClr val="1B587C"/>
                </a:solidFill>
                <a:latin typeface="Calibri" pitchFamily="34" charset="0"/>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295730" y="1496651"/>
            <a:ext cx="8334137" cy="4480983"/>
          </a:xfrm>
          <a:prstGeom prst="rect">
            <a:avLst/>
          </a:prstGeom>
        </p:spPr>
        <p:txBody>
          <a:bodyPr lIns="91420" tIns="45710" rIns="91420" bIns="45710"/>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679" y="224049"/>
            <a:ext cx="8812081" cy="597464"/>
          </a:xfrm>
          <a:prstGeom prst="rect">
            <a:avLst/>
          </a:prstGeom>
        </p:spPr>
        <p:txBody>
          <a:bodyPr lIns="89592" tIns="44797" rIns="89592" bIns="44797"/>
          <a:lstStyle>
            <a:lvl1pPr algn="ctr">
              <a:defRPr>
                <a:solidFill>
                  <a:srgbClr val="308271"/>
                </a:solidFill>
              </a:defRPr>
            </a:lvl1pPr>
          </a:lstStyle>
          <a:p>
            <a:r>
              <a:rPr lang="en-US" dirty="0" smtClean="0"/>
              <a:t>Click to edit Master title style</a:t>
            </a:r>
            <a:endParaRPr lang="en-US" dirty="0"/>
          </a:p>
        </p:txBody>
      </p:sp>
      <p:sp>
        <p:nvSpPr>
          <p:cNvPr id="4" name="TextBox 5"/>
          <p:cNvSpPr txBox="1">
            <a:spLocks noChangeArrowheads="1"/>
          </p:cNvSpPr>
          <p:nvPr userDrawn="1"/>
        </p:nvSpPr>
        <p:spPr bwMode="auto">
          <a:xfrm>
            <a:off x="7691903" y="6479577"/>
            <a:ext cx="1269537" cy="259746"/>
          </a:xfrm>
          <a:prstGeom prst="rect">
            <a:avLst/>
          </a:prstGeom>
          <a:noFill/>
          <a:ln w="9525">
            <a:noFill/>
            <a:miter lim="800000"/>
            <a:headEnd/>
            <a:tailEnd/>
          </a:ln>
        </p:spPr>
        <p:txBody>
          <a:bodyPr wrap="square" lIns="89576" tIns="44787" rIns="89576" bIns="44787" anchor="ctr">
            <a:spAutoFit/>
          </a:bodyPr>
          <a:lstStyle/>
          <a:p>
            <a:pPr algn="r"/>
            <a:fld id="{EB931DCB-24E1-4C70-A095-F9FDA8978A32}" type="slidenum">
              <a:rPr lang="en-US" sz="1100" b="1">
                <a:solidFill>
                  <a:srgbClr val="7F8284"/>
                </a:solidFill>
                <a:latin typeface="Arial" pitchFamily="34" charset="0"/>
                <a:cs typeface="Arial" pitchFamily="34" charset="0"/>
              </a:rPr>
              <a:pPr algn="r"/>
              <a:t>‹#›</a:t>
            </a:fld>
            <a:endParaRPr lang="en-US" sz="1100" b="1" dirty="0">
              <a:solidFill>
                <a:srgbClr val="7F8284"/>
              </a:solidFill>
              <a:latin typeface="Arial" pitchFamily="34" charset="0"/>
              <a:cs typeface="Arial"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59138" name="Rectangle 12" hidden="1"/>
          <p:cNvSpPr>
            <a:spLocks noChangeArrowheads="1"/>
          </p:cNvSpPr>
          <p:nvPr userDrawn="1"/>
        </p:nvSpPr>
        <p:spPr bwMode="auto">
          <a:xfrm>
            <a:off x="0" y="0"/>
            <a:ext cx="158750" cy="158750"/>
          </a:xfrm>
          <a:prstGeom prst="rect">
            <a:avLst/>
          </a:prstGeom>
          <a:noFill/>
          <a:ln w="9525">
            <a:noFill/>
            <a:miter lim="800000"/>
            <a:headEnd/>
            <a:tailEnd/>
          </a:ln>
        </p:spPr>
        <p:txBody>
          <a:bodyPr lIns="91420" tIns="45710" rIns="91420" bIns="45710"/>
          <a:lstStyle/>
          <a:p>
            <a:pPr>
              <a:defRPr/>
            </a:pPr>
            <a:endParaRPr lang="en-US" dirty="0">
              <a:solidFill>
                <a:prstClr val="black"/>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33" r:id="rId5"/>
  </p:sldLayoutIdLst>
  <p:transition spd="med">
    <p:fade/>
  </p:transition>
  <p:timing>
    <p:tnLst>
      <p:par>
        <p:cTn id="1" dur="indefinite" restart="never" nodeType="tmRoot"/>
      </p:par>
    </p:tnLst>
  </p:timing>
  <p:hf hdr="0" ftr="0" dt="0"/>
  <p:txStyles>
    <p:titleStyle>
      <a:lvl1pPr algn="ctr" rtl="0" eaLnBrk="0" fontAlgn="base" hangingPunct="0">
        <a:spcBef>
          <a:spcPct val="0"/>
        </a:spcBef>
        <a:spcAft>
          <a:spcPct val="0"/>
        </a:spcAft>
        <a:defRPr sz="3200" kern="1200">
          <a:solidFill>
            <a:srgbClr val="164C6C"/>
          </a:solidFill>
          <a:latin typeface="+mj-lt"/>
          <a:ea typeface="+mj-ea"/>
          <a:cs typeface="+mj-cs"/>
        </a:defRPr>
      </a:lvl1pPr>
      <a:lvl2pPr algn="ctr" rtl="0" eaLnBrk="0" fontAlgn="base" hangingPunct="0">
        <a:spcBef>
          <a:spcPct val="0"/>
        </a:spcBef>
        <a:spcAft>
          <a:spcPct val="0"/>
        </a:spcAft>
        <a:defRPr sz="3200">
          <a:solidFill>
            <a:srgbClr val="164C6C"/>
          </a:solidFill>
          <a:latin typeface="Georgia" pitchFamily="18" charset="0"/>
        </a:defRPr>
      </a:lvl2pPr>
      <a:lvl3pPr algn="ctr" rtl="0" eaLnBrk="0" fontAlgn="base" hangingPunct="0">
        <a:spcBef>
          <a:spcPct val="0"/>
        </a:spcBef>
        <a:spcAft>
          <a:spcPct val="0"/>
        </a:spcAft>
        <a:defRPr sz="3200">
          <a:solidFill>
            <a:srgbClr val="164C6C"/>
          </a:solidFill>
          <a:latin typeface="Georgia" pitchFamily="18" charset="0"/>
        </a:defRPr>
      </a:lvl3pPr>
      <a:lvl4pPr algn="ctr" rtl="0" eaLnBrk="0" fontAlgn="base" hangingPunct="0">
        <a:spcBef>
          <a:spcPct val="0"/>
        </a:spcBef>
        <a:spcAft>
          <a:spcPct val="0"/>
        </a:spcAft>
        <a:defRPr sz="3200">
          <a:solidFill>
            <a:srgbClr val="164C6C"/>
          </a:solidFill>
          <a:latin typeface="Georgia" pitchFamily="18" charset="0"/>
        </a:defRPr>
      </a:lvl4pPr>
      <a:lvl5pPr algn="ctr" rtl="0" eaLnBrk="0" fontAlgn="base" hangingPunct="0">
        <a:spcBef>
          <a:spcPct val="0"/>
        </a:spcBef>
        <a:spcAft>
          <a:spcPct val="0"/>
        </a:spcAft>
        <a:defRPr sz="3200">
          <a:solidFill>
            <a:srgbClr val="164C6C"/>
          </a:solidFill>
          <a:latin typeface="Georgia" pitchFamily="18" charset="0"/>
        </a:defRPr>
      </a:lvl5pPr>
      <a:lvl6pPr marL="457102" algn="ctr" rtl="0" fontAlgn="base">
        <a:spcBef>
          <a:spcPct val="0"/>
        </a:spcBef>
        <a:spcAft>
          <a:spcPct val="0"/>
        </a:spcAft>
        <a:defRPr sz="3200">
          <a:solidFill>
            <a:srgbClr val="164C6C"/>
          </a:solidFill>
          <a:latin typeface="Georgia" pitchFamily="18" charset="0"/>
        </a:defRPr>
      </a:lvl6pPr>
      <a:lvl7pPr marL="914206" algn="ctr" rtl="0" fontAlgn="base">
        <a:spcBef>
          <a:spcPct val="0"/>
        </a:spcBef>
        <a:spcAft>
          <a:spcPct val="0"/>
        </a:spcAft>
        <a:defRPr sz="3200">
          <a:solidFill>
            <a:srgbClr val="164C6C"/>
          </a:solidFill>
          <a:latin typeface="Georgia" pitchFamily="18" charset="0"/>
        </a:defRPr>
      </a:lvl7pPr>
      <a:lvl8pPr marL="1371309" algn="ctr" rtl="0" fontAlgn="base">
        <a:spcBef>
          <a:spcPct val="0"/>
        </a:spcBef>
        <a:spcAft>
          <a:spcPct val="0"/>
        </a:spcAft>
        <a:defRPr sz="3200">
          <a:solidFill>
            <a:srgbClr val="164C6C"/>
          </a:solidFill>
          <a:latin typeface="Georgia" pitchFamily="18" charset="0"/>
        </a:defRPr>
      </a:lvl8pPr>
      <a:lvl9pPr marL="1828413" algn="ctr" rtl="0" fontAlgn="base">
        <a:spcBef>
          <a:spcPct val="0"/>
        </a:spcBef>
        <a:spcAft>
          <a:spcPct val="0"/>
        </a:spcAft>
        <a:defRPr sz="3200">
          <a:solidFill>
            <a:srgbClr val="164C6C"/>
          </a:solidFill>
          <a:latin typeface="Georgia" pitchFamily="18" charset="0"/>
        </a:defRPr>
      </a:lvl9pPr>
    </p:titleStyle>
    <p:bodyStyle>
      <a:lvl1pPr marL="268231" indent="-268231" algn="l" rtl="0" eaLnBrk="0" fontAlgn="base" hangingPunct="0">
        <a:spcBef>
          <a:spcPct val="20000"/>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36461" indent="-268231"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06279" indent="-223790" algn="l" rtl="0" eaLnBrk="0" fontAlgn="base" hangingPunct="0">
        <a:spcBef>
          <a:spcPct val="20000"/>
        </a:spcBef>
        <a:spcAft>
          <a:spcPct val="0"/>
        </a:spcAft>
        <a:buClr>
          <a:srgbClr val="1B587C"/>
        </a:buClr>
        <a:buSzPct val="75000"/>
        <a:buFont typeface="Wingdings 2" pitchFamily="18" charset="2"/>
        <a:buChar char=""/>
        <a:defRPr sz="2000" kern="1200">
          <a:solidFill>
            <a:schemeClr val="tx1"/>
          </a:solidFill>
          <a:latin typeface="+mn-lt"/>
          <a:ea typeface="+mn-ea"/>
          <a:cs typeface="+mn-cs"/>
        </a:defRPr>
      </a:lvl3pPr>
      <a:lvl4pPr marL="1074510" indent="-223790" algn="l" rtl="0" eaLnBrk="0" fontAlgn="base" hangingPunct="0">
        <a:spcBef>
          <a:spcPct val="20000"/>
        </a:spcBef>
        <a:spcAft>
          <a:spcPct val="0"/>
        </a:spcAft>
        <a:buClr>
          <a:srgbClr val="4E8542"/>
        </a:buClr>
        <a:buSzPct val="70000"/>
        <a:buFont typeface="Wingdings" pitchFamily="2" charset="2"/>
        <a:buChar char=""/>
        <a:defRPr sz="2000" kern="1200">
          <a:solidFill>
            <a:schemeClr val="tx2"/>
          </a:solidFill>
          <a:latin typeface="+mn-lt"/>
          <a:ea typeface="+mn-ea"/>
          <a:cs typeface="+mn-cs"/>
        </a:defRPr>
      </a:lvl4pPr>
      <a:lvl5pPr marL="1342740" indent="-223790" algn="l" rtl="0" eaLnBrk="0" fontAlgn="base" hangingPunct="0">
        <a:spcBef>
          <a:spcPct val="20000"/>
        </a:spcBef>
        <a:spcAft>
          <a:spcPct val="0"/>
        </a:spcAft>
        <a:buClr>
          <a:srgbClr val="604878"/>
        </a:buClr>
        <a:buChar char="•"/>
        <a:defRPr kern="1200">
          <a:solidFill>
            <a:schemeClr val="tx1"/>
          </a:solidFill>
          <a:latin typeface="+mn-lt"/>
          <a:ea typeface="+mn-ea"/>
          <a:cs typeface="+mn-cs"/>
        </a:defRPr>
      </a:lvl5pPr>
      <a:lvl6pPr marL="1612660" indent="-179184"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881435" indent="-179184"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060621" indent="-179184"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29397" indent="-179184"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47962" algn="l" rtl="0" eaLnBrk="1" latinLnBrk="0" hangingPunct="1">
        <a:defRPr kumimoji="0" kern="1200">
          <a:solidFill>
            <a:schemeClr val="tx1"/>
          </a:solidFill>
          <a:latin typeface="+mn-lt"/>
          <a:ea typeface="+mn-ea"/>
          <a:cs typeface="+mn-cs"/>
        </a:defRPr>
      </a:lvl2pPr>
      <a:lvl3pPr marL="895922" algn="l" rtl="0" eaLnBrk="1" latinLnBrk="0" hangingPunct="1">
        <a:defRPr kumimoji="0" kern="1200">
          <a:solidFill>
            <a:schemeClr val="tx1"/>
          </a:solidFill>
          <a:latin typeface="+mn-lt"/>
          <a:ea typeface="+mn-ea"/>
          <a:cs typeface="+mn-cs"/>
        </a:defRPr>
      </a:lvl3pPr>
      <a:lvl4pPr marL="1343884" algn="l" rtl="0" eaLnBrk="1" latinLnBrk="0" hangingPunct="1">
        <a:defRPr kumimoji="0" kern="1200">
          <a:solidFill>
            <a:schemeClr val="tx1"/>
          </a:solidFill>
          <a:latin typeface="+mn-lt"/>
          <a:ea typeface="+mn-ea"/>
          <a:cs typeface="+mn-cs"/>
        </a:defRPr>
      </a:lvl4pPr>
      <a:lvl5pPr marL="1791844" algn="l" rtl="0" eaLnBrk="1" latinLnBrk="0" hangingPunct="1">
        <a:defRPr kumimoji="0" kern="1200">
          <a:solidFill>
            <a:schemeClr val="tx1"/>
          </a:solidFill>
          <a:latin typeface="+mn-lt"/>
          <a:ea typeface="+mn-ea"/>
          <a:cs typeface="+mn-cs"/>
        </a:defRPr>
      </a:lvl5pPr>
      <a:lvl6pPr marL="2239806" algn="l" rtl="0" eaLnBrk="1" latinLnBrk="0" hangingPunct="1">
        <a:defRPr kumimoji="0" kern="1200">
          <a:solidFill>
            <a:schemeClr val="tx1"/>
          </a:solidFill>
          <a:latin typeface="+mn-lt"/>
          <a:ea typeface="+mn-ea"/>
          <a:cs typeface="+mn-cs"/>
        </a:defRPr>
      </a:lvl6pPr>
      <a:lvl7pPr marL="2687766" algn="l" rtl="0" eaLnBrk="1" latinLnBrk="0" hangingPunct="1">
        <a:defRPr kumimoji="0" kern="1200">
          <a:solidFill>
            <a:schemeClr val="tx1"/>
          </a:solidFill>
          <a:latin typeface="+mn-lt"/>
          <a:ea typeface="+mn-ea"/>
          <a:cs typeface="+mn-cs"/>
        </a:defRPr>
      </a:lvl7pPr>
      <a:lvl8pPr marL="3135728" algn="l" rtl="0" eaLnBrk="1" latinLnBrk="0" hangingPunct="1">
        <a:defRPr kumimoji="0" kern="1200">
          <a:solidFill>
            <a:schemeClr val="tx1"/>
          </a:solidFill>
          <a:latin typeface="+mn-lt"/>
          <a:ea typeface="+mn-ea"/>
          <a:cs typeface="+mn-cs"/>
        </a:defRPr>
      </a:lvl8pPr>
      <a:lvl9pPr marL="358368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Word_Document1.docx"/></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0" y="6249988"/>
            <a:ext cx="8961438" cy="307975"/>
          </a:xfrm>
          <a:prstGeom prst="rect">
            <a:avLst/>
          </a:prstGeom>
        </p:spPr>
        <p:txBody>
          <a:bodyPr>
            <a:spAutoFit/>
          </a:bodyPr>
          <a:lstStyle/>
          <a:p>
            <a:pPr algn="ctr">
              <a:defRPr/>
            </a:pPr>
            <a:r>
              <a:rPr lang="en-US" sz="1400" b="1" spc="1100" dirty="0">
                <a:solidFill>
                  <a:srgbClr val="1B587C"/>
                </a:solidFill>
                <a:latin typeface="Calibri" pitchFamily="34" charset="0"/>
                <a:ea typeface="Adobe Kaiti Std R" pitchFamily="18" charset="-128"/>
              </a:rPr>
              <a:t>LOUISIANA </a:t>
            </a:r>
            <a:r>
              <a:rPr lang="en-US" sz="1400" b="1" spc="1100" dirty="0">
                <a:solidFill>
                  <a:srgbClr val="1B587C"/>
                </a:solidFill>
                <a:latin typeface="Arial Narrow" pitchFamily="34" charset="0"/>
                <a:ea typeface="Adobe Kaiti Std R" pitchFamily="18" charset="-128"/>
              </a:rPr>
              <a:t>DEPARTMENT</a:t>
            </a:r>
            <a:r>
              <a:rPr lang="en-US" sz="1400" b="1" spc="1100" dirty="0">
                <a:solidFill>
                  <a:srgbClr val="1B587C"/>
                </a:solidFill>
                <a:latin typeface="Calibri" pitchFamily="34" charset="0"/>
                <a:ea typeface="Adobe Kaiti Std R" pitchFamily="18" charset="-128"/>
              </a:rPr>
              <a:t> OF EDUCATION</a:t>
            </a:r>
            <a:endParaRPr lang="en-US" sz="1400" spc="1100" dirty="0">
              <a:solidFill>
                <a:srgbClr val="1B587C"/>
              </a:solidFill>
            </a:endParaRPr>
          </a:p>
        </p:txBody>
      </p:sp>
      <p:cxnSp>
        <p:nvCxnSpPr>
          <p:cNvPr id="6" name="Straight Connector 5"/>
          <p:cNvCxnSpPr/>
          <p:nvPr/>
        </p:nvCxnSpPr>
        <p:spPr>
          <a:xfrm>
            <a:off x="559398" y="1204856"/>
            <a:ext cx="0" cy="4518212"/>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itle 4"/>
          <p:cNvSpPr txBox="1">
            <a:spLocks/>
          </p:cNvSpPr>
          <p:nvPr/>
        </p:nvSpPr>
        <p:spPr bwMode="auto">
          <a:xfrm>
            <a:off x="775252" y="2433098"/>
            <a:ext cx="8186186" cy="236493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eaLnBrk="0" hangingPunct="0"/>
            <a:r>
              <a:rPr lang="en-US" sz="4000" b="1" dirty="0" smtClean="0">
                <a:solidFill>
                  <a:srgbClr val="1B587C"/>
                </a:solidFill>
                <a:latin typeface="Calibri" pitchFamily="34" charset="0"/>
              </a:rPr>
              <a:t>Preparing Our Students </a:t>
            </a:r>
          </a:p>
          <a:p>
            <a:pPr eaLnBrk="0" hangingPunct="0"/>
            <a:r>
              <a:rPr lang="en-US" sz="4000" b="1" dirty="0" smtClean="0">
                <a:solidFill>
                  <a:srgbClr val="1B587C"/>
                </a:solidFill>
                <a:latin typeface="Calibri" pitchFamily="34" charset="0"/>
              </a:rPr>
              <a:t>for College and Career</a:t>
            </a:r>
          </a:p>
          <a:p>
            <a:pPr eaLnBrk="0" hangingPunct="0"/>
            <a:endParaRPr lang="en-US" sz="4000" b="1" dirty="0" smtClean="0">
              <a:solidFill>
                <a:srgbClr val="1B587C"/>
              </a:solidFill>
              <a:latin typeface="Calibri" pitchFamily="34" charset="0"/>
            </a:endParaRPr>
          </a:p>
          <a:p>
            <a:pPr eaLnBrk="0" hangingPunct="0">
              <a:buFont typeface="Arial" pitchFamily="34" charset="0"/>
              <a:buChar char="•"/>
            </a:pPr>
            <a:r>
              <a:rPr lang="en-US" sz="3200" b="1" dirty="0" smtClean="0">
                <a:solidFill>
                  <a:prstClr val="black">
                    <a:lumMod val="65000"/>
                    <a:lumOff val="35000"/>
                  </a:prstClr>
                </a:solidFill>
                <a:latin typeface="Calibri" pitchFamily="34" charset="0"/>
              </a:rPr>
              <a:t> Common Core State Standards</a:t>
            </a:r>
          </a:p>
          <a:p>
            <a:pPr eaLnBrk="0" hangingPunct="0">
              <a:buFont typeface="Arial" pitchFamily="34" charset="0"/>
              <a:buChar char="•"/>
            </a:pPr>
            <a:r>
              <a:rPr lang="en-US" sz="3200" b="1" dirty="0" smtClean="0">
                <a:solidFill>
                  <a:prstClr val="black">
                    <a:lumMod val="65000"/>
                    <a:lumOff val="35000"/>
                  </a:prstClr>
                </a:solidFill>
                <a:latin typeface="Calibri" pitchFamily="34" charset="0"/>
              </a:rPr>
              <a:t> Educator Support &amp; Evaluation (Compass)</a:t>
            </a:r>
          </a:p>
          <a:p>
            <a:pPr eaLnBrk="0" hangingPunct="0"/>
            <a:endParaRPr lang="en-US" sz="2800" b="1" dirty="0" smtClean="0">
              <a:solidFill>
                <a:srgbClr val="1B587C"/>
              </a:solidFill>
              <a:latin typeface="Calibri" pitchFamily="34" charset="0"/>
            </a:endParaRPr>
          </a:p>
          <a:p>
            <a:pPr eaLnBrk="0" hangingPunct="0">
              <a:lnSpc>
                <a:spcPct val="150000"/>
              </a:lnSpc>
            </a:pPr>
            <a:r>
              <a:rPr lang="en-US" sz="3200" b="1" dirty="0" smtClean="0">
                <a:solidFill>
                  <a:srgbClr val="656565"/>
                </a:solidFill>
                <a:latin typeface="Calibri" pitchFamily="34" charset="0"/>
              </a:rPr>
              <a:t>February/March 2012</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0" y="1329690"/>
            <a:ext cx="8748214" cy="4563292"/>
          </a:xfrm>
          <a:prstGeom prst="rect">
            <a:avLst/>
          </a:prstGeom>
        </p:spPr>
        <p:txBody>
          <a:bodyPr lIns="91420" tIns="45710" rIns="91420" bIns="45710" anchor="t" anchorCtr="0">
            <a:noAutofit/>
          </a:bodyPr>
          <a:lstStyle/>
          <a:p>
            <a:pPr marL="274262" indent="-182841" defTabSz="914206" eaLnBrk="0" hangingPunct="0">
              <a:spcBef>
                <a:spcPts val="0"/>
              </a:spcBef>
              <a:spcAft>
                <a:spcPts val="1800"/>
              </a:spcAft>
              <a:buClr>
                <a:srgbClr val="7895AF"/>
              </a:buClr>
              <a:buSzPct val="85000"/>
              <a:defRPr/>
            </a:pPr>
            <a:endParaRPr lang="en-US" sz="2400" dirty="0" smtClean="0">
              <a:solidFill>
                <a:schemeClr val="tx1">
                  <a:lumMod val="65000"/>
                  <a:lumOff val="35000"/>
                </a:schemeClr>
              </a:solidFill>
              <a:latin typeface="Arial" pitchFamily="34" charset="0"/>
              <a:cs typeface="Arial" pitchFamily="34" charset="0"/>
            </a:endParaRPr>
          </a:p>
        </p:txBody>
      </p:sp>
      <p:sp>
        <p:nvSpPr>
          <p:cNvPr id="3" name="Rectangle 2"/>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4"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Common </a:t>
            </a:r>
          </a:p>
          <a:p>
            <a:pPr algn="ctr"/>
            <a:r>
              <a:rPr lang="en-US" sz="1600" b="1" dirty="0" smtClean="0">
                <a:solidFill>
                  <a:schemeClr val="bg1"/>
                </a:solidFill>
              </a:rPr>
              <a:t>Core State Standards</a:t>
            </a:r>
            <a:endParaRPr lang="en-US" sz="1600" b="1" dirty="0">
              <a:solidFill>
                <a:schemeClr val="bg1"/>
              </a:solidFill>
            </a:endParaRPr>
          </a:p>
        </p:txBody>
      </p:sp>
      <p:sp>
        <p:nvSpPr>
          <p:cNvPr id="5" name="Title 1"/>
          <p:cNvSpPr txBox="1">
            <a:spLocks/>
          </p:cNvSpPr>
          <p:nvPr/>
        </p:nvSpPr>
        <p:spPr bwMode="auto">
          <a:xfrm>
            <a:off x="1525325" y="88524"/>
            <a:ext cx="7605713" cy="860425"/>
          </a:xfrm>
          <a:prstGeom prst="rect">
            <a:avLst/>
          </a:prstGeom>
          <a:noFill/>
          <a:ln>
            <a:miter lim="800000"/>
            <a:headEnd/>
            <a:tailEnd/>
          </a:ln>
        </p:spPr>
        <p:txBody>
          <a:bodyPr vert="horz" wrap="square" lIns="91420" tIns="45710" rIns="91420" bIns="45710" numCol="1" anchor="t" anchorCtr="0" compatLnSpc="1">
            <a:prstTxWarp prst="textNoShape">
              <a:avLst/>
            </a:prstTxWarp>
          </a:bodyPr>
          <a:lstStyle/>
          <a:p>
            <a:pPr eaLnBrk="0" hangingPunct="0">
              <a:defRPr/>
            </a:pPr>
            <a:r>
              <a:rPr lang="en-US" sz="3000" b="1" dirty="0" smtClean="0">
                <a:solidFill>
                  <a:srgbClr val="1B587C"/>
                </a:solidFill>
                <a:latin typeface="Calibri" pitchFamily="34" charset="0"/>
                <a:ea typeface="Arial Unicode MS" pitchFamily="34" charset="-128"/>
              </a:rPr>
              <a:t>Changing Our Expectations for Student Work:</a:t>
            </a:r>
          </a:p>
          <a:p>
            <a:pPr eaLnBrk="0" hangingPunct="0">
              <a:defRPr/>
            </a:pPr>
            <a:r>
              <a:rPr lang="en-US" sz="3000" b="1" dirty="0" smtClean="0">
                <a:solidFill>
                  <a:srgbClr val="1B587C"/>
                </a:solidFill>
                <a:latin typeface="Calibri" pitchFamily="34" charset="0"/>
                <a:ea typeface="Arial Unicode MS" pitchFamily="34" charset="-128"/>
              </a:rPr>
              <a:t>Assessments (Testing Standards)</a:t>
            </a:r>
          </a:p>
        </p:txBody>
      </p:sp>
      <p:sp>
        <p:nvSpPr>
          <p:cNvPr id="10" name="Title 1"/>
          <p:cNvSpPr txBox="1">
            <a:spLocks/>
          </p:cNvSpPr>
          <p:nvPr/>
        </p:nvSpPr>
        <p:spPr>
          <a:xfrm>
            <a:off x="1494182" y="1493156"/>
            <a:ext cx="7589838" cy="760075"/>
          </a:xfrm>
          <a:prstGeom prst="rect">
            <a:avLst/>
          </a:prstGeom>
        </p:spPr>
        <p:txBody>
          <a:bodyPr lIns="89592" tIns="44797" rIns="89592" bIns="44797"/>
          <a:lstStyle>
            <a:lvl1pPr algn="ctr" rtl="0" eaLnBrk="0" fontAlgn="base" hangingPunct="0">
              <a:spcBef>
                <a:spcPct val="0"/>
              </a:spcBef>
              <a:spcAft>
                <a:spcPct val="0"/>
              </a:spcAft>
              <a:defRPr sz="3200" kern="1200">
                <a:solidFill>
                  <a:srgbClr val="164C6C"/>
                </a:solidFill>
                <a:latin typeface="+mj-lt"/>
                <a:ea typeface="+mj-ea"/>
                <a:cs typeface="+mj-cs"/>
              </a:defRPr>
            </a:lvl1pPr>
            <a:lvl2pPr algn="ctr" rtl="0" eaLnBrk="0" fontAlgn="base" hangingPunct="0">
              <a:spcBef>
                <a:spcPct val="0"/>
              </a:spcBef>
              <a:spcAft>
                <a:spcPct val="0"/>
              </a:spcAft>
              <a:defRPr sz="3200">
                <a:solidFill>
                  <a:srgbClr val="164C6C"/>
                </a:solidFill>
                <a:latin typeface="Georgia" pitchFamily="18" charset="0"/>
              </a:defRPr>
            </a:lvl2pPr>
            <a:lvl3pPr algn="ctr" rtl="0" eaLnBrk="0" fontAlgn="base" hangingPunct="0">
              <a:spcBef>
                <a:spcPct val="0"/>
              </a:spcBef>
              <a:spcAft>
                <a:spcPct val="0"/>
              </a:spcAft>
              <a:defRPr sz="3200">
                <a:solidFill>
                  <a:srgbClr val="164C6C"/>
                </a:solidFill>
                <a:latin typeface="Georgia" pitchFamily="18" charset="0"/>
              </a:defRPr>
            </a:lvl3pPr>
            <a:lvl4pPr algn="ctr" rtl="0" eaLnBrk="0" fontAlgn="base" hangingPunct="0">
              <a:spcBef>
                <a:spcPct val="0"/>
              </a:spcBef>
              <a:spcAft>
                <a:spcPct val="0"/>
              </a:spcAft>
              <a:defRPr sz="3200">
                <a:solidFill>
                  <a:srgbClr val="164C6C"/>
                </a:solidFill>
                <a:latin typeface="Georgia" pitchFamily="18" charset="0"/>
              </a:defRPr>
            </a:lvl4pPr>
            <a:lvl5pPr algn="ctr" rtl="0" eaLnBrk="0" fontAlgn="base" hangingPunct="0">
              <a:spcBef>
                <a:spcPct val="0"/>
              </a:spcBef>
              <a:spcAft>
                <a:spcPct val="0"/>
              </a:spcAft>
              <a:defRPr sz="3200">
                <a:solidFill>
                  <a:srgbClr val="164C6C"/>
                </a:solidFill>
                <a:latin typeface="Georgia" pitchFamily="18" charset="0"/>
              </a:defRPr>
            </a:lvl5pPr>
            <a:lvl6pPr marL="457200" algn="ctr" rtl="0" fontAlgn="base">
              <a:spcBef>
                <a:spcPct val="0"/>
              </a:spcBef>
              <a:spcAft>
                <a:spcPct val="0"/>
              </a:spcAft>
              <a:defRPr sz="3200">
                <a:solidFill>
                  <a:srgbClr val="164C6C"/>
                </a:solidFill>
                <a:latin typeface="Georgia" pitchFamily="18" charset="0"/>
              </a:defRPr>
            </a:lvl6pPr>
            <a:lvl7pPr marL="914400" algn="ctr" rtl="0" fontAlgn="base">
              <a:spcBef>
                <a:spcPct val="0"/>
              </a:spcBef>
              <a:spcAft>
                <a:spcPct val="0"/>
              </a:spcAft>
              <a:defRPr sz="3200">
                <a:solidFill>
                  <a:srgbClr val="164C6C"/>
                </a:solidFill>
                <a:latin typeface="Georgia" pitchFamily="18" charset="0"/>
              </a:defRPr>
            </a:lvl7pPr>
            <a:lvl8pPr marL="1371600" algn="ctr" rtl="0" fontAlgn="base">
              <a:spcBef>
                <a:spcPct val="0"/>
              </a:spcBef>
              <a:spcAft>
                <a:spcPct val="0"/>
              </a:spcAft>
              <a:defRPr sz="3200">
                <a:solidFill>
                  <a:srgbClr val="164C6C"/>
                </a:solidFill>
                <a:latin typeface="Georgia" pitchFamily="18" charset="0"/>
              </a:defRPr>
            </a:lvl8pPr>
            <a:lvl9pPr marL="1828800" algn="ctr" rtl="0" fontAlgn="base">
              <a:spcBef>
                <a:spcPct val="0"/>
              </a:spcBef>
              <a:spcAft>
                <a:spcPct val="0"/>
              </a:spcAft>
              <a:defRPr sz="3200">
                <a:solidFill>
                  <a:srgbClr val="164C6C"/>
                </a:solidFill>
                <a:latin typeface="Georgia" pitchFamily="18" charset="0"/>
              </a:defRPr>
            </a:lvl9pPr>
          </a:lstStyle>
          <a:p>
            <a:pPr algn="l"/>
            <a:endParaRPr lang="en-US" sz="2400" dirty="0">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 xmlns:p14="http://schemas.microsoft.com/office/powerpoint/2010/main" val="2456624565"/>
              </p:ext>
            </p:extLst>
          </p:nvPr>
        </p:nvGraphicFramePr>
        <p:xfrm>
          <a:off x="183834" y="1475233"/>
          <a:ext cx="8593770" cy="4269584"/>
        </p:xfrm>
        <a:graphic>
          <a:graphicData uri="http://schemas.openxmlformats.org/drawingml/2006/table">
            <a:tbl>
              <a:tblPr firstRow="1" bandRow="1">
                <a:tableStyleId>{5C22544A-7EE6-4342-B048-85BDC9FD1C3A}</a:tableStyleId>
              </a:tblPr>
              <a:tblGrid>
                <a:gridCol w="1207565"/>
                <a:gridCol w="7386205"/>
              </a:tblGrid>
              <a:tr h="2323044">
                <a:tc>
                  <a:txBody>
                    <a:bodyPr/>
                    <a:lstStyle/>
                    <a:p>
                      <a:r>
                        <a:rPr lang="en-US" sz="2400" dirty="0" smtClean="0">
                          <a:solidFill>
                            <a:schemeClr val="tx1">
                              <a:lumMod val="65000"/>
                              <a:lumOff val="35000"/>
                            </a:schemeClr>
                          </a:solidFill>
                          <a:latin typeface="Calibri" pitchFamily="34" charset="0"/>
                        </a:rPr>
                        <a:t>Old</a:t>
                      </a:r>
                      <a:r>
                        <a:rPr lang="en-US" sz="2400" baseline="0" dirty="0" smtClean="0">
                          <a:solidFill>
                            <a:schemeClr val="tx1">
                              <a:lumMod val="65000"/>
                              <a:lumOff val="35000"/>
                            </a:schemeClr>
                          </a:solidFill>
                          <a:latin typeface="Calibri" pitchFamily="34" charset="0"/>
                        </a:rPr>
                        <a:t> Writing Prompt</a:t>
                      </a:r>
                      <a:endParaRPr lang="en-US" sz="2400" dirty="0">
                        <a:solidFill>
                          <a:schemeClr val="tx1">
                            <a:lumMod val="65000"/>
                            <a:lumOff val="35000"/>
                          </a:schemeClr>
                        </a:solidFill>
                        <a:latin typeface="Calibri" pitchFamily="34" charset="0"/>
                      </a:endParaRPr>
                    </a:p>
                  </a:txBody>
                  <a:tcPr>
                    <a:solidFill>
                      <a:schemeClr val="bg1">
                        <a:lumMod val="85000"/>
                      </a:schemeClr>
                    </a:solidFill>
                  </a:tcPr>
                </a:tc>
                <a:tc>
                  <a:txBody>
                    <a:bodyPr/>
                    <a:lstStyle/>
                    <a:p>
                      <a:r>
                        <a:rPr lang="en-US" sz="2400" b="0" dirty="0" smtClean="0">
                          <a:solidFill>
                            <a:schemeClr val="tx1">
                              <a:lumMod val="65000"/>
                              <a:lumOff val="35000"/>
                            </a:schemeClr>
                          </a:solidFill>
                          <a:latin typeface="Calibri" pitchFamily="34" charset="0"/>
                          <a:cs typeface="Arial" pitchFamily="34" charset="0"/>
                        </a:rPr>
                        <a:t>Your teacher has asked you to </a:t>
                      </a:r>
                      <a:r>
                        <a:rPr lang="en-US" sz="2400" b="1" dirty="0" smtClean="0">
                          <a:solidFill>
                            <a:schemeClr val="tx1">
                              <a:lumMod val="65000"/>
                              <a:lumOff val="35000"/>
                            </a:schemeClr>
                          </a:solidFill>
                          <a:latin typeface="Calibri" pitchFamily="34" charset="0"/>
                          <a:cs typeface="Arial" pitchFamily="34" charset="0"/>
                        </a:rPr>
                        <a:t>write a composition </a:t>
                      </a:r>
                      <a:r>
                        <a:rPr lang="en-US" sz="2400" b="0" dirty="0" smtClean="0">
                          <a:solidFill>
                            <a:schemeClr val="tx1">
                              <a:lumMod val="65000"/>
                              <a:lumOff val="35000"/>
                            </a:schemeClr>
                          </a:solidFill>
                          <a:latin typeface="Calibri" pitchFamily="34" charset="0"/>
                          <a:cs typeface="Arial" pitchFamily="34" charset="0"/>
                        </a:rPr>
                        <a:t>about a time you discovered something special. 	</a:t>
                      </a:r>
                    </a:p>
                    <a:p>
                      <a:r>
                        <a:rPr lang="en-US" sz="2400" b="0" dirty="0" smtClean="0">
                          <a:solidFill>
                            <a:schemeClr val="tx1">
                              <a:lumMod val="65000"/>
                              <a:lumOff val="35000"/>
                            </a:schemeClr>
                          </a:solidFill>
                          <a:latin typeface="Calibri" pitchFamily="34" charset="0"/>
                          <a:cs typeface="Arial" pitchFamily="34" charset="0"/>
                        </a:rPr>
                        <a:t>Before you begin to write, think about a time you discovered something special. Perhaps it was a special book, a song, or a toy. Perhaps it was a person or an animal. How did you discover it? What happened? </a:t>
                      </a:r>
                      <a:endParaRPr lang="en-US" sz="2400" dirty="0">
                        <a:solidFill>
                          <a:schemeClr val="tx1">
                            <a:lumMod val="65000"/>
                            <a:lumOff val="35000"/>
                          </a:schemeClr>
                        </a:solidFill>
                        <a:latin typeface="Calibri" pitchFamily="34" charset="0"/>
                      </a:endParaRPr>
                    </a:p>
                  </a:txBody>
                  <a:tcPr>
                    <a:solidFill>
                      <a:schemeClr val="bg1">
                        <a:lumMod val="85000"/>
                      </a:schemeClr>
                    </a:solidFill>
                  </a:tcPr>
                </a:tc>
              </a:tr>
              <a:tr h="1946540">
                <a:tc>
                  <a:txBody>
                    <a:bodyPr/>
                    <a:lstStyle/>
                    <a:p>
                      <a:r>
                        <a:rPr lang="en-US" sz="2400" b="1" dirty="0" smtClean="0">
                          <a:solidFill>
                            <a:schemeClr val="tx1">
                              <a:lumMod val="65000"/>
                              <a:lumOff val="35000"/>
                            </a:schemeClr>
                          </a:solidFill>
                          <a:latin typeface="Calibri" pitchFamily="34" charset="0"/>
                        </a:rPr>
                        <a:t>New Writing</a:t>
                      </a:r>
                      <a:r>
                        <a:rPr lang="en-US" sz="2400" b="1" baseline="0" dirty="0" smtClean="0">
                          <a:solidFill>
                            <a:schemeClr val="tx1">
                              <a:lumMod val="65000"/>
                              <a:lumOff val="35000"/>
                            </a:schemeClr>
                          </a:solidFill>
                          <a:latin typeface="Calibri" pitchFamily="34" charset="0"/>
                        </a:rPr>
                        <a:t> Prompt</a:t>
                      </a:r>
                      <a:endParaRPr lang="en-US" sz="2400" b="1" dirty="0">
                        <a:solidFill>
                          <a:schemeClr val="tx1">
                            <a:lumMod val="65000"/>
                            <a:lumOff val="35000"/>
                          </a:schemeClr>
                        </a:solidFill>
                        <a:latin typeface="Calibri" pitchFamily="34" charset="0"/>
                      </a:endParaRPr>
                    </a:p>
                  </a:txBody>
                  <a:tcPr>
                    <a:solidFill>
                      <a:srgbClr val="D2DEE5"/>
                    </a:solidFill>
                  </a:tcPr>
                </a:tc>
                <a:tc>
                  <a:txBody>
                    <a:bodyPr/>
                    <a:lstStyle/>
                    <a:p>
                      <a:pPr marL="0" marR="0" indent="0" algn="l" defTabSz="914400" rtl="0" eaLnBrk="0" fontAlgn="base" latinLnBrk="0" hangingPunct="0">
                        <a:lnSpc>
                          <a:spcPct val="90000"/>
                        </a:lnSpc>
                        <a:spcBef>
                          <a:spcPct val="30000"/>
                        </a:spcBef>
                        <a:spcAft>
                          <a:spcPct val="0"/>
                        </a:spcAft>
                        <a:buClrTx/>
                        <a:buSzTx/>
                        <a:buFontTx/>
                        <a:buNone/>
                        <a:tabLst/>
                        <a:defRPr/>
                      </a:pPr>
                      <a:r>
                        <a:rPr lang="en-US" sz="2400" dirty="0" smtClean="0">
                          <a:solidFill>
                            <a:schemeClr val="tx1">
                              <a:lumMod val="65000"/>
                              <a:lumOff val="35000"/>
                            </a:schemeClr>
                          </a:solidFill>
                          <a:latin typeface="Calibri" pitchFamily="34" charset="0"/>
                          <a:cs typeface="Arial" pitchFamily="34" charset="0"/>
                        </a:rPr>
                        <a:t> </a:t>
                      </a:r>
                      <a:r>
                        <a:rPr lang="en-US" sz="2400" b="0" kern="1200" dirty="0" smtClean="0">
                          <a:solidFill>
                            <a:schemeClr val="tx1">
                              <a:lumMod val="65000"/>
                              <a:lumOff val="35000"/>
                            </a:schemeClr>
                          </a:solidFill>
                          <a:latin typeface="Calibri" pitchFamily="34" charset="0"/>
                          <a:ea typeface="+mn-ea"/>
                          <a:cs typeface="Arial" pitchFamily="34" charset="0"/>
                        </a:rPr>
                        <a:t>Write a </a:t>
                      </a:r>
                      <a:r>
                        <a:rPr lang="en-US" sz="2400" b="1" kern="1200" dirty="0" smtClean="0">
                          <a:solidFill>
                            <a:schemeClr val="tx1">
                              <a:lumMod val="65000"/>
                              <a:lumOff val="35000"/>
                            </a:schemeClr>
                          </a:solidFill>
                          <a:latin typeface="Calibri" pitchFamily="34" charset="0"/>
                          <a:ea typeface="+mn-ea"/>
                          <a:cs typeface="Arial" pitchFamily="34" charset="0"/>
                        </a:rPr>
                        <a:t>multi-paragraph composition </a:t>
                      </a:r>
                      <a:r>
                        <a:rPr lang="en-US" sz="2400" b="0" kern="1200" dirty="0" smtClean="0">
                          <a:solidFill>
                            <a:schemeClr val="tx1">
                              <a:lumMod val="65000"/>
                              <a:lumOff val="35000"/>
                            </a:schemeClr>
                          </a:solidFill>
                          <a:latin typeface="Calibri" pitchFamily="34" charset="0"/>
                          <a:ea typeface="+mn-ea"/>
                          <a:cs typeface="Arial" pitchFamily="34" charset="0"/>
                        </a:rPr>
                        <a:t>for your teacher that tells about someone or something that made a strong impression on you. </a:t>
                      </a:r>
                      <a:r>
                        <a:rPr lang="en-US" sz="2400" b="1" kern="1200" dirty="0" smtClean="0">
                          <a:solidFill>
                            <a:schemeClr val="tx1">
                              <a:lumMod val="65000"/>
                              <a:lumOff val="35000"/>
                            </a:schemeClr>
                          </a:solidFill>
                          <a:latin typeface="Calibri" pitchFamily="34" charset="0"/>
                          <a:ea typeface="+mn-ea"/>
                          <a:cs typeface="Arial" pitchFamily="34" charset="0"/>
                        </a:rPr>
                        <a:t>Compare your experience to Kia’s experience</a:t>
                      </a:r>
                      <a:r>
                        <a:rPr lang="en-US" sz="2400" b="0" kern="1200" dirty="0" smtClean="0">
                          <a:solidFill>
                            <a:schemeClr val="tx1">
                              <a:lumMod val="65000"/>
                              <a:lumOff val="35000"/>
                            </a:schemeClr>
                          </a:solidFill>
                          <a:latin typeface="Calibri" pitchFamily="34" charset="0"/>
                          <a:ea typeface="+mn-ea"/>
                          <a:cs typeface="Arial" pitchFamily="34" charset="0"/>
                        </a:rPr>
                        <a:t>. Use details from the passage to help you explain your ideas.</a:t>
                      </a:r>
                      <a:endParaRPr lang="en-US" sz="2400" b="0" dirty="0" smtClean="0">
                        <a:solidFill>
                          <a:schemeClr val="tx1">
                            <a:lumMod val="65000"/>
                            <a:lumOff val="35000"/>
                          </a:schemeClr>
                        </a:solidFill>
                        <a:latin typeface="Calibri" pitchFamily="34" charset="0"/>
                        <a:cs typeface="Arial" pitchFamily="34" charset="0"/>
                      </a:endParaRPr>
                    </a:p>
                    <a:p>
                      <a:endParaRPr lang="en-US" sz="1200" dirty="0" smtClean="0">
                        <a:solidFill>
                          <a:schemeClr val="tx1">
                            <a:lumMod val="65000"/>
                            <a:lumOff val="35000"/>
                          </a:schemeClr>
                        </a:solidFill>
                        <a:latin typeface="Calibri" pitchFamily="34" charset="0"/>
                        <a:cs typeface="Arial" pitchFamily="34" charset="0"/>
                      </a:endParaRPr>
                    </a:p>
                  </a:txBody>
                  <a:tcPr>
                    <a:solidFill>
                      <a:srgbClr val="D2DEE5"/>
                    </a:solidFill>
                  </a:tcPr>
                </a:tc>
              </a:tr>
            </a:tbl>
          </a:graphicData>
        </a:graphic>
      </p:graphicFrame>
      <p:cxnSp>
        <p:nvCxnSpPr>
          <p:cNvPr id="12" name="Straight Connector 11"/>
          <p:cNvCxnSpPr/>
          <p:nvPr/>
        </p:nvCxnSpPr>
        <p:spPr>
          <a:xfrm flipV="1">
            <a:off x="1539242" y="1078992"/>
            <a:ext cx="7275575" cy="692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Date Placeholder 3"/>
          <p:cNvSpPr txBox="1">
            <a:spLocks/>
          </p:cNvSpPr>
          <p:nvPr/>
        </p:nvSpPr>
        <p:spPr bwMode="auto">
          <a:xfrm>
            <a:off x="6454775" y="627697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15" name="Footer Placeholder 4"/>
          <p:cNvSpPr txBox="1">
            <a:spLocks/>
          </p:cNvSpPr>
          <p:nvPr/>
        </p:nvSpPr>
        <p:spPr bwMode="auto">
          <a:xfrm>
            <a:off x="0" y="628332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6" name="Straight Connector 15"/>
          <p:cNvCxnSpPr/>
          <p:nvPr/>
        </p:nvCxnSpPr>
        <p:spPr>
          <a:xfrm>
            <a:off x="88900" y="627856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88900" y="627856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11" name="TextBox 5"/>
          <p:cNvSpPr txBox="1">
            <a:spLocks noChangeArrowheads="1"/>
          </p:cNvSpPr>
          <p:nvPr/>
        </p:nvSpPr>
        <p:spPr bwMode="auto">
          <a:xfrm>
            <a:off x="4" y="202568"/>
            <a:ext cx="1380066"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Common</a:t>
            </a:r>
          </a:p>
          <a:p>
            <a:pPr algn="ctr"/>
            <a:r>
              <a:rPr lang="en-US" sz="1600" b="1" dirty="0" smtClean="0">
                <a:solidFill>
                  <a:schemeClr val="bg1"/>
                </a:solidFill>
              </a:rPr>
              <a:t>Core State</a:t>
            </a:r>
          </a:p>
          <a:p>
            <a:pPr algn="ctr"/>
            <a:r>
              <a:rPr lang="en-US" sz="1600" b="1" dirty="0" smtClean="0">
                <a:solidFill>
                  <a:schemeClr val="bg1"/>
                </a:solidFill>
              </a:rPr>
              <a:t>Standards</a:t>
            </a:r>
            <a:endParaRPr lang="en-US" sz="1600" b="1" dirty="0">
              <a:solidFill>
                <a:schemeClr val="bg1"/>
              </a:solidFill>
            </a:endParaRPr>
          </a:p>
        </p:txBody>
      </p:sp>
      <p:cxnSp>
        <p:nvCxnSpPr>
          <p:cNvPr id="14" name="Straight Connector 13"/>
          <p:cNvCxnSpPr/>
          <p:nvPr/>
        </p:nvCxnSpPr>
        <p:spPr>
          <a:xfrm>
            <a:off x="1447802" y="1085914"/>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aphicFrame>
        <p:nvGraphicFramePr>
          <p:cNvPr id="18" name="Table 17"/>
          <p:cNvGraphicFramePr>
            <a:graphicFrameLocks noGrp="1"/>
          </p:cNvGraphicFramePr>
          <p:nvPr>
            <p:extLst>
              <p:ext uri="{D42A27DB-BD31-4B8C-83A1-F6EECF244321}">
                <p14:modId xmlns="" xmlns:p14="http://schemas.microsoft.com/office/powerpoint/2010/main" val="800798367"/>
              </p:ext>
            </p:extLst>
          </p:nvPr>
        </p:nvGraphicFramePr>
        <p:xfrm>
          <a:off x="465066" y="1407778"/>
          <a:ext cx="8050348" cy="4506003"/>
        </p:xfrm>
        <a:graphic>
          <a:graphicData uri="http://schemas.openxmlformats.org/drawingml/2006/table">
            <a:tbl>
              <a:tblPr firstRow="1" bandRow="1">
                <a:tableStyleId>{5940675A-B579-460E-94D1-54222C63F5DA}</a:tableStyleId>
              </a:tblPr>
              <a:tblGrid>
                <a:gridCol w="8050348"/>
              </a:tblGrid>
              <a:tr h="22572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b="1" kern="1200" dirty="0" smtClean="0">
                          <a:solidFill>
                            <a:schemeClr val="tx1">
                              <a:lumMod val="65000"/>
                              <a:lumOff val="35000"/>
                            </a:schemeClr>
                          </a:solidFill>
                          <a:latin typeface="Calibri" pitchFamily="34" charset="0"/>
                        </a:rPr>
                        <a:t>LEAP-Like</a:t>
                      </a:r>
                      <a:r>
                        <a:rPr kumimoji="0" lang="en-US" sz="2800" b="1" kern="1200" baseline="0" dirty="0" smtClean="0">
                          <a:solidFill>
                            <a:schemeClr val="tx1">
                              <a:lumMod val="65000"/>
                              <a:lumOff val="35000"/>
                            </a:schemeClr>
                          </a:solidFill>
                          <a:latin typeface="Calibri" pitchFamily="34" charset="0"/>
                        </a:rPr>
                        <a:t> Item:</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800" kern="1200" dirty="0" smtClean="0">
                        <a:solidFill>
                          <a:schemeClr val="tx1">
                            <a:lumMod val="65000"/>
                            <a:lumOff val="35000"/>
                          </a:schemeClr>
                        </a:solidFill>
                        <a:latin typeface="Calibri"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kern="1200" dirty="0" smtClean="0">
                          <a:solidFill>
                            <a:schemeClr val="tx1">
                              <a:lumMod val="65000"/>
                              <a:lumOff val="35000"/>
                            </a:schemeClr>
                          </a:solidFill>
                          <a:latin typeface="Calibri" pitchFamily="34" charset="0"/>
                        </a:rPr>
                        <a:t>Donna buys 40 apples at 35 cents each. She eats 2 apples and sells the rest for 45 cents each. How much money does she make? </a:t>
                      </a:r>
                      <a:endParaRPr lang="en-US" sz="2800" dirty="0">
                        <a:solidFill>
                          <a:schemeClr val="tx1">
                            <a:lumMod val="65000"/>
                            <a:lumOff val="35000"/>
                          </a:schemeClr>
                        </a:solidFill>
                        <a:latin typeface="Calibri" pitchFamily="34" charset="0"/>
                      </a:endParaRPr>
                    </a:p>
                  </a:txBody>
                  <a:tcPr>
                    <a:solidFill>
                      <a:schemeClr val="bg1">
                        <a:lumMod val="85000"/>
                      </a:schemeClr>
                    </a:solidFill>
                  </a:tcPr>
                </a:tc>
              </a:tr>
              <a:tr h="2248754">
                <a:tc>
                  <a:txBody>
                    <a:bodyPr/>
                    <a:lstStyle/>
                    <a:p>
                      <a:r>
                        <a:rPr kumimoji="0" lang="en-US" sz="2800" b="1" kern="1200" dirty="0" smtClean="0">
                          <a:solidFill>
                            <a:schemeClr val="tx1">
                              <a:lumMod val="65000"/>
                              <a:lumOff val="35000"/>
                            </a:schemeClr>
                          </a:solidFill>
                          <a:latin typeface="Calibri" pitchFamily="34" charset="0"/>
                        </a:rPr>
                        <a:t>PARCC-Like Item:</a:t>
                      </a:r>
                    </a:p>
                    <a:p>
                      <a:endParaRPr kumimoji="0" lang="en-US" sz="2800" kern="1200" dirty="0" smtClean="0">
                        <a:solidFill>
                          <a:schemeClr val="tx1">
                            <a:lumMod val="65000"/>
                            <a:lumOff val="35000"/>
                          </a:schemeClr>
                        </a:solidFill>
                        <a:latin typeface="Calibri" pitchFamily="34" charset="0"/>
                      </a:endParaRPr>
                    </a:p>
                    <a:p>
                      <a:r>
                        <a:rPr kumimoji="0" lang="en-US" sz="2800" kern="1200" dirty="0" smtClean="0">
                          <a:solidFill>
                            <a:schemeClr val="tx1">
                              <a:lumMod val="65000"/>
                              <a:lumOff val="35000"/>
                            </a:schemeClr>
                          </a:solidFill>
                          <a:latin typeface="Calibri" pitchFamily="34" charset="0"/>
                        </a:rPr>
                        <a:t>Donna buys some apples at 35 cents each. She eats 2 apples and sells the rest for 45 cents each. She makes $4.40. How many apples did she buy? </a:t>
                      </a:r>
                      <a:endParaRPr lang="en-US" sz="2800" dirty="0">
                        <a:solidFill>
                          <a:schemeClr val="tx1">
                            <a:lumMod val="65000"/>
                            <a:lumOff val="35000"/>
                          </a:schemeClr>
                        </a:solidFill>
                        <a:latin typeface="Calibri" pitchFamily="34" charset="0"/>
                      </a:endParaRPr>
                    </a:p>
                  </a:txBody>
                  <a:tcPr>
                    <a:solidFill>
                      <a:srgbClr val="D2DEE5"/>
                    </a:solidFill>
                  </a:tcPr>
                </a:tc>
              </a:tr>
            </a:tbl>
          </a:graphicData>
        </a:graphic>
      </p:graphicFrame>
      <p:sp>
        <p:nvSpPr>
          <p:cNvPr id="12" name="Title 1"/>
          <p:cNvSpPr txBox="1">
            <a:spLocks/>
          </p:cNvSpPr>
          <p:nvPr/>
        </p:nvSpPr>
        <p:spPr bwMode="auto">
          <a:xfrm>
            <a:off x="1525325" y="15373"/>
            <a:ext cx="7605713" cy="860425"/>
          </a:xfrm>
          <a:prstGeom prst="rect">
            <a:avLst/>
          </a:prstGeom>
          <a:noFill/>
          <a:ln>
            <a:miter lim="800000"/>
            <a:headEnd/>
            <a:tailEnd/>
          </a:ln>
        </p:spPr>
        <p:txBody>
          <a:bodyPr vert="horz" wrap="square" lIns="91420" tIns="45710" rIns="91420" bIns="45710" numCol="1" anchor="t" anchorCtr="0" compatLnSpc="1">
            <a:prstTxWarp prst="textNoShape">
              <a:avLst/>
            </a:prstTxWarp>
          </a:bodyPr>
          <a:lstStyle/>
          <a:p>
            <a:pPr eaLnBrk="0" hangingPunct="0">
              <a:defRPr/>
            </a:pPr>
            <a:r>
              <a:rPr lang="en-US" sz="3000" b="1" dirty="0" smtClean="0">
                <a:solidFill>
                  <a:srgbClr val="1B587C"/>
                </a:solidFill>
                <a:latin typeface="Calibri" pitchFamily="34" charset="0"/>
                <a:ea typeface="Arial Unicode MS" pitchFamily="34" charset="-128"/>
              </a:rPr>
              <a:t>Changing Our Expectations for Student Work:</a:t>
            </a:r>
          </a:p>
          <a:p>
            <a:pPr eaLnBrk="0" hangingPunct="0">
              <a:defRPr/>
            </a:pPr>
            <a:r>
              <a:rPr lang="en-US" sz="3000" b="1" dirty="0" smtClean="0">
                <a:solidFill>
                  <a:srgbClr val="1B587C"/>
                </a:solidFill>
                <a:latin typeface="Calibri" pitchFamily="34" charset="0"/>
                <a:ea typeface="Arial Unicode MS" pitchFamily="34" charset="-128"/>
              </a:rPr>
              <a:t>Assessments (Testing Standards)</a:t>
            </a:r>
          </a:p>
        </p:txBody>
      </p:sp>
      <p:sp>
        <p:nvSpPr>
          <p:cNvPr id="8"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9"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5" name="Straight Connector 14"/>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07651644"/>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4290" y="-36575"/>
            <a:ext cx="8136082" cy="906776"/>
          </a:xfrm>
          <a:prstGeom prst="rect">
            <a:avLst/>
          </a:prstGeom>
          <a:noFill/>
        </p:spPr>
        <p:txBody>
          <a:bodyPr wrap="square" lIns="91420" tIns="45710" rIns="91420" bIns="45710" rtlCol="0">
            <a:spAutoFit/>
          </a:bodyPr>
          <a:lstStyle/>
          <a:p>
            <a:r>
              <a:rPr lang="en-US" sz="2600" b="1" dirty="0" smtClean="0">
                <a:solidFill>
                  <a:schemeClr val="accent3"/>
                </a:solidFill>
              </a:rPr>
              <a:t>Changing Our Expectations for Student Work:  </a:t>
            </a:r>
          </a:p>
          <a:p>
            <a:r>
              <a:rPr lang="en-US" sz="2600" b="1" dirty="0" smtClean="0">
                <a:solidFill>
                  <a:schemeClr val="accent3"/>
                </a:solidFill>
              </a:rPr>
              <a:t>How Do We Get There?</a:t>
            </a:r>
            <a:endParaRPr lang="en-US" sz="2600" b="1" dirty="0">
              <a:solidFill>
                <a:schemeClr val="accent3"/>
              </a:solidFill>
            </a:endParaRPr>
          </a:p>
        </p:txBody>
      </p:sp>
      <p:sp>
        <p:nvSpPr>
          <p:cNvPr id="5" name="TextBox 4"/>
          <p:cNvSpPr txBox="1"/>
          <p:nvPr/>
        </p:nvSpPr>
        <p:spPr>
          <a:xfrm>
            <a:off x="1" y="1481329"/>
            <a:ext cx="8961439" cy="1200308"/>
          </a:xfrm>
          <a:prstGeom prst="rect">
            <a:avLst/>
          </a:prstGeom>
          <a:noFill/>
        </p:spPr>
        <p:txBody>
          <a:bodyPr wrap="square" lIns="91420" tIns="45710" rIns="91420" bIns="45710">
            <a:spAutoFit/>
          </a:bodyPr>
          <a:lstStyle/>
          <a:p>
            <a:pPr marL="457102" indent="-219409">
              <a:spcAft>
                <a:spcPts val="600"/>
              </a:spcAft>
              <a:buFont typeface="Arial" pitchFamily="34" charset="0"/>
              <a:buChar char="•"/>
            </a:pPr>
            <a:r>
              <a:rPr lang="en-US" sz="2200" dirty="0" smtClean="0">
                <a:solidFill>
                  <a:schemeClr val="tx1">
                    <a:lumMod val="65000"/>
                    <a:lumOff val="35000"/>
                  </a:schemeClr>
                </a:solidFill>
                <a:latin typeface="Calibri" pitchFamily="34" charset="0"/>
              </a:rPr>
              <a:t>All state standardized testing will align to the new standards.</a:t>
            </a:r>
          </a:p>
          <a:p>
            <a:pPr marL="457102" indent="-219409">
              <a:spcAft>
                <a:spcPts val="600"/>
              </a:spcAft>
              <a:buFont typeface="Arial" pitchFamily="34" charset="0"/>
              <a:buChar char="•"/>
            </a:pPr>
            <a:r>
              <a:rPr lang="en-US" sz="2200" dirty="0" smtClean="0">
                <a:solidFill>
                  <a:schemeClr val="tx1">
                    <a:lumMod val="65000"/>
                    <a:lumOff val="35000"/>
                  </a:schemeClr>
                </a:solidFill>
                <a:latin typeface="Calibri" pitchFamily="34" charset="0"/>
              </a:rPr>
              <a:t>New standards and test items will be phased in over time.  </a:t>
            </a:r>
          </a:p>
          <a:p>
            <a:pPr marL="457102" indent="-219409">
              <a:spcAft>
                <a:spcPts val="1200"/>
              </a:spcAft>
              <a:buFont typeface="Arial" pitchFamily="34" charset="0"/>
              <a:buChar char="•"/>
            </a:pPr>
            <a:endParaRPr lang="en-US" sz="1800" dirty="0" smtClean="0"/>
          </a:p>
        </p:txBody>
      </p:sp>
      <p:sp>
        <p:nvSpPr>
          <p:cNvPr id="6" name="Rectangle 5"/>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7"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Common </a:t>
            </a:r>
          </a:p>
          <a:p>
            <a:pPr algn="ctr"/>
            <a:r>
              <a:rPr lang="en-US" sz="1600" b="1" dirty="0" smtClean="0">
                <a:solidFill>
                  <a:schemeClr val="bg1"/>
                </a:solidFill>
              </a:rPr>
              <a:t>Core State Standards</a:t>
            </a:r>
            <a:endParaRPr lang="en-US" sz="1600" b="1" dirty="0">
              <a:solidFill>
                <a:schemeClr val="bg1"/>
              </a:solidFill>
            </a:endParaRPr>
          </a:p>
        </p:txBody>
      </p:sp>
      <p:graphicFrame>
        <p:nvGraphicFramePr>
          <p:cNvPr id="9" name="Table 8"/>
          <p:cNvGraphicFramePr>
            <a:graphicFrameLocks noGrp="1"/>
          </p:cNvGraphicFramePr>
          <p:nvPr>
            <p:extLst>
              <p:ext uri="{D42A27DB-BD31-4B8C-83A1-F6EECF244321}">
                <p14:modId xmlns="" xmlns:p14="http://schemas.microsoft.com/office/powerpoint/2010/main" val="3793004407"/>
              </p:ext>
            </p:extLst>
          </p:nvPr>
        </p:nvGraphicFramePr>
        <p:xfrm>
          <a:off x="2773018" y="2369427"/>
          <a:ext cx="6036008" cy="3837715"/>
        </p:xfrm>
        <a:graphic>
          <a:graphicData uri="http://schemas.openxmlformats.org/drawingml/2006/table">
            <a:tbl>
              <a:tblPr firstRow="1" bandRow="1">
                <a:tableStyleId>{5C22544A-7EE6-4342-B048-85BDC9FD1C3A}</a:tableStyleId>
              </a:tblPr>
              <a:tblGrid>
                <a:gridCol w="1287013"/>
                <a:gridCol w="989056"/>
                <a:gridCol w="1458089"/>
                <a:gridCol w="1391502"/>
                <a:gridCol w="910348"/>
              </a:tblGrid>
              <a:tr h="592642">
                <a:tc>
                  <a:txBody>
                    <a:bodyPr/>
                    <a:lstStyle/>
                    <a:p>
                      <a:endParaRPr lang="en-US" sz="1300" dirty="0"/>
                    </a:p>
                  </a:txBody>
                  <a:tcPr marL="86311" marR="86311" marT="43152" marB="43152">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b="1" dirty="0" smtClean="0">
                          <a:solidFill>
                            <a:schemeClr val="bg1"/>
                          </a:solidFill>
                          <a:latin typeface="Calibri" pitchFamily="34" charset="0"/>
                          <a:cs typeface="Arial" pitchFamily="34" charset="0"/>
                        </a:rPr>
                        <a:t>2011-12</a:t>
                      </a:r>
                      <a:endParaRPr lang="en-US" sz="1600" b="1" dirty="0">
                        <a:solidFill>
                          <a:schemeClr val="bg1"/>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B587C"/>
                    </a:solidFill>
                  </a:tcPr>
                </a:tc>
                <a:tc>
                  <a:txBody>
                    <a:bodyPr/>
                    <a:lstStyle/>
                    <a:p>
                      <a:pPr algn="ctr"/>
                      <a:r>
                        <a:rPr lang="en-US" sz="1600" b="1" dirty="0" smtClean="0">
                          <a:solidFill>
                            <a:schemeClr val="bg1"/>
                          </a:solidFill>
                          <a:latin typeface="Calibri" pitchFamily="34" charset="0"/>
                          <a:cs typeface="Arial" pitchFamily="34" charset="0"/>
                        </a:rPr>
                        <a:t>2012-13</a:t>
                      </a:r>
                      <a:endParaRPr lang="en-US" sz="1600" b="1" dirty="0">
                        <a:solidFill>
                          <a:schemeClr val="bg1"/>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B587C"/>
                    </a:solidFill>
                  </a:tcPr>
                </a:tc>
                <a:tc>
                  <a:txBody>
                    <a:bodyPr/>
                    <a:lstStyle/>
                    <a:p>
                      <a:pPr algn="ctr"/>
                      <a:r>
                        <a:rPr lang="en-US" sz="1600" b="1" dirty="0" smtClean="0">
                          <a:solidFill>
                            <a:schemeClr val="bg1"/>
                          </a:solidFill>
                          <a:latin typeface="Calibri" pitchFamily="34" charset="0"/>
                          <a:cs typeface="Arial" pitchFamily="34" charset="0"/>
                        </a:rPr>
                        <a:t>2013-14</a:t>
                      </a:r>
                      <a:endParaRPr lang="en-US" sz="1600" b="1" dirty="0">
                        <a:solidFill>
                          <a:schemeClr val="bg1"/>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B587C"/>
                    </a:solidFill>
                  </a:tcPr>
                </a:tc>
                <a:tc>
                  <a:txBody>
                    <a:bodyPr/>
                    <a:lstStyle/>
                    <a:p>
                      <a:pPr algn="ctr"/>
                      <a:r>
                        <a:rPr lang="en-US" sz="1600" b="1" dirty="0" smtClean="0">
                          <a:solidFill>
                            <a:schemeClr val="bg1"/>
                          </a:solidFill>
                          <a:latin typeface="Calibri" pitchFamily="34" charset="0"/>
                          <a:cs typeface="Arial" pitchFamily="34" charset="0"/>
                        </a:rPr>
                        <a:t>2014-15</a:t>
                      </a:r>
                      <a:endParaRPr lang="en-US" sz="1600" b="1" dirty="0">
                        <a:solidFill>
                          <a:schemeClr val="bg1"/>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B587C"/>
                    </a:solidFill>
                  </a:tcPr>
                </a:tc>
              </a:tr>
              <a:tr h="475577">
                <a:tc>
                  <a:txBody>
                    <a:bodyPr/>
                    <a:lstStyle/>
                    <a:p>
                      <a:pPr algn="ctr"/>
                      <a:r>
                        <a:rPr lang="en-US" sz="1900" b="1" dirty="0" smtClean="0">
                          <a:solidFill>
                            <a:schemeClr val="tx1">
                              <a:lumMod val="65000"/>
                              <a:lumOff val="35000"/>
                            </a:schemeClr>
                          </a:solidFill>
                          <a:latin typeface="Calibri" pitchFamily="34" charset="0"/>
                          <a:cs typeface="Arial" pitchFamily="34" charset="0"/>
                        </a:rPr>
                        <a:t>PreK</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chemeClr val="tx1">
                              <a:lumMod val="65000"/>
                              <a:lumOff val="35000"/>
                            </a:schemeClr>
                          </a:solidFill>
                          <a:latin typeface="Calibri" pitchFamily="34" charset="0"/>
                          <a:cs typeface="Arial" pitchFamily="34" charset="0"/>
                        </a:rPr>
                        <a:t>Current</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900" b="1" kern="1200" dirty="0" smtClean="0">
                          <a:solidFill>
                            <a:schemeClr val="tx1">
                              <a:lumMod val="65000"/>
                              <a:lumOff val="35000"/>
                            </a:schemeClr>
                          </a:solidFill>
                          <a:latin typeface="Calibri" pitchFamily="34" charset="0"/>
                          <a:ea typeface="+mn-ea"/>
                          <a:cs typeface="Arial" pitchFamily="34" charset="0"/>
                        </a:rPr>
                        <a:t>Current</a:t>
                      </a:r>
                      <a:endParaRPr lang="en-US" sz="1900" b="1" kern="1200" dirty="0">
                        <a:solidFill>
                          <a:schemeClr val="tx1">
                            <a:lumMod val="65000"/>
                            <a:lumOff val="35000"/>
                          </a:schemeClr>
                        </a:solidFill>
                        <a:latin typeface="Calibri" pitchFamily="34" charset="0"/>
                        <a:ea typeface="+mn-ea"/>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900" b="1" dirty="0" smtClean="0">
                          <a:solidFill>
                            <a:schemeClr val="tx1">
                              <a:lumMod val="65000"/>
                              <a:lumOff val="35000"/>
                            </a:schemeClr>
                          </a:solidFill>
                          <a:latin typeface="Calibri" pitchFamily="34" charset="0"/>
                          <a:cs typeface="Arial" pitchFamily="34" charset="0"/>
                        </a:rPr>
                        <a:t>New</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AE2"/>
                    </a:solidFill>
                  </a:tcPr>
                </a:tc>
                <a:tc>
                  <a:txBody>
                    <a:bodyPr/>
                    <a:lstStyle/>
                    <a:p>
                      <a:pPr algn="ctr"/>
                      <a:r>
                        <a:rPr lang="en-US" sz="1900" b="1" dirty="0" smtClean="0">
                          <a:solidFill>
                            <a:schemeClr val="tx1">
                              <a:lumMod val="65000"/>
                              <a:lumOff val="35000"/>
                            </a:schemeClr>
                          </a:solidFill>
                          <a:latin typeface="Calibri" pitchFamily="34" charset="0"/>
                          <a:cs typeface="Arial" pitchFamily="34" charset="0"/>
                        </a:rPr>
                        <a:t>New</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AE2"/>
                    </a:solidFill>
                  </a:tcPr>
                </a:tc>
              </a:tr>
              <a:tr h="475577">
                <a:tc>
                  <a:txBody>
                    <a:bodyPr/>
                    <a:lstStyle/>
                    <a:p>
                      <a:pPr algn="ctr"/>
                      <a:r>
                        <a:rPr lang="en-US" sz="1900" b="1" dirty="0" smtClean="0">
                          <a:solidFill>
                            <a:schemeClr val="tx1">
                              <a:lumMod val="65000"/>
                              <a:lumOff val="35000"/>
                            </a:schemeClr>
                          </a:solidFill>
                          <a:latin typeface="Calibri" pitchFamily="34" charset="0"/>
                          <a:cs typeface="Arial" pitchFamily="34" charset="0"/>
                        </a:rPr>
                        <a:t>K</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chemeClr val="tx1">
                              <a:lumMod val="65000"/>
                              <a:lumOff val="35000"/>
                            </a:schemeClr>
                          </a:solidFill>
                          <a:latin typeface="Calibri" pitchFamily="34" charset="0"/>
                          <a:cs typeface="Arial" pitchFamily="34" charset="0"/>
                        </a:rPr>
                        <a:t>Current</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900" b="1" dirty="0" smtClean="0">
                          <a:solidFill>
                            <a:schemeClr val="tx1">
                              <a:lumMod val="65000"/>
                              <a:lumOff val="35000"/>
                            </a:schemeClr>
                          </a:solidFill>
                          <a:latin typeface="Calibri" pitchFamily="34" charset="0"/>
                          <a:cs typeface="Arial" pitchFamily="34" charset="0"/>
                        </a:rPr>
                        <a:t>New</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AE2"/>
                    </a:solidFill>
                  </a:tcPr>
                </a:tc>
                <a:tc>
                  <a:txBody>
                    <a:bodyPr/>
                    <a:lstStyle/>
                    <a:p>
                      <a:pPr algn="ctr"/>
                      <a:r>
                        <a:rPr lang="en-US" sz="1900" b="1" dirty="0" smtClean="0">
                          <a:solidFill>
                            <a:schemeClr val="tx1">
                              <a:lumMod val="65000"/>
                              <a:lumOff val="35000"/>
                            </a:schemeClr>
                          </a:solidFill>
                          <a:latin typeface="Calibri" pitchFamily="34" charset="0"/>
                          <a:cs typeface="Arial" pitchFamily="34" charset="0"/>
                        </a:rPr>
                        <a:t>New</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AE2"/>
                    </a:solidFill>
                  </a:tcPr>
                </a:tc>
                <a:tc>
                  <a:txBody>
                    <a:bodyPr/>
                    <a:lstStyle/>
                    <a:p>
                      <a:pPr algn="ctr"/>
                      <a:r>
                        <a:rPr lang="en-US" sz="1900" b="1" dirty="0" smtClean="0">
                          <a:solidFill>
                            <a:schemeClr val="tx1">
                              <a:lumMod val="65000"/>
                              <a:lumOff val="35000"/>
                            </a:schemeClr>
                          </a:solidFill>
                          <a:latin typeface="Calibri" pitchFamily="34" charset="0"/>
                          <a:cs typeface="Arial" pitchFamily="34" charset="0"/>
                        </a:rPr>
                        <a:t>New</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AE2"/>
                    </a:solidFill>
                  </a:tcPr>
                </a:tc>
              </a:tr>
              <a:tr h="475577">
                <a:tc>
                  <a:txBody>
                    <a:bodyPr/>
                    <a:lstStyle/>
                    <a:p>
                      <a:pPr algn="ctr"/>
                      <a:r>
                        <a:rPr lang="en-US" sz="1900" b="1" dirty="0" smtClean="0">
                          <a:solidFill>
                            <a:schemeClr val="tx1">
                              <a:lumMod val="65000"/>
                              <a:lumOff val="35000"/>
                            </a:schemeClr>
                          </a:solidFill>
                          <a:latin typeface="Calibri" pitchFamily="34" charset="0"/>
                          <a:cs typeface="Arial" pitchFamily="34" charset="0"/>
                        </a:rPr>
                        <a:t>Grade 1</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chemeClr val="tx1">
                              <a:lumMod val="65000"/>
                              <a:lumOff val="35000"/>
                            </a:schemeClr>
                          </a:solidFill>
                          <a:latin typeface="Calibri" pitchFamily="34" charset="0"/>
                          <a:cs typeface="Arial" pitchFamily="34" charset="0"/>
                        </a:rPr>
                        <a:t>Current</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900" b="1" dirty="0" smtClean="0">
                          <a:solidFill>
                            <a:schemeClr val="tx1">
                              <a:lumMod val="65000"/>
                              <a:lumOff val="35000"/>
                            </a:schemeClr>
                          </a:solidFill>
                          <a:latin typeface="Calibri" pitchFamily="34" charset="0"/>
                          <a:cs typeface="Arial" pitchFamily="34" charset="0"/>
                        </a:rPr>
                        <a:t>New</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AE2"/>
                    </a:solidFill>
                  </a:tcPr>
                </a:tc>
                <a:tc>
                  <a:txBody>
                    <a:bodyPr/>
                    <a:lstStyle/>
                    <a:p>
                      <a:pPr algn="ctr"/>
                      <a:r>
                        <a:rPr lang="en-US" sz="1900" b="1" dirty="0" smtClean="0">
                          <a:solidFill>
                            <a:schemeClr val="tx1">
                              <a:lumMod val="65000"/>
                              <a:lumOff val="35000"/>
                            </a:schemeClr>
                          </a:solidFill>
                          <a:latin typeface="Calibri" pitchFamily="34" charset="0"/>
                          <a:cs typeface="Arial" pitchFamily="34" charset="0"/>
                        </a:rPr>
                        <a:t>New</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AE2"/>
                    </a:solidFill>
                  </a:tcPr>
                </a:tc>
                <a:tc>
                  <a:txBody>
                    <a:bodyPr/>
                    <a:lstStyle/>
                    <a:p>
                      <a:pPr algn="ctr"/>
                      <a:r>
                        <a:rPr lang="en-US" sz="1900" b="1" dirty="0" smtClean="0">
                          <a:solidFill>
                            <a:schemeClr val="tx1">
                              <a:lumMod val="65000"/>
                              <a:lumOff val="35000"/>
                            </a:schemeClr>
                          </a:solidFill>
                          <a:latin typeface="Calibri" pitchFamily="34" charset="0"/>
                          <a:cs typeface="Arial" pitchFamily="34" charset="0"/>
                        </a:rPr>
                        <a:t>New</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AE2"/>
                    </a:solidFill>
                  </a:tcPr>
                </a:tc>
              </a:tr>
              <a:tr h="528419">
                <a:tc>
                  <a:txBody>
                    <a:bodyPr/>
                    <a:lstStyle/>
                    <a:p>
                      <a:pPr algn="ctr"/>
                      <a:r>
                        <a:rPr lang="en-US" sz="1900" b="1" dirty="0" smtClean="0">
                          <a:solidFill>
                            <a:schemeClr val="tx1">
                              <a:lumMod val="65000"/>
                              <a:lumOff val="35000"/>
                            </a:schemeClr>
                          </a:solidFill>
                          <a:latin typeface="Calibri" pitchFamily="34" charset="0"/>
                          <a:cs typeface="Arial" pitchFamily="34" charset="0"/>
                        </a:rPr>
                        <a:t>Grade 2</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chemeClr val="tx1">
                              <a:lumMod val="65000"/>
                              <a:lumOff val="35000"/>
                            </a:schemeClr>
                          </a:solidFill>
                          <a:latin typeface="Calibri" pitchFamily="34" charset="0"/>
                          <a:cs typeface="Arial" pitchFamily="34" charset="0"/>
                        </a:rPr>
                        <a:t>Current</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900" b="1" dirty="0" smtClean="0">
                          <a:solidFill>
                            <a:schemeClr val="tx1">
                              <a:lumMod val="65000"/>
                              <a:lumOff val="35000"/>
                            </a:schemeClr>
                          </a:solidFill>
                          <a:latin typeface="Calibri" pitchFamily="34" charset="0"/>
                          <a:cs typeface="Arial" pitchFamily="34" charset="0"/>
                        </a:rPr>
                        <a:t>Transitional</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900" b="1" dirty="0" smtClean="0">
                          <a:solidFill>
                            <a:schemeClr val="tx1">
                              <a:lumMod val="65000"/>
                              <a:lumOff val="35000"/>
                            </a:schemeClr>
                          </a:solidFill>
                          <a:latin typeface="Calibri" pitchFamily="34" charset="0"/>
                          <a:cs typeface="Arial" pitchFamily="34" charset="0"/>
                        </a:rPr>
                        <a:t>New</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AE2"/>
                    </a:solidFill>
                  </a:tcPr>
                </a:tc>
                <a:tc>
                  <a:txBody>
                    <a:bodyPr/>
                    <a:lstStyle/>
                    <a:p>
                      <a:pPr algn="ctr"/>
                      <a:r>
                        <a:rPr lang="en-US" sz="1900" b="1" dirty="0" smtClean="0">
                          <a:solidFill>
                            <a:schemeClr val="tx1">
                              <a:lumMod val="65000"/>
                              <a:lumOff val="35000"/>
                            </a:schemeClr>
                          </a:solidFill>
                          <a:latin typeface="Calibri" pitchFamily="34" charset="0"/>
                          <a:cs typeface="Arial" pitchFamily="34" charset="0"/>
                        </a:rPr>
                        <a:t>New</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AE2"/>
                    </a:solidFill>
                  </a:tcPr>
                </a:tc>
              </a:tr>
              <a:tr h="616488">
                <a:tc>
                  <a:txBody>
                    <a:bodyPr/>
                    <a:lstStyle/>
                    <a:p>
                      <a:pPr algn="ctr"/>
                      <a:r>
                        <a:rPr lang="en-US" sz="1900" b="1" dirty="0" smtClean="0">
                          <a:solidFill>
                            <a:schemeClr val="tx1">
                              <a:lumMod val="65000"/>
                              <a:lumOff val="35000"/>
                            </a:schemeClr>
                          </a:solidFill>
                          <a:latin typeface="Calibri" pitchFamily="34" charset="0"/>
                          <a:cs typeface="Arial" pitchFamily="34" charset="0"/>
                        </a:rPr>
                        <a:t>Grades 3-8</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chemeClr val="tx1">
                              <a:lumMod val="65000"/>
                              <a:lumOff val="35000"/>
                            </a:schemeClr>
                          </a:solidFill>
                          <a:latin typeface="Calibri" pitchFamily="34" charset="0"/>
                          <a:cs typeface="Arial" pitchFamily="34" charset="0"/>
                        </a:rPr>
                        <a:t>Current</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900" b="1" kern="1200" dirty="0" smtClean="0">
                          <a:solidFill>
                            <a:schemeClr val="tx1">
                              <a:lumMod val="65000"/>
                              <a:lumOff val="35000"/>
                            </a:schemeClr>
                          </a:solidFill>
                          <a:latin typeface="Calibri" pitchFamily="34" charset="0"/>
                          <a:ea typeface="+mn-ea"/>
                          <a:cs typeface="Arial" pitchFamily="34" charset="0"/>
                        </a:rPr>
                        <a:t>Transitional</a:t>
                      </a:r>
                      <a:endParaRPr lang="en-US" sz="1900" b="1" kern="1200" dirty="0">
                        <a:solidFill>
                          <a:schemeClr val="tx1">
                            <a:lumMod val="65000"/>
                            <a:lumOff val="35000"/>
                          </a:schemeClr>
                        </a:solidFill>
                        <a:latin typeface="Calibri" pitchFamily="34" charset="0"/>
                        <a:ea typeface="+mn-ea"/>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900" b="1" kern="1200" dirty="0" smtClean="0">
                          <a:solidFill>
                            <a:schemeClr val="tx1">
                              <a:lumMod val="65000"/>
                              <a:lumOff val="35000"/>
                            </a:schemeClr>
                          </a:solidFill>
                          <a:latin typeface="Calibri" pitchFamily="34" charset="0"/>
                          <a:ea typeface="+mn-ea"/>
                          <a:cs typeface="Arial" pitchFamily="34" charset="0"/>
                        </a:rPr>
                        <a:t>Transitional</a:t>
                      </a:r>
                      <a:endParaRPr lang="en-US" sz="1900" b="1" kern="1200" dirty="0">
                        <a:solidFill>
                          <a:schemeClr val="tx1">
                            <a:lumMod val="65000"/>
                            <a:lumOff val="35000"/>
                          </a:schemeClr>
                        </a:solidFill>
                        <a:latin typeface="Calibri" pitchFamily="34" charset="0"/>
                        <a:ea typeface="+mn-ea"/>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900" b="1" dirty="0" smtClean="0">
                          <a:solidFill>
                            <a:schemeClr val="tx1">
                              <a:lumMod val="65000"/>
                              <a:lumOff val="35000"/>
                            </a:schemeClr>
                          </a:solidFill>
                          <a:latin typeface="Calibri" pitchFamily="34" charset="0"/>
                          <a:cs typeface="Arial" pitchFamily="34" charset="0"/>
                        </a:rPr>
                        <a:t>New</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AE2"/>
                    </a:solidFill>
                  </a:tcPr>
                </a:tc>
              </a:tr>
              <a:tr h="673435">
                <a:tc>
                  <a:txBody>
                    <a:bodyPr/>
                    <a:lstStyle/>
                    <a:p>
                      <a:pPr algn="ctr"/>
                      <a:r>
                        <a:rPr lang="en-US" sz="1900" b="1" dirty="0" smtClean="0">
                          <a:solidFill>
                            <a:schemeClr val="tx1">
                              <a:lumMod val="65000"/>
                              <a:lumOff val="35000"/>
                            </a:schemeClr>
                          </a:solidFill>
                          <a:latin typeface="Calibri" pitchFamily="34" charset="0"/>
                          <a:cs typeface="Arial" pitchFamily="34" charset="0"/>
                        </a:rPr>
                        <a:t>High School</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900" b="1" dirty="0" smtClean="0">
                          <a:solidFill>
                            <a:schemeClr val="tx1">
                              <a:lumMod val="65000"/>
                              <a:lumOff val="35000"/>
                            </a:schemeClr>
                          </a:solidFill>
                          <a:latin typeface="Calibri" pitchFamily="34" charset="0"/>
                          <a:cs typeface="Arial" pitchFamily="34" charset="0"/>
                        </a:rPr>
                        <a:t>Current</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900" b="1" dirty="0" smtClean="0">
                          <a:solidFill>
                            <a:schemeClr val="tx1">
                              <a:lumMod val="65000"/>
                              <a:lumOff val="35000"/>
                            </a:schemeClr>
                          </a:solidFill>
                          <a:latin typeface="Calibri" pitchFamily="34" charset="0"/>
                          <a:cs typeface="Arial" pitchFamily="34" charset="0"/>
                        </a:rPr>
                        <a:t>Transitional</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900" b="1" kern="1200" dirty="0" smtClean="0">
                          <a:solidFill>
                            <a:schemeClr val="tx1">
                              <a:lumMod val="65000"/>
                              <a:lumOff val="35000"/>
                            </a:schemeClr>
                          </a:solidFill>
                          <a:latin typeface="Calibri" pitchFamily="34" charset="0"/>
                          <a:ea typeface="+mn-ea"/>
                          <a:cs typeface="Arial" pitchFamily="34" charset="0"/>
                        </a:rPr>
                        <a:t>Transitional</a:t>
                      </a:r>
                      <a:endParaRPr lang="en-US" sz="1900" b="1" kern="1200" dirty="0">
                        <a:solidFill>
                          <a:schemeClr val="tx1">
                            <a:lumMod val="65000"/>
                            <a:lumOff val="35000"/>
                          </a:schemeClr>
                        </a:solidFill>
                        <a:latin typeface="Calibri" pitchFamily="34" charset="0"/>
                        <a:ea typeface="+mn-ea"/>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US" sz="1900" b="1" dirty="0" smtClean="0">
                          <a:solidFill>
                            <a:schemeClr val="tx1">
                              <a:lumMod val="65000"/>
                              <a:lumOff val="35000"/>
                            </a:schemeClr>
                          </a:solidFill>
                          <a:latin typeface="Calibri" pitchFamily="34" charset="0"/>
                          <a:cs typeface="Arial" pitchFamily="34" charset="0"/>
                        </a:rPr>
                        <a:t>New</a:t>
                      </a:r>
                      <a:endParaRPr lang="en-US" sz="1900" b="1" dirty="0">
                        <a:solidFill>
                          <a:schemeClr val="tx1">
                            <a:lumMod val="65000"/>
                            <a:lumOff val="35000"/>
                          </a:schemeClr>
                        </a:solidFill>
                        <a:latin typeface="Calibri" pitchFamily="34" charset="0"/>
                        <a:cs typeface="Arial" pitchFamily="34" charset="0"/>
                      </a:endParaRPr>
                    </a:p>
                  </a:txBody>
                  <a:tcPr marL="86311" marR="86311" marT="43152" marB="4315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DAE2"/>
                    </a:solidFill>
                  </a:tcPr>
                </a:tc>
              </a:tr>
            </a:tbl>
          </a:graphicData>
        </a:graphic>
      </p:graphicFrame>
      <p:sp>
        <p:nvSpPr>
          <p:cNvPr id="10" name="TextBox 9"/>
          <p:cNvSpPr txBox="1"/>
          <p:nvPr/>
        </p:nvSpPr>
        <p:spPr>
          <a:xfrm>
            <a:off x="91440" y="2363771"/>
            <a:ext cx="2340864" cy="829133"/>
          </a:xfrm>
          <a:prstGeom prst="rect">
            <a:avLst/>
          </a:prstGeom>
          <a:solidFill>
            <a:schemeClr val="bg1">
              <a:lumMod val="75000"/>
            </a:schemeClr>
          </a:solidFill>
        </p:spPr>
        <p:txBody>
          <a:bodyPr wrap="square" lIns="89592" tIns="44797" rIns="89592" bIns="44797">
            <a:spAutoFit/>
          </a:bodyPr>
          <a:lstStyle/>
          <a:p>
            <a:pPr algn="ctr">
              <a:defRPr/>
            </a:pPr>
            <a:r>
              <a:rPr lang="en-US" sz="1600" b="1" dirty="0">
                <a:solidFill>
                  <a:schemeClr val="tx1">
                    <a:lumMod val="65000"/>
                    <a:lumOff val="35000"/>
                  </a:schemeClr>
                </a:solidFill>
                <a:latin typeface="Calibri" pitchFamily="34" charset="0"/>
                <a:cs typeface="Arial" pitchFamily="34" charset="0"/>
              </a:rPr>
              <a:t>No </a:t>
            </a:r>
            <a:r>
              <a:rPr lang="en-US" sz="1600" b="1" dirty="0" smtClean="0">
                <a:solidFill>
                  <a:schemeClr val="tx1">
                    <a:lumMod val="65000"/>
                    <a:lumOff val="35000"/>
                  </a:schemeClr>
                </a:solidFill>
                <a:latin typeface="Calibri" pitchFamily="34" charset="0"/>
                <a:cs typeface="Arial" pitchFamily="34" charset="0"/>
              </a:rPr>
              <a:t>Changes </a:t>
            </a:r>
            <a:r>
              <a:rPr lang="en-US" sz="1600" b="1" dirty="0">
                <a:solidFill>
                  <a:schemeClr val="tx1">
                    <a:lumMod val="65000"/>
                    <a:lumOff val="35000"/>
                  </a:schemeClr>
                </a:solidFill>
                <a:latin typeface="Calibri" pitchFamily="34" charset="0"/>
                <a:cs typeface="Arial" pitchFamily="34" charset="0"/>
              </a:rPr>
              <a:t>- </a:t>
            </a:r>
            <a:r>
              <a:rPr lang="en-US" sz="1600" b="1" dirty="0" smtClean="0">
                <a:solidFill>
                  <a:schemeClr val="tx1">
                    <a:lumMod val="65000"/>
                    <a:lumOff val="35000"/>
                  </a:schemeClr>
                </a:solidFill>
                <a:latin typeface="Calibri" pitchFamily="34" charset="0"/>
                <a:cs typeface="Arial" pitchFamily="34" charset="0"/>
              </a:rPr>
              <a:t>Current Curriculum</a:t>
            </a:r>
            <a:r>
              <a:rPr lang="en-US" sz="1600" b="1" dirty="0">
                <a:solidFill>
                  <a:schemeClr val="tx1">
                    <a:lumMod val="65000"/>
                    <a:lumOff val="35000"/>
                  </a:schemeClr>
                </a:solidFill>
                <a:latin typeface="Calibri" pitchFamily="34" charset="0"/>
                <a:cs typeface="Arial" pitchFamily="34" charset="0"/>
              </a:rPr>
              <a:t>, </a:t>
            </a:r>
            <a:r>
              <a:rPr lang="en-US" sz="1600" b="1" dirty="0" smtClean="0">
                <a:solidFill>
                  <a:schemeClr val="tx1">
                    <a:lumMod val="65000"/>
                    <a:lumOff val="35000"/>
                  </a:schemeClr>
                </a:solidFill>
                <a:latin typeface="Calibri" pitchFamily="34" charset="0"/>
                <a:cs typeface="Arial" pitchFamily="34" charset="0"/>
              </a:rPr>
              <a:t>Current Assessments</a:t>
            </a:r>
            <a:endParaRPr lang="en-US" sz="1600" b="1" dirty="0">
              <a:solidFill>
                <a:schemeClr val="tx1">
                  <a:lumMod val="65000"/>
                  <a:lumOff val="35000"/>
                </a:schemeClr>
              </a:solidFill>
              <a:latin typeface="Calibri" pitchFamily="34" charset="0"/>
              <a:cs typeface="Arial" pitchFamily="34" charset="0"/>
            </a:endParaRPr>
          </a:p>
        </p:txBody>
      </p:sp>
      <p:sp>
        <p:nvSpPr>
          <p:cNvPr id="11" name="TextBox 6"/>
          <p:cNvSpPr txBox="1">
            <a:spLocks noChangeArrowheads="1"/>
          </p:cNvSpPr>
          <p:nvPr/>
        </p:nvSpPr>
        <p:spPr bwMode="auto">
          <a:xfrm>
            <a:off x="137160" y="5385859"/>
            <a:ext cx="2249424" cy="829133"/>
          </a:xfrm>
          <a:prstGeom prst="rect">
            <a:avLst/>
          </a:prstGeom>
          <a:solidFill>
            <a:srgbClr val="CCDAE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89592" tIns="44797" rIns="89592" bIns="44797">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b="1" dirty="0">
                <a:solidFill>
                  <a:schemeClr val="tx1">
                    <a:lumMod val="65000"/>
                    <a:lumOff val="35000"/>
                  </a:schemeClr>
                </a:solidFill>
                <a:latin typeface="Calibri" pitchFamily="34" charset="0"/>
                <a:cs typeface="Arial" pitchFamily="34" charset="0"/>
              </a:rPr>
              <a:t>Curriculum and </a:t>
            </a:r>
            <a:r>
              <a:rPr lang="en-US" sz="1600" b="1" dirty="0" smtClean="0">
                <a:solidFill>
                  <a:schemeClr val="tx1">
                    <a:lumMod val="65000"/>
                    <a:lumOff val="35000"/>
                  </a:schemeClr>
                </a:solidFill>
                <a:latin typeface="Calibri" pitchFamily="34" charset="0"/>
                <a:cs typeface="Arial" pitchFamily="34" charset="0"/>
              </a:rPr>
              <a:t>Assessments Based </a:t>
            </a:r>
            <a:r>
              <a:rPr lang="en-US" sz="1600" b="1" dirty="0">
                <a:solidFill>
                  <a:schemeClr val="tx1">
                    <a:lumMod val="65000"/>
                    <a:lumOff val="35000"/>
                  </a:schemeClr>
                </a:solidFill>
                <a:latin typeface="Calibri" pitchFamily="34" charset="0"/>
                <a:cs typeface="Arial" pitchFamily="34" charset="0"/>
              </a:rPr>
              <a:t>on CCSS </a:t>
            </a:r>
            <a:r>
              <a:rPr lang="en-US" sz="1600" b="1" dirty="0" smtClean="0">
                <a:solidFill>
                  <a:schemeClr val="tx1">
                    <a:lumMod val="65000"/>
                    <a:lumOff val="35000"/>
                  </a:schemeClr>
                </a:solidFill>
                <a:latin typeface="Calibri" pitchFamily="34" charset="0"/>
                <a:cs typeface="Arial" pitchFamily="34" charset="0"/>
              </a:rPr>
              <a:t>Only</a:t>
            </a:r>
            <a:endParaRPr lang="en-US" sz="1600" b="1" dirty="0">
              <a:solidFill>
                <a:schemeClr val="tx1">
                  <a:lumMod val="65000"/>
                  <a:lumOff val="35000"/>
                </a:schemeClr>
              </a:solidFill>
              <a:latin typeface="Calibri" pitchFamily="34" charset="0"/>
              <a:cs typeface="Arial" pitchFamily="34" charset="0"/>
            </a:endParaRPr>
          </a:p>
        </p:txBody>
      </p:sp>
      <p:sp>
        <p:nvSpPr>
          <p:cNvPr id="12" name="TextBox 7"/>
          <p:cNvSpPr txBox="1">
            <a:spLocks noChangeArrowheads="1"/>
          </p:cNvSpPr>
          <p:nvPr/>
        </p:nvSpPr>
        <p:spPr bwMode="auto">
          <a:xfrm>
            <a:off x="91440" y="3382373"/>
            <a:ext cx="2340864" cy="1814018"/>
          </a:xfrm>
          <a:prstGeom prst="rect">
            <a:avLst/>
          </a:prstGeom>
          <a:solidFill>
            <a:srgbClr val="FFC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89592" tIns="44797" rIns="89592" bIns="44797">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600" b="1" spc="-40" dirty="0" smtClean="0">
                <a:solidFill>
                  <a:schemeClr val="tx1">
                    <a:lumMod val="65000"/>
                    <a:lumOff val="35000"/>
                  </a:schemeClr>
                </a:solidFill>
                <a:latin typeface="Calibri" pitchFamily="34" charset="0"/>
                <a:cs typeface="Arial" pitchFamily="34" charset="0"/>
              </a:rPr>
              <a:t>Curriculum - Some GLEs Deleted, Some GLEs Remain, Some CCSS Added </a:t>
            </a:r>
          </a:p>
          <a:p>
            <a:pPr algn="ctr" eaLnBrk="1" hangingPunct="1"/>
            <a:endParaRPr lang="en-US" sz="1600" dirty="0" smtClean="0">
              <a:solidFill>
                <a:schemeClr val="tx1">
                  <a:lumMod val="65000"/>
                  <a:lumOff val="35000"/>
                </a:schemeClr>
              </a:solidFill>
              <a:latin typeface="Calibri" pitchFamily="34" charset="0"/>
              <a:cs typeface="Arial" pitchFamily="34" charset="0"/>
            </a:endParaRPr>
          </a:p>
          <a:p>
            <a:pPr algn="ctr" eaLnBrk="1" hangingPunct="1"/>
            <a:r>
              <a:rPr lang="en-US" sz="1600" b="1" spc="-40" dirty="0" smtClean="0">
                <a:solidFill>
                  <a:schemeClr val="tx1">
                    <a:lumMod val="65000"/>
                    <a:lumOff val="35000"/>
                  </a:schemeClr>
                </a:solidFill>
                <a:latin typeface="Calibri" pitchFamily="34" charset="0"/>
                <a:cs typeface="Arial" pitchFamily="34" charset="0"/>
              </a:rPr>
              <a:t>Assessments – Based on GLEs That Remain in Curriculum</a:t>
            </a:r>
            <a:endParaRPr lang="en-US" sz="1600" b="1" spc="-40" dirty="0">
              <a:solidFill>
                <a:schemeClr val="tx1">
                  <a:lumMod val="65000"/>
                  <a:lumOff val="35000"/>
                </a:schemeClr>
              </a:solidFill>
              <a:latin typeface="Calibri" pitchFamily="34" charset="0"/>
              <a:cs typeface="Arial" pitchFamily="34" charset="0"/>
            </a:endParaRPr>
          </a:p>
        </p:txBody>
      </p:sp>
      <p:cxnSp>
        <p:nvCxnSpPr>
          <p:cNvPr id="13" name="Straight Connector 12"/>
          <p:cNvCxnSpPr/>
          <p:nvPr/>
        </p:nvCxnSpPr>
        <p:spPr>
          <a:xfrm>
            <a:off x="1447802" y="775019"/>
            <a:ext cx="7275575" cy="113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517904" y="715890"/>
            <a:ext cx="7443535" cy="876620"/>
          </a:xfrm>
          <a:prstGeom prst="rect">
            <a:avLst/>
          </a:prstGeom>
        </p:spPr>
        <p:txBody>
          <a:bodyPr wrap="square" lIns="91430" tIns="45715" rIns="91430" bIns="45715">
            <a:spAutoFit/>
          </a:bodyPr>
          <a:lstStyle/>
          <a:p>
            <a:pPr algn="ctr">
              <a:spcAft>
                <a:spcPts val="0"/>
              </a:spcAft>
            </a:pPr>
            <a:r>
              <a:rPr lang="en-US" sz="2500" b="1" dirty="0" smtClean="0">
                <a:solidFill>
                  <a:schemeClr val="tx1">
                    <a:lumMod val="65000"/>
                    <a:lumOff val="35000"/>
                  </a:schemeClr>
                </a:solidFill>
                <a:latin typeface="Calibri" pitchFamily="34" charset="0"/>
              </a:rPr>
              <a:t>By 2014-15, All existing ELA and Math GLEs </a:t>
            </a:r>
          </a:p>
          <a:p>
            <a:pPr algn="ctr">
              <a:spcAft>
                <a:spcPts val="0"/>
              </a:spcAft>
            </a:pPr>
            <a:r>
              <a:rPr lang="en-US" sz="2500" b="1" dirty="0" smtClean="0">
                <a:solidFill>
                  <a:schemeClr val="tx1">
                    <a:lumMod val="65000"/>
                    <a:lumOff val="35000"/>
                  </a:schemeClr>
                </a:solidFill>
                <a:latin typeface="Calibri" pitchFamily="34" charset="0"/>
              </a:rPr>
              <a:t>Will Be Replaced by Common Core State Standards</a:t>
            </a:r>
            <a:r>
              <a:rPr lang="en-US" sz="2500" b="1" dirty="0" smtClean="0">
                <a:latin typeface="Calibri" pitchFamily="34" charset="0"/>
              </a:rPr>
              <a:t>:</a:t>
            </a:r>
          </a:p>
        </p:txBody>
      </p:sp>
      <p:sp>
        <p:nvSpPr>
          <p:cNvPr id="14"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15"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7" name="Straight Connector 16"/>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76513402"/>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10"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Common </a:t>
            </a:r>
          </a:p>
          <a:p>
            <a:pPr algn="ctr"/>
            <a:r>
              <a:rPr lang="en-US" sz="1600" b="1" dirty="0" smtClean="0">
                <a:solidFill>
                  <a:schemeClr val="bg1"/>
                </a:solidFill>
              </a:rPr>
              <a:t>Core State Standards</a:t>
            </a:r>
            <a:endParaRPr lang="en-US" sz="1600" b="1" dirty="0">
              <a:solidFill>
                <a:schemeClr val="bg1"/>
              </a:solidFill>
            </a:endParaRPr>
          </a:p>
        </p:txBody>
      </p:sp>
      <p:sp>
        <p:nvSpPr>
          <p:cNvPr id="11" name="TextBox 10"/>
          <p:cNvSpPr txBox="1"/>
          <p:nvPr/>
        </p:nvSpPr>
        <p:spPr>
          <a:xfrm>
            <a:off x="1394290" y="0"/>
            <a:ext cx="8136082" cy="1077198"/>
          </a:xfrm>
          <a:prstGeom prst="rect">
            <a:avLst/>
          </a:prstGeom>
          <a:noFill/>
        </p:spPr>
        <p:txBody>
          <a:bodyPr wrap="square" lIns="91420" tIns="45710" rIns="91420" bIns="45710" rtlCol="0">
            <a:spAutoFit/>
          </a:bodyPr>
          <a:lstStyle/>
          <a:p>
            <a:r>
              <a:rPr lang="en-US" sz="3200" b="1" dirty="0" smtClean="0">
                <a:solidFill>
                  <a:schemeClr val="accent3"/>
                </a:solidFill>
                <a:latin typeface="Calibri" pitchFamily="34" charset="0"/>
              </a:rPr>
              <a:t>Changing Expectations for Our Students:</a:t>
            </a:r>
          </a:p>
          <a:p>
            <a:r>
              <a:rPr lang="en-US" sz="3200" b="1" dirty="0" smtClean="0">
                <a:solidFill>
                  <a:schemeClr val="accent3"/>
                </a:solidFill>
                <a:latin typeface="Calibri" pitchFamily="34" charset="0"/>
              </a:rPr>
              <a:t>What Does This Mean for Next Year?</a:t>
            </a:r>
            <a:endParaRPr lang="en-US" sz="3200" b="1" dirty="0">
              <a:solidFill>
                <a:schemeClr val="accent3"/>
              </a:solidFill>
              <a:latin typeface="Calibri" pitchFamily="34" charset="0"/>
            </a:endParaRPr>
          </a:p>
        </p:txBody>
      </p:sp>
      <p:sp>
        <p:nvSpPr>
          <p:cNvPr id="2" name="Content Placeholder 1"/>
          <p:cNvSpPr>
            <a:spLocks noGrp="1"/>
          </p:cNvSpPr>
          <p:nvPr>
            <p:ph sz="quarter" idx="1"/>
          </p:nvPr>
        </p:nvSpPr>
        <p:spPr>
          <a:xfrm>
            <a:off x="270328" y="1236664"/>
            <a:ext cx="8334137" cy="4905720"/>
          </a:xfrm>
        </p:spPr>
        <p:txBody>
          <a:bodyPr/>
          <a:lstStyle/>
          <a:p>
            <a:pPr>
              <a:buClr>
                <a:srgbClr val="C00000"/>
              </a:buClr>
            </a:pPr>
            <a:r>
              <a:rPr lang="en-US" sz="2800" b="1" dirty="0" smtClean="0">
                <a:solidFill>
                  <a:schemeClr val="tx1">
                    <a:lumMod val="65000"/>
                    <a:lumOff val="35000"/>
                  </a:schemeClr>
                </a:solidFill>
              </a:rPr>
              <a:t>How are assessments changing?</a:t>
            </a:r>
          </a:p>
          <a:p>
            <a:pPr lvl="1">
              <a:buClr>
                <a:srgbClr val="1B587C"/>
              </a:buClr>
              <a:buSzPct val="100000"/>
              <a:buFont typeface="Calibri" pitchFamily="34" charset="0"/>
              <a:buChar char="–"/>
            </a:pPr>
            <a:r>
              <a:rPr lang="en-US" sz="2000" dirty="0" smtClean="0">
                <a:solidFill>
                  <a:schemeClr val="tx1">
                    <a:lumMod val="65000"/>
                    <a:lumOff val="35000"/>
                  </a:schemeClr>
                </a:solidFill>
              </a:rPr>
              <a:t>Measure content that aligns with </a:t>
            </a:r>
            <a:r>
              <a:rPr lang="en-US" sz="2000" b="1" u="sng" dirty="0" smtClean="0">
                <a:solidFill>
                  <a:schemeClr val="tx1">
                    <a:lumMod val="65000"/>
                    <a:lumOff val="35000"/>
                  </a:schemeClr>
                </a:solidFill>
              </a:rPr>
              <a:t>both</a:t>
            </a:r>
            <a:r>
              <a:rPr lang="en-US" sz="2000" dirty="0" smtClean="0">
                <a:solidFill>
                  <a:schemeClr val="tx1">
                    <a:lumMod val="65000"/>
                    <a:lumOff val="35000"/>
                  </a:schemeClr>
                </a:solidFill>
              </a:rPr>
              <a:t> CCSS and the GLEs for each grade/course</a:t>
            </a:r>
          </a:p>
          <a:p>
            <a:pPr lvl="1">
              <a:buClr>
                <a:srgbClr val="1B587C"/>
              </a:buClr>
              <a:buSzPct val="100000"/>
              <a:buFont typeface="Calibri" pitchFamily="34" charset="0"/>
              <a:buChar char="–"/>
            </a:pPr>
            <a:r>
              <a:rPr lang="en-US" sz="2000" dirty="0" smtClean="0">
                <a:solidFill>
                  <a:schemeClr val="tx1">
                    <a:lumMod val="65000"/>
                    <a:lumOff val="35000"/>
                  </a:schemeClr>
                </a:solidFill>
              </a:rPr>
              <a:t>Writing prompt focuses on a key instructional shift in CCSS:  writing in response to reading</a:t>
            </a:r>
          </a:p>
          <a:p>
            <a:pPr>
              <a:buClr>
                <a:srgbClr val="C00000"/>
              </a:buClr>
            </a:pPr>
            <a:r>
              <a:rPr lang="en-US" sz="2800" b="1" dirty="0" smtClean="0">
                <a:solidFill>
                  <a:schemeClr val="tx1">
                    <a:lumMod val="65000"/>
                    <a:lumOff val="35000"/>
                  </a:schemeClr>
                </a:solidFill>
              </a:rPr>
              <a:t>How are standards changing</a:t>
            </a:r>
            <a:r>
              <a:rPr lang="en-US" sz="2800" dirty="0" smtClean="0">
                <a:solidFill>
                  <a:schemeClr val="tx1">
                    <a:lumMod val="65000"/>
                    <a:lumOff val="35000"/>
                  </a:schemeClr>
                </a:solidFill>
              </a:rPr>
              <a:t>?</a:t>
            </a:r>
          </a:p>
          <a:p>
            <a:pPr lvl="1">
              <a:buClr>
                <a:srgbClr val="1B587C"/>
              </a:buClr>
              <a:buSzPct val="100000"/>
              <a:buFont typeface="Calibri" pitchFamily="34" charset="0"/>
              <a:buChar char="–"/>
            </a:pPr>
            <a:r>
              <a:rPr lang="en-US" sz="2000" dirty="0" smtClean="0">
                <a:solidFill>
                  <a:schemeClr val="tx1">
                    <a:lumMod val="65000"/>
                    <a:lumOff val="35000"/>
                  </a:schemeClr>
                </a:solidFill>
              </a:rPr>
              <a:t>GLEs that do not align with CCSS at each grade are deleted</a:t>
            </a:r>
          </a:p>
          <a:p>
            <a:pPr lvl="1">
              <a:buClr>
                <a:srgbClr val="1B587C"/>
              </a:buClr>
              <a:buSzPct val="100000"/>
              <a:buFont typeface="Calibri" pitchFamily="34" charset="0"/>
              <a:buChar char="–"/>
            </a:pPr>
            <a:r>
              <a:rPr lang="en-US" sz="2000" dirty="0" smtClean="0">
                <a:solidFill>
                  <a:schemeClr val="tx1">
                    <a:lumMod val="65000"/>
                    <a:lumOff val="35000"/>
                  </a:schemeClr>
                </a:solidFill>
              </a:rPr>
              <a:t>New CCSS are introduced each year during the transition</a:t>
            </a:r>
          </a:p>
          <a:p>
            <a:pPr>
              <a:buClr>
                <a:srgbClr val="C00000"/>
              </a:buClr>
            </a:pPr>
            <a:r>
              <a:rPr lang="en-US" sz="2800" b="1" dirty="0" smtClean="0">
                <a:solidFill>
                  <a:schemeClr val="tx1">
                    <a:lumMod val="65000"/>
                    <a:lumOff val="35000"/>
                  </a:schemeClr>
                </a:solidFill>
              </a:rPr>
              <a:t>How is the curriculum changing?</a:t>
            </a:r>
          </a:p>
          <a:p>
            <a:pPr lvl="1">
              <a:buClr>
                <a:srgbClr val="1B587C"/>
              </a:buClr>
              <a:buSzPct val="100000"/>
              <a:buFont typeface="Calibri" pitchFamily="34" charset="0"/>
              <a:buChar char="–"/>
            </a:pPr>
            <a:r>
              <a:rPr lang="en-US" sz="2000" dirty="0" smtClean="0">
                <a:solidFill>
                  <a:schemeClr val="tx1">
                    <a:lumMod val="65000"/>
                    <a:lumOff val="35000"/>
                  </a:schemeClr>
                </a:solidFill>
              </a:rPr>
              <a:t>Transitional curriculum available for grades 2-12</a:t>
            </a:r>
          </a:p>
          <a:p>
            <a:pPr lvl="1">
              <a:buClr>
                <a:srgbClr val="1B587C"/>
              </a:buClr>
              <a:buSzPct val="100000"/>
              <a:buFont typeface="Calibri" pitchFamily="34" charset="0"/>
              <a:buChar char="–"/>
            </a:pPr>
            <a:r>
              <a:rPr lang="en-US" sz="2000" dirty="0" smtClean="0">
                <a:solidFill>
                  <a:schemeClr val="tx1">
                    <a:lumMod val="65000"/>
                    <a:lumOff val="35000"/>
                  </a:schemeClr>
                </a:solidFill>
              </a:rPr>
              <a:t>New curriculum available for K-1</a:t>
            </a:r>
          </a:p>
          <a:p>
            <a:pPr lvl="1">
              <a:buClr>
                <a:srgbClr val="1B587C"/>
              </a:buClr>
              <a:buSzPct val="100000"/>
              <a:buFont typeface="Calibri" pitchFamily="34" charset="0"/>
              <a:buChar char="–"/>
            </a:pPr>
            <a:r>
              <a:rPr lang="en-US" sz="2000" dirty="0" smtClean="0">
                <a:solidFill>
                  <a:schemeClr val="tx1">
                    <a:lumMod val="65000"/>
                    <a:lumOff val="35000"/>
                  </a:schemeClr>
                </a:solidFill>
              </a:rPr>
              <a:t>New curriculum for Social Studies available</a:t>
            </a:r>
            <a:endParaRPr lang="en-US" sz="2400" b="1" dirty="0" smtClean="0">
              <a:solidFill>
                <a:schemeClr val="tx1">
                  <a:lumMod val="65000"/>
                  <a:lumOff val="35000"/>
                </a:schemeClr>
              </a:solidFill>
            </a:endParaRPr>
          </a:p>
          <a:p>
            <a:endParaRPr lang="en-US" sz="2400" dirty="0" smtClean="0"/>
          </a:p>
          <a:p>
            <a:pPr lvl="1"/>
            <a:endParaRPr lang="en-US" dirty="0"/>
          </a:p>
        </p:txBody>
      </p:sp>
      <p:cxnSp>
        <p:nvCxnSpPr>
          <p:cNvPr id="7" name="Straight Connector 6"/>
          <p:cNvCxnSpPr/>
          <p:nvPr/>
        </p:nvCxnSpPr>
        <p:spPr>
          <a:xfrm>
            <a:off x="1554480" y="1042416"/>
            <a:ext cx="7022592"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12"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3" name="Straight Connector 12"/>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666925534"/>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anchor="ctr">
            <a:spAutoFit/>
          </a:bodyPr>
          <a:lstStyle/>
          <a:p>
            <a:pPr algn="ctr"/>
            <a:r>
              <a:rPr lang="en-US" sz="1600" b="1" dirty="0" smtClean="0">
                <a:solidFill>
                  <a:schemeClr val="bg1"/>
                </a:solidFill>
              </a:rPr>
              <a:t>Common </a:t>
            </a:r>
          </a:p>
          <a:p>
            <a:pPr algn="ctr"/>
            <a:r>
              <a:rPr lang="en-US" sz="1600" b="1" dirty="0" smtClean="0">
                <a:solidFill>
                  <a:schemeClr val="bg1"/>
                </a:solidFill>
              </a:rPr>
              <a:t>Core State Standards</a:t>
            </a:r>
            <a:endParaRPr lang="en-US" sz="1600" b="1" dirty="0">
              <a:solidFill>
                <a:schemeClr val="bg1"/>
              </a:solidFill>
            </a:endParaRPr>
          </a:p>
        </p:txBody>
      </p:sp>
      <p:sp>
        <p:nvSpPr>
          <p:cNvPr id="11" name="TextBox 10"/>
          <p:cNvSpPr txBox="1"/>
          <p:nvPr/>
        </p:nvSpPr>
        <p:spPr>
          <a:xfrm>
            <a:off x="1394290" y="95170"/>
            <a:ext cx="8136082" cy="646331"/>
          </a:xfrm>
          <a:prstGeom prst="rect">
            <a:avLst/>
          </a:prstGeom>
          <a:noFill/>
        </p:spPr>
        <p:txBody>
          <a:bodyPr wrap="square" rtlCol="0">
            <a:spAutoFit/>
          </a:bodyPr>
          <a:lstStyle/>
          <a:p>
            <a:r>
              <a:rPr lang="en-US" sz="3600" b="1" dirty="0" smtClean="0">
                <a:solidFill>
                  <a:schemeClr val="accent3"/>
                </a:solidFill>
                <a:latin typeface="Calibri" pitchFamily="34" charset="0"/>
              </a:rPr>
              <a:t>Examining GLE Changes for 2012-13</a:t>
            </a:r>
            <a:endParaRPr lang="en-US" sz="3600" b="1" dirty="0">
              <a:solidFill>
                <a:schemeClr val="accent3"/>
              </a:solidFill>
              <a:latin typeface="Calibri" pitchFamily="34" charset="0"/>
            </a:endParaRPr>
          </a:p>
        </p:txBody>
      </p:sp>
      <p:cxnSp>
        <p:nvCxnSpPr>
          <p:cNvPr id="12" name="Straight Connector 11"/>
          <p:cNvCxnSpPr/>
          <p:nvPr/>
        </p:nvCxnSpPr>
        <p:spPr>
          <a:xfrm flipV="1">
            <a:off x="1470461" y="761208"/>
            <a:ext cx="7344673" cy="1746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13"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4" name="Straight Connector 13"/>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979714" y="914399"/>
            <a:ext cx="7266215" cy="4735287"/>
            <a:chOff x="963386" y="783771"/>
            <a:chExt cx="7266215" cy="4735287"/>
          </a:xfrm>
        </p:grpSpPr>
        <p:pic>
          <p:nvPicPr>
            <p:cNvPr id="16" name="Picture 1"/>
            <p:cNvPicPr>
              <a:picLocks noChangeAspect="1" noChangeArrowheads="1"/>
            </p:cNvPicPr>
            <p:nvPr/>
          </p:nvPicPr>
          <p:blipFill>
            <a:blip r:embed="rId3" cstate="print"/>
            <a:srcRect l="12388" t="22098" r="13114" b="24331"/>
            <a:stretch>
              <a:fillRect/>
            </a:stretch>
          </p:blipFill>
          <p:spPr bwMode="auto">
            <a:xfrm>
              <a:off x="963386" y="1600201"/>
              <a:ext cx="7266215" cy="3918857"/>
            </a:xfrm>
            <a:prstGeom prst="rect">
              <a:avLst/>
            </a:prstGeom>
            <a:noFill/>
            <a:ln w="9525">
              <a:noFill/>
              <a:miter lim="800000"/>
              <a:headEnd/>
              <a:tailEnd/>
            </a:ln>
          </p:spPr>
        </p:pic>
        <p:pic>
          <p:nvPicPr>
            <p:cNvPr id="17" name="Picture 2"/>
            <p:cNvPicPr>
              <a:picLocks noChangeAspect="1" noChangeArrowheads="1"/>
            </p:cNvPicPr>
            <p:nvPr/>
          </p:nvPicPr>
          <p:blipFill>
            <a:blip r:embed="rId4" cstate="print"/>
            <a:srcRect l="16106" t="39326" r="16427" b="46388"/>
            <a:stretch>
              <a:fillRect/>
            </a:stretch>
          </p:blipFill>
          <p:spPr bwMode="auto">
            <a:xfrm>
              <a:off x="1551214" y="783771"/>
              <a:ext cx="6580414" cy="1045029"/>
            </a:xfrm>
            <a:prstGeom prst="rect">
              <a:avLst/>
            </a:prstGeom>
            <a:noFill/>
            <a:ln w="9525">
              <a:noFill/>
              <a:miter lim="800000"/>
              <a:headEnd/>
              <a:tailEnd/>
            </a:ln>
          </p:spPr>
        </p:pic>
      </p:grpSp>
    </p:spTree>
    <p:extLst>
      <p:ext uri="{BB962C8B-B14F-4D97-AF65-F5344CB8AC3E}">
        <p14:creationId xmlns="" xmlns:p14="http://schemas.microsoft.com/office/powerpoint/2010/main" val="278660237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10"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Common </a:t>
            </a:r>
          </a:p>
          <a:p>
            <a:pPr algn="ctr"/>
            <a:r>
              <a:rPr lang="en-US" sz="1600" b="1" dirty="0" smtClean="0">
                <a:solidFill>
                  <a:schemeClr val="bg1"/>
                </a:solidFill>
              </a:rPr>
              <a:t>Core State Standards</a:t>
            </a:r>
            <a:endParaRPr lang="en-US" sz="1600" b="1" dirty="0">
              <a:solidFill>
                <a:schemeClr val="bg1"/>
              </a:solidFill>
            </a:endParaRPr>
          </a:p>
        </p:txBody>
      </p:sp>
      <p:sp>
        <p:nvSpPr>
          <p:cNvPr id="11" name="TextBox 10"/>
          <p:cNvSpPr txBox="1"/>
          <p:nvPr/>
        </p:nvSpPr>
        <p:spPr>
          <a:xfrm>
            <a:off x="1394290" y="76883"/>
            <a:ext cx="8136082" cy="646321"/>
          </a:xfrm>
          <a:prstGeom prst="rect">
            <a:avLst/>
          </a:prstGeom>
          <a:noFill/>
        </p:spPr>
        <p:txBody>
          <a:bodyPr wrap="square" lIns="91420" tIns="45710" rIns="91420" bIns="45710" rtlCol="0">
            <a:spAutoFit/>
          </a:bodyPr>
          <a:lstStyle/>
          <a:p>
            <a:r>
              <a:rPr lang="en-US" sz="3600" b="1" dirty="0" smtClean="0">
                <a:solidFill>
                  <a:schemeClr val="accent3"/>
                </a:solidFill>
                <a:latin typeface="Calibri" pitchFamily="34" charset="0"/>
              </a:rPr>
              <a:t>How Can You Prepare Now?</a:t>
            </a:r>
            <a:endParaRPr lang="en-US" sz="3600" b="1" dirty="0">
              <a:solidFill>
                <a:schemeClr val="accent3"/>
              </a:solidFill>
              <a:latin typeface="Calibri" pitchFamily="34" charset="0"/>
            </a:endParaRPr>
          </a:p>
        </p:txBody>
      </p:sp>
      <p:sp>
        <p:nvSpPr>
          <p:cNvPr id="4" name="Content Placeholder 3"/>
          <p:cNvSpPr>
            <a:spLocks noGrp="1"/>
          </p:cNvSpPr>
          <p:nvPr>
            <p:ph sz="quarter" idx="1"/>
          </p:nvPr>
        </p:nvSpPr>
        <p:spPr>
          <a:xfrm>
            <a:off x="0" y="1167069"/>
            <a:ext cx="8961438" cy="4783137"/>
          </a:xfrm>
        </p:spPr>
        <p:txBody>
          <a:bodyPr/>
          <a:lstStyle/>
          <a:p>
            <a:pPr>
              <a:buNone/>
            </a:pPr>
            <a:r>
              <a:rPr lang="en-US" sz="2800" b="1" dirty="0" smtClean="0">
                <a:solidFill>
                  <a:schemeClr val="tx1">
                    <a:lumMod val="65000"/>
                    <a:lumOff val="35000"/>
                  </a:schemeClr>
                </a:solidFill>
              </a:rPr>
              <a:t>Principal</a:t>
            </a:r>
          </a:p>
          <a:p>
            <a:pPr marL="365760" lvl="1" indent="-274320">
              <a:buClr>
                <a:srgbClr val="C00000"/>
              </a:buClr>
              <a:buSzPct val="100000"/>
              <a:buFont typeface="Arial" pitchFamily="34" charset="0"/>
              <a:buChar char="•"/>
            </a:pPr>
            <a:r>
              <a:rPr lang="en-US" sz="2000" dirty="0" smtClean="0">
                <a:solidFill>
                  <a:schemeClr val="tx1">
                    <a:lumMod val="65000"/>
                    <a:lumOff val="35000"/>
                  </a:schemeClr>
                </a:solidFill>
              </a:rPr>
              <a:t>Connect with your district CCSS Specialist about the General Awareness Training for your staff;</a:t>
            </a:r>
          </a:p>
          <a:p>
            <a:pPr marL="365760" lvl="1" indent="-274320">
              <a:buClr>
                <a:srgbClr val="C00000"/>
              </a:buClr>
              <a:buSzPct val="100000"/>
              <a:buFont typeface="Arial" pitchFamily="34" charset="0"/>
              <a:buChar char="•"/>
            </a:pPr>
            <a:r>
              <a:rPr lang="en-US" sz="2000" dirty="0" smtClean="0">
                <a:solidFill>
                  <a:schemeClr val="tx1">
                    <a:lumMod val="65000"/>
                    <a:lumOff val="35000"/>
                  </a:schemeClr>
                </a:solidFill>
              </a:rPr>
              <a:t>Connect with your district CCSS Specialist about new training on the instructional shifts in the English and math; </a:t>
            </a:r>
          </a:p>
          <a:p>
            <a:pPr marL="365760" lvl="1" indent="-274320">
              <a:buClr>
                <a:srgbClr val="C00000"/>
              </a:buClr>
              <a:buSzPct val="100000"/>
              <a:buFont typeface="Arial" pitchFamily="34" charset="0"/>
              <a:buChar char="•"/>
            </a:pPr>
            <a:r>
              <a:rPr lang="en-US" sz="2000" dirty="0" smtClean="0">
                <a:solidFill>
                  <a:schemeClr val="tx1">
                    <a:lumMod val="65000"/>
                    <a:lumOff val="35000"/>
                  </a:schemeClr>
                </a:solidFill>
              </a:rPr>
              <a:t>Ensure teachers have identified the standards they are responsible for teaching in 2012-2013, using the Grade Level Content Comparison documents.</a:t>
            </a:r>
          </a:p>
          <a:p>
            <a:pPr>
              <a:buNone/>
            </a:pPr>
            <a:r>
              <a:rPr lang="en-US" sz="2800" b="1" dirty="0" smtClean="0">
                <a:solidFill>
                  <a:schemeClr val="tx1">
                    <a:lumMod val="65000"/>
                    <a:lumOff val="35000"/>
                  </a:schemeClr>
                </a:solidFill>
              </a:rPr>
              <a:t>Teacher</a:t>
            </a:r>
          </a:p>
          <a:p>
            <a:pPr marL="365760" lvl="1" indent="-274320">
              <a:buClr>
                <a:srgbClr val="C00000"/>
              </a:buClr>
              <a:buSzPct val="100000"/>
              <a:buFont typeface="Arial" pitchFamily="34" charset="0"/>
              <a:buChar char="•"/>
            </a:pPr>
            <a:r>
              <a:rPr lang="en-US" sz="2000" dirty="0" smtClean="0">
                <a:solidFill>
                  <a:schemeClr val="accent3"/>
                </a:solidFill>
              </a:rPr>
              <a:t>Identify the standards they are responsible for in 2012-2013;</a:t>
            </a:r>
          </a:p>
          <a:p>
            <a:pPr marL="365760" lvl="1" indent="-274320">
              <a:buClr>
                <a:srgbClr val="C00000"/>
              </a:buClr>
              <a:buSzPct val="100000"/>
              <a:buFont typeface="Arial" pitchFamily="34" charset="0"/>
              <a:buChar char="•"/>
            </a:pPr>
            <a:r>
              <a:rPr lang="en-US" sz="2000" dirty="0" smtClean="0">
                <a:solidFill>
                  <a:schemeClr val="accent3"/>
                </a:solidFill>
              </a:rPr>
              <a:t>After attending training, consider incorporating  the </a:t>
            </a:r>
            <a:r>
              <a:rPr lang="en-US" sz="2000" dirty="0">
                <a:solidFill>
                  <a:schemeClr val="accent3"/>
                </a:solidFill>
              </a:rPr>
              <a:t>Standards for Mathematical </a:t>
            </a:r>
            <a:r>
              <a:rPr lang="en-US" sz="2000" dirty="0" smtClean="0">
                <a:solidFill>
                  <a:schemeClr val="accent3"/>
                </a:solidFill>
              </a:rPr>
              <a:t>Practice;</a:t>
            </a:r>
          </a:p>
          <a:p>
            <a:pPr marL="365760" lvl="1" indent="-274320">
              <a:buClr>
                <a:srgbClr val="C00000"/>
              </a:buClr>
              <a:buSzPct val="100000"/>
              <a:buFont typeface="Arial" pitchFamily="34" charset="0"/>
              <a:buChar char="•"/>
            </a:pPr>
            <a:r>
              <a:rPr lang="en-US" sz="2000" dirty="0" smtClean="0">
                <a:solidFill>
                  <a:schemeClr val="accent3"/>
                </a:solidFill>
              </a:rPr>
              <a:t>Begin using grade-level </a:t>
            </a:r>
            <a:r>
              <a:rPr lang="en-US" sz="2000" dirty="0">
                <a:solidFill>
                  <a:schemeClr val="accent3"/>
                </a:solidFill>
              </a:rPr>
              <a:t>complex text (both literary and informational) and increase </a:t>
            </a:r>
            <a:r>
              <a:rPr lang="en-US" sz="2000" dirty="0" smtClean="0">
                <a:solidFill>
                  <a:schemeClr val="accent3"/>
                </a:solidFill>
              </a:rPr>
              <a:t>students’ </a:t>
            </a:r>
            <a:r>
              <a:rPr lang="en-US" sz="2000" dirty="0">
                <a:solidFill>
                  <a:schemeClr val="accent3"/>
                </a:solidFill>
              </a:rPr>
              <a:t>opportunities to express their understanding of text through writing and speaking.</a:t>
            </a:r>
          </a:p>
          <a:p>
            <a:pPr marL="268230" lvl="1" indent="0">
              <a:buNone/>
            </a:pPr>
            <a:endParaRPr lang="en-US" sz="2400" dirty="0"/>
          </a:p>
        </p:txBody>
      </p:sp>
      <p:cxnSp>
        <p:nvCxnSpPr>
          <p:cNvPr id="26" name="Straight Connector 25"/>
          <p:cNvCxnSpPr/>
          <p:nvPr/>
        </p:nvCxnSpPr>
        <p:spPr>
          <a:xfrm>
            <a:off x="1463040" y="749808"/>
            <a:ext cx="740695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8"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2" name="Straight Connector 11"/>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9730993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10"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Common </a:t>
            </a:r>
          </a:p>
          <a:p>
            <a:pPr algn="ctr"/>
            <a:r>
              <a:rPr lang="en-US" sz="1600" b="1" dirty="0" smtClean="0">
                <a:solidFill>
                  <a:schemeClr val="bg1"/>
                </a:solidFill>
              </a:rPr>
              <a:t>Core State Standards</a:t>
            </a:r>
            <a:endParaRPr lang="en-US" sz="1600" b="1" dirty="0">
              <a:solidFill>
                <a:schemeClr val="bg1"/>
              </a:solidFill>
            </a:endParaRPr>
          </a:p>
        </p:txBody>
      </p:sp>
      <p:sp>
        <p:nvSpPr>
          <p:cNvPr id="11" name="TextBox 10"/>
          <p:cNvSpPr txBox="1"/>
          <p:nvPr/>
        </p:nvSpPr>
        <p:spPr>
          <a:xfrm>
            <a:off x="1467442" y="113459"/>
            <a:ext cx="8136082" cy="646321"/>
          </a:xfrm>
          <a:prstGeom prst="rect">
            <a:avLst/>
          </a:prstGeom>
          <a:noFill/>
        </p:spPr>
        <p:txBody>
          <a:bodyPr wrap="square" lIns="91420" tIns="45710" rIns="91420" bIns="45710" rtlCol="0">
            <a:spAutoFit/>
          </a:bodyPr>
          <a:lstStyle/>
          <a:p>
            <a:r>
              <a:rPr lang="en-US" sz="3600" b="1" dirty="0" smtClean="0">
                <a:solidFill>
                  <a:schemeClr val="accent3"/>
                </a:solidFill>
                <a:latin typeface="Calibri" pitchFamily="34" charset="0"/>
              </a:rPr>
              <a:t>Upcoming Department Support</a:t>
            </a:r>
            <a:endParaRPr lang="en-US" sz="3600" b="1" dirty="0">
              <a:solidFill>
                <a:schemeClr val="accent3"/>
              </a:solidFill>
              <a:latin typeface="Calibri" pitchFamily="34" charset="0"/>
            </a:endParaRPr>
          </a:p>
        </p:txBody>
      </p:sp>
      <p:sp>
        <p:nvSpPr>
          <p:cNvPr id="4" name="Content Placeholder 3"/>
          <p:cNvSpPr>
            <a:spLocks noGrp="1"/>
          </p:cNvSpPr>
          <p:nvPr>
            <p:ph sz="quarter" idx="1"/>
          </p:nvPr>
        </p:nvSpPr>
        <p:spPr/>
        <p:txBody>
          <a:bodyPr/>
          <a:lstStyle/>
          <a:p>
            <a:pPr>
              <a:buNone/>
            </a:pPr>
            <a:r>
              <a:rPr lang="en-US" sz="3000" b="1" dirty="0" smtClean="0">
                <a:solidFill>
                  <a:schemeClr val="tx1">
                    <a:lumMod val="65000"/>
                    <a:lumOff val="35000"/>
                  </a:schemeClr>
                </a:solidFill>
              </a:rPr>
              <a:t>Calendar of Upcoming </a:t>
            </a:r>
            <a:r>
              <a:rPr lang="en-US" sz="3000" b="1" dirty="0">
                <a:solidFill>
                  <a:schemeClr val="tx1">
                    <a:lumMod val="65000"/>
                    <a:lumOff val="35000"/>
                  </a:schemeClr>
                </a:solidFill>
              </a:rPr>
              <a:t>E</a:t>
            </a:r>
            <a:r>
              <a:rPr lang="en-US" sz="3000" b="1" dirty="0" smtClean="0">
                <a:solidFill>
                  <a:schemeClr val="tx1">
                    <a:lumMod val="65000"/>
                    <a:lumOff val="35000"/>
                  </a:schemeClr>
                </a:solidFill>
              </a:rPr>
              <a:t>vents</a:t>
            </a:r>
          </a:p>
          <a:p>
            <a:pPr marL="365760" lvl="1" indent="-274320">
              <a:buClr>
                <a:srgbClr val="C00000"/>
              </a:buClr>
              <a:buSzPct val="100000"/>
              <a:buFont typeface="Arial" pitchFamily="34" charset="0"/>
              <a:buChar char="•"/>
            </a:pPr>
            <a:r>
              <a:rPr lang="en-US" sz="2400" dirty="0" smtClean="0">
                <a:solidFill>
                  <a:schemeClr val="tx1">
                    <a:lumMod val="65000"/>
                    <a:lumOff val="35000"/>
                  </a:schemeClr>
                </a:solidFill>
              </a:rPr>
              <a:t>Regional Content Training for Grades K and 1 </a:t>
            </a:r>
          </a:p>
          <a:p>
            <a:pPr marL="365760" lvl="1" indent="-274320">
              <a:buClr>
                <a:srgbClr val="C00000"/>
              </a:buClr>
              <a:buSzPct val="100000"/>
              <a:buFont typeface="Arial" pitchFamily="34" charset="0"/>
              <a:buChar char="•"/>
            </a:pPr>
            <a:r>
              <a:rPr lang="en-US" sz="2400" dirty="0" smtClean="0">
                <a:solidFill>
                  <a:schemeClr val="tx1">
                    <a:lumMod val="65000"/>
                    <a:lumOff val="35000"/>
                  </a:schemeClr>
                </a:solidFill>
              </a:rPr>
              <a:t>Webinar on Transitional Curriculum and Assessments</a:t>
            </a:r>
          </a:p>
          <a:p>
            <a:pPr marL="365760" lvl="1" indent="-274320">
              <a:buClr>
                <a:srgbClr val="C00000"/>
              </a:buClr>
              <a:buSzPct val="100000"/>
              <a:buFont typeface="Arial" pitchFamily="34" charset="0"/>
              <a:buChar char="•"/>
            </a:pPr>
            <a:r>
              <a:rPr lang="en-US" sz="2400" dirty="0" smtClean="0">
                <a:solidFill>
                  <a:schemeClr val="tx1">
                    <a:lumMod val="65000"/>
                    <a:lumOff val="35000"/>
                  </a:schemeClr>
                </a:solidFill>
              </a:rPr>
              <a:t>Summer Institutes for school teams of 3 on assessment and content progressions and instructional practices </a:t>
            </a:r>
          </a:p>
          <a:p>
            <a:pPr>
              <a:buNone/>
            </a:pPr>
            <a:r>
              <a:rPr lang="en-US" sz="3000" b="1" dirty="0" smtClean="0">
                <a:solidFill>
                  <a:schemeClr val="tx1">
                    <a:lumMod val="65000"/>
                    <a:lumOff val="35000"/>
                  </a:schemeClr>
                </a:solidFill>
              </a:rPr>
              <a:t>Resource Delivery Timeline</a:t>
            </a:r>
          </a:p>
          <a:p>
            <a:pPr marL="365760" lvl="1" indent="-274320">
              <a:buClr>
                <a:srgbClr val="C00000"/>
              </a:buClr>
              <a:buSzPct val="100000"/>
              <a:buFont typeface="Arial" pitchFamily="34" charset="0"/>
              <a:buChar char="•"/>
            </a:pPr>
            <a:r>
              <a:rPr lang="en-US" sz="2400" dirty="0" smtClean="0">
                <a:solidFill>
                  <a:schemeClr val="tx1">
                    <a:lumMod val="65000"/>
                    <a:lumOff val="35000"/>
                  </a:schemeClr>
                </a:solidFill>
              </a:rPr>
              <a:t>Curriculum Available – Early June</a:t>
            </a:r>
          </a:p>
          <a:p>
            <a:pPr marL="365760" lvl="1" indent="-274320">
              <a:buClr>
                <a:srgbClr val="C00000"/>
              </a:buClr>
              <a:buSzPct val="100000"/>
              <a:buFont typeface="Arial" pitchFamily="34" charset="0"/>
              <a:buChar char="•"/>
            </a:pPr>
            <a:r>
              <a:rPr lang="en-US" sz="2400" dirty="0" smtClean="0">
                <a:solidFill>
                  <a:schemeClr val="tx1">
                    <a:lumMod val="65000"/>
                    <a:lumOff val="35000"/>
                  </a:schemeClr>
                </a:solidFill>
              </a:rPr>
              <a:t>Assessment  Guides – Late Summer</a:t>
            </a:r>
          </a:p>
          <a:p>
            <a:pPr marL="365760" lvl="1" indent="-274320">
              <a:buClr>
                <a:srgbClr val="C00000"/>
              </a:buClr>
              <a:buSzPct val="100000"/>
              <a:buFont typeface="Arial" pitchFamily="34" charset="0"/>
              <a:buChar char="•"/>
            </a:pPr>
            <a:r>
              <a:rPr lang="en-US" sz="2400" dirty="0" smtClean="0">
                <a:solidFill>
                  <a:schemeClr val="tx1">
                    <a:lumMod val="65000"/>
                    <a:lumOff val="35000"/>
                  </a:schemeClr>
                </a:solidFill>
              </a:rPr>
              <a:t>PASS and EAGLE revisions  to align with transitional curriculum – </a:t>
            </a:r>
            <a:r>
              <a:rPr lang="en-US" sz="2400" dirty="0">
                <a:solidFill>
                  <a:schemeClr val="tx1">
                    <a:lumMod val="65000"/>
                    <a:lumOff val="35000"/>
                  </a:schemeClr>
                </a:solidFill>
              </a:rPr>
              <a:t>f</a:t>
            </a:r>
            <a:r>
              <a:rPr lang="en-US" sz="2400" dirty="0" smtClean="0">
                <a:solidFill>
                  <a:schemeClr val="tx1">
                    <a:lumMod val="65000"/>
                    <a:lumOff val="35000"/>
                  </a:schemeClr>
                </a:solidFill>
              </a:rPr>
              <a:t>all 2012  </a:t>
            </a:r>
            <a:endParaRPr lang="en-US" sz="2400" dirty="0">
              <a:solidFill>
                <a:schemeClr val="tx1">
                  <a:lumMod val="65000"/>
                  <a:lumOff val="35000"/>
                </a:schemeClr>
              </a:solidFill>
            </a:endParaRPr>
          </a:p>
        </p:txBody>
      </p:sp>
      <p:cxnSp>
        <p:nvCxnSpPr>
          <p:cNvPr id="7" name="Straight Connector 6"/>
          <p:cNvCxnSpPr/>
          <p:nvPr/>
        </p:nvCxnSpPr>
        <p:spPr>
          <a:xfrm>
            <a:off x="1463040" y="749808"/>
            <a:ext cx="740695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12"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3" name="Straight Connector 12"/>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2651777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55298" name="TextBox 4"/>
          <p:cNvSpPr txBox="1">
            <a:spLocks noChangeArrowheads="1"/>
          </p:cNvSpPr>
          <p:nvPr/>
        </p:nvSpPr>
        <p:spPr bwMode="auto">
          <a:xfrm>
            <a:off x="0" y="2483585"/>
            <a:ext cx="8961438" cy="1754306"/>
          </a:xfrm>
          <a:prstGeom prst="rect">
            <a:avLst/>
          </a:prstGeom>
          <a:noFill/>
          <a:ln w="9525">
            <a:noFill/>
            <a:miter lim="800000"/>
            <a:headEnd/>
            <a:tailEnd/>
          </a:ln>
        </p:spPr>
        <p:txBody>
          <a:bodyPr wrap="square" lIns="91420" tIns="45710" rIns="91420" bIns="45710" anchor="ctr">
            <a:spAutoFit/>
          </a:bodyPr>
          <a:lstStyle/>
          <a:p>
            <a:pPr algn="ctr"/>
            <a:r>
              <a:rPr lang="en-US" sz="4200" b="1" dirty="0" smtClean="0">
                <a:solidFill>
                  <a:srgbClr val="1B587C"/>
                </a:solidFill>
                <a:latin typeface="Calibri" pitchFamily="34" charset="0"/>
              </a:rPr>
              <a:t>Educator Support &amp; Evaluation (Compass)</a:t>
            </a:r>
          </a:p>
          <a:p>
            <a:pPr algn="ctr"/>
            <a:endParaRPr lang="en-US" sz="2400" b="1" dirty="0" smtClean="0">
              <a:solidFill>
                <a:srgbClr val="1B587C"/>
              </a:solidFill>
            </a:endParaRPr>
          </a:p>
        </p:txBody>
      </p:sp>
      <p:sp>
        <p:nvSpPr>
          <p:cNvPr id="55299" name="TextBox 4"/>
          <p:cNvSpPr txBox="1">
            <a:spLocks noChangeArrowheads="1"/>
          </p:cNvSpPr>
          <p:nvPr/>
        </p:nvSpPr>
        <p:spPr bwMode="auto">
          <a:xfrm>
            <a:off x="0" y="6273800"/>
            <a:ext cx="8961438" cy="276225"/>
          </a:xfrm>
          <a:prstGeom prst="rect">
            <a:avLst/>
          </a:prstGeom>
          <a:noFill/>
          <a:ln w="9525">
            <a:noFill/>
            <a:miter lim="800000"/>
            <a:headEnd/>
            <a:tailEnd/>
          </a:ln>
        </p:spPr>
        <p:txBody>
          <a:bodyPr lIns="91420" tIns="45710" rIns="91420" bIns="45710" anchor="ctr">
            <a:spAutoFit/>
          </a:bodyPr>
          <a:lstStyle/>
          <a:p>
            <a:pPr algn="ctr"/>
            <a:fld id="{E039C189-789B-4026-A496-A4C064F38D2A}" type="slidenum">
              <a:rPr lang="en-US">
                <a:solidFill>
                  <a:srgbClr val="FFFFFF"/>
                </a:solidFill>
              </a:rPr>
              <a:pPr algn="ctr"/>
              <a:t>17</a:t>
            </a:fld>
            <a:endParaRPr lang="en-US" dirty="0">
              <a:solidFill>
                <a:srgbClr val="FFFFFF"/>
              </a:solidFill>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88900" y="627856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bwMode="auto">
          <a:xfrm>
            <a:off x="1355725" y="31750"/>
            <a:ext cx="7605713" cy="8604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3000" b="1" dirty="0" smtClean="0">
                <a:solidFill>
                  <a:srgbClr val="1B587C"/>
                </a:solidFill>
                <a:latin typeface="Calibri" pitchFamily="34" charset="0"/>
                <a:ea typeface="Arial Unicode MS" pitchFamily="34" charset="-128"/>
              </a:rPr>
              <a:t>Why Focus on Educator Support &amp; Evaluation?</a:t>
            </a:r>
            <a:endParaRPr kumimoji="0" lang="en-US" sz="3000" b="1" i="0" u="none" strike="noStrike" kern="1200" cap="none" spc="0" normalizeH="0" baseline="0" noProof="0" dirty="0" smtClean="0">
              <a:ln>
                <a:noFill/>
              </a:ln>
              <a:solidFill>
                <a:srgbClr val="1B587C"/>
              </a:solidFill>
              <a:effectLst/>
              <a:uLnTx/>
              <a:uFillTx/>
              <a:latin typeface="Calibri" pitchFamily="34" charset="0"/>
              <a:ea typeface="Arial Unicode MS" pitchFamily="34" charset="-128"/>
            </a:endParaRPr>
          </a:p>
        </p:txBody>
      </p:sp>
      <p:sp>
        <p:nvSpPr>
          <p:cNvPr id="10" name="Rectangle 9"/>
          <p:cNvSpPr/>
          <p:nvPr/>
        </p:nvSpPr>
        <p:spPr>
          <a:xfrm>
            <a:off x="0" y="0"/>
            <a:ext cx="1376363" cy="11396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extBox 5"/>
          <p:cNvSpPr txBox="1">
            <a:spLocks noChangeArrowheads="1"/>
          </p:cNvSpPr>
          <p:nvPr/>
        </p:nvSpPr>
        <p:spPr bwMode="auto">
          <a:xfrm>
            <a:off x="2" y="202568"/>
            <a:ext cx="1316180" cy="830997"/>
          </a:xfrm>
          <a:prstGeom prst="rect">
            <a:avLst/>
          </a:prstGeom>
          <a:noFill/>
          <a:ln w="9525">
            <a:noFill/>
            <a:miter lim="800000"/>
            <a:headEnd/>
            <a:tailEnd/>
          </a:ln>
        </p:spPr>
        <p:txBody>
          <a:bodyPr wrap="square"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cxnSp>
        <p:nvCxnSpPr>
          <p:cNvPr id="14" name="Straight Connector 13"/>
          <p:cNvCxnSpPr/>
          <p:nvPr/>
        </p:nvCxnSpPr>
        <p:spPr>
          <a:xfrm>
            <a:off x="1447800" y="592138"/>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Rectangle 2"/>
          <p:cNvSpPr>
            <a:spLocks noChangeArrowheads="1"/>
          </p:cNvSpPr>
          <p:nvPr/>
        </p:nvSpPr>
        <p:spPr bwMode="auto">
          <a:xfrm>
            <a:off x="238539" y="1128089"/>
            <a:ext cx="4303644" cy="609600"/>
          </a:xfrm>
          <a:prstGeom prst="rect">
            <a:avLst/>
          </a:prstGeom>
          <a:noFill/>
          <a:ln w="9525">
            <a:noFill/>
            <a:miter lim="800000"/>
            <a:headEnd/>
            <a:tailEnd/>
          </a:ln>
        </p:spPr>
        <p:txBody>
          <a:bodyPr/>
          <a:lstStyle/>
          <a:p>
            <a:pPr>
              <a:defRPr/>
            </a:pPr>
            <a:r>
              <a:rPr lang="en-US" sz="1800" b="1" spc="-30" dirty="0" smtClean="0">
                <a:solidFill>
                  <a:schemeClr val="tx2"/>
                </a:solidFill>
                <a:latin typeface="Arial" pitchFamily="34" charset="0"/>
                <a:cs typeface="Arial" pitchFamily="34" charset="0"/>
              </a:rPr>
              <a:t>One study found that Dallas </a:t>
            </a:r>
            <a:r>
              <a:rPr lang="en-US" sz="1800" b="1" spc="-30" dirty="0">
                <a:solidFill>
                  <a:schemeClr val="tx2"/>
                </a:solidFill>
                <a:latin typeface="Arial" pitchFamily="34" charset="0"/>
                <a:cs typeface="Arial" pitchFamily="34" charset="0"/>
              </a:rPr>
              <a:t>students who start 3</a:t>
            </a:r>
            <a:r>
              <a:rPr lang="en-US" sz="1800" b="1" spc="-30" baseline="30000" dirty="0">
                <a:solidFill>
                  <a:schemeClr val="tx2"/>
                </a:solidFill>
                <a:latin typeface="Arial" pitchFamily="34" charset="0"/>
                <a:cs typeface="Arial" pitchFamily="34" charset="0"/>
              </a:rPr>
              <a:t>rd</a:t>
            </a:r>
            <a:r>
              <a:rPr lang="en-US" sz="1800" b="1" spc="-30" dirty="0">
                <a:solidFill>
                  <a:schemeClr val="tx2"/>
                </a:solidFill>
                <a:latin typeface="Arial" pitchFamily="34" charset="0"/>
                <a:cs typeface="Arial" pitchFamily="34" charset="0"/>
              </a:rPr>
              <a:t> grade at about the same level of math achievement…</a:t>
            </a:r>
          </a:p>
        </p:txBody>
      </p:sp>
      <p:graphicFrame>
        <p:nvGraphicFramePr>
          <p:cNvPr id="10241" name="Object 3"/>
          <p:cNvGraphicFramePr>
            <a:graphicFrameLocks noChangeAspect="1"/>
          </p:cNvGraphicFramePr>
          <p:nvPr/>
        </p:nvGraphicFramePr>
        <p:xfrm>
          <a:off x="152400" y="1919910"/>
          <a:ext cx="4105275" cy="4533900"/>
        </p:xfrm>
        <a:graphic>
          <a:graphicData uri="http://schemas.openxmlformats.org/presentationml/2006/ole">
            <p:oleObj spid="_x0000_s154682" name="Chart" r:id="rId4" imgW="4105118" imgH="4533833" progId="MSGraph.Chart.8">
              <p:embed followColorScheme="full"/>
            </p:oleObj>
          </a:graphicData>
        </a:graphic>
      </p:graphicFrame>
      <p:sp>
        <p:nvSpPr>
          <p:cNvPr id="15" name="AutoShape 6"/>
          <p:cNvSpPr>
            <a:spLocks noChangeArrowheads="1"/>
          </p:cNvSpPr>
          <p:nvPr/>
        </p:nvSpPr>
        <p:spPr bwMode="auto">
          <a:xfrm>
            <a:off x="3200400" y="2380285"/>
            <a:ext cx="1371600" cy="777875"/>
          </a:xfrm>
          <a:prstGeom prst="rightArrow">
            <a:avLst>
              <a:gd name="adj1" fmla="val 70667"/>
              <a:gd name="adj2" fmla="val 64310"/>
            </a:avLst>
          </a:prstGeom>
          <a:solidFill>
            <a:schemeClr val="bg2"/>
          </a:solidFill>
          <a:ln w="9525" algn="ctr">
            <a:noFill/>
            <a:miter lim="800000"/>
            <a:headEnd/>
            <a:tailEnd/>
          </a:ln>
        </p:spPr>
        <p:txBody>
          <a:bodyPr anchor="ctr">
            <a:spAutoFit/>
          </a:bodyPr>
          <a:lstStyle/>
          <a:p>
            <a:pPr algn="ctr"/>
            <a:r>
              <a:rPr lang="en-US" sz="1000" dirty="0"/>
              <a:t>After 3 EFFECTIVE Teachers</a:t>
            </a:r>
          </a:p>
        </p:txBody>
      </p:sp>
      <p:sp>
        <p:nvSpPr>
          <p:cNvPr id="16" name="AutoShape 7"/>
          <p:cNvSpPr>
            <a:spLocks noChangeArrowheads="1"/>
          </p:cNvSpPr>
          <p:nvPr/>
        </p:nvSpPr>
        <p:spPr bwMode="auto">
          <a:xfrm>
            <a:off x="3200400" y="3789985"/>
            <a:ext cx="1373188" cy="777875"/>
          </a:xfrm>
          <a:prstGeom prst="rightArrow">
            <a:avLst>
              <a:gd name="adj1" fmla="val 70667"/>
              <a:gd name="adj2" fmla="val 64385"/>
            </a:avLst>
          </a:prstGeom>
          <a:solidFill>
            <a:schemeClr val="bg2"/>
          </a:solidFill>
          <a:ln w="9525" algn="ctr">
            <a:noFill/>
            <a:miter lim="800000"/>
            <a:headEnd/>
            <a:tailEnd/>
          </a:ln>
        </p:spPr>
        <p:txBody>
          <a:bodyPr anchor="ctr">
            <a:spAutoFit/>
          </a:bodyPr>
          <a:lstStyle/>
          <a:p>
            <a:pPr algn="ctr"/>
            <a:r>
              <a:rPr lang="en-US" sz="1000" dirty="0"/>
              <a:t>After 3 INEFFECTIVE Teachers</a:t>
            </a:r>
          </a:p>
        </p:txBody>
      </p:sp>
      <p:sp>
        <p:nvSpPr>
          <p:cNvPr id="17" name="Rectangle 2"/>
          <p:cNvSpPr>
            <a:spLocks noChangeArrowheads="1"/>
          </p:cNvSpPr>
          <p:nvPr/>
        </p:nvSpPr>
        <p:spPr bwMode="auto">
          <a:xfrm>
            <a:off x="4661452" y="1128089"/>
            <a:ext cx="4299986" cy="685800"/>
          </a:xfrm>
          <a:prstGeom prst="rect">
            <a:avLst/>
          </a:prstGeom>
          <a:noFill/>
          <a:ln w="9525">
            <a:noFill/>
            <a:miter lim="800000"/>
            <a:headEnd/>
            <a:tailEnd/>
          </a:ln>
        </p:spPr>
        <p:txBody>
          <a:bodyPr/>
          <a:lstStyle/>
          <a:p>
            <a:pPr>
              <a:defRPr/>
            </a:pPr>
            <a:r>
              <a:rPr lang="en-US" sz="1800" b="1" spc="-30" dirty="0">
                <a:latin typeface="Arial" pitchFamily="34" charset="0"/>
                <a:cs typeface="Arial" pitchFamily="34" charset="0"/>
              </a:rPr>
              <a:t>…may finish 5</a:t>
            </a:r>
            <a:r>
              <a:rPr lang="en-US" sz="1800" b="1" spc="-30" baseline="30000" dirty="0">
                <a:latin typeface="Arial" pitchFamily="34" charset="0"/>
                <a:cs typeface="Arial" pitchFamily="34" charset="0"/>
              </a:rPr>
              <a:t>th</a:t>
            </a:r>
            <a:r>
              <a:rPr lang="en-US" sz="1800" b="1" spc="-30" dirty="0">
                <a:latin typeface="Arial" pitchFamily="34" charset="0"/>
                <a:cs typeface="Arial" pitchFamily="34" charset="0"/>
              </a:rPr>
              <a:t> grade math at dramatically different levels depending on the quality of their teachers.</a:t>
            </a:r>
          </a:p>
        </p:txBody>
      </p:sp>
      <p:graphicFrame>
        <p:nvGraphicFramePr>
          <p:cNvPr id="10242" name="Object 5"/>
          <p:cNvGraphicFramePr>
            <a:graphicFrameLocks noChangeAspect="1"/>
          </p:cNvGraphicFramePr>
          <p:nvPr/>
        </p:nvGraphicFramePr>
        <p:xfrm>
          <a:off x="4505325" y="1919910"/>
          <a:ext cx="4105275" cy="4533900"/>
        </p:xfrm>
        <a:graphic>
          <a:graphicData uri="http://schemas.openxmlformats.org/presentationml/2006/ole">
            <p:oleObj spid="_x0000_s154683" name="Chart" r:id="rId5" imgW="4105290" imgH="4533961" progId="MSGraph.Chart.8">
              <p:embed followColorScheme="full"/>
            </p:oleObj>
          </a:graphicData>
        </a:graphic>
      </p:graphicFrame>
      <p:sp>
        <p:nvSpPr>
          <p:cNvPr id="18" name="Text Box 8"/>
          <p:cNvSpPr txBox="1">
            <a:spLocks noChangeArrowheads="1"/>
          </p:cNvSpPr>
          <p:nvPr/>
        </p:nvSpPr>
        <p:spPr bwMode="auto">
          <a:xfrm>
            <a:off x="0" y="5746321"/>
            <a:ext cx="8961438" cy="400110"/>
          </a:xfrm>
          <a:prstGeom prst="rect">
            <a:avLst/>
          </a:prstGeom>
          <a:noFill/>
          <a:ln w="44450">
            <a:noFill/>
            <a:miter lim="800000"/>
            <a:headEnd/>
            <a:tailEnd/>
          </a:ln>
        </p:spPr>
        <p:txBody>
          <a:bodyPr wrap="square">
            <a:spAutoFit/>
          </a:bodyPr>
          <a:lstStyle/>
          <a:p>
            <a:pPr>
              <a:spcBef>
                <a:spcPct val="50000"/>
              </a:spcBef>
            </a:pPr>
            <a:r>
              <a:rPr lang="en-US" sz="800" spc="-20" dirty="0"/>
              <a:t>Original analysis by the Education Trust. </a:t>
            </a:r>
          </a:p>
          <a:p>
            <a:pPr>
              <a:spcBef>
                <a:spcPct val="50000"/>
              </a:spcBef>
            </a:pPr>
            <a:r>
              <a:rPr lang="en-US" sz="800" u="sng" spc="-20" dirty="0"/>
              <a:t>Source</a:t>
            </a:r>
            <a:r>
              <a:rPr lang="en-US" sz="800" spc="-20" dirty="0"/>
              <a:t>:  Heather Jordan, Robert Mendro, and Dash Weerasinghe, </a:t>
            </a:r>
            <a:r>
              <a:rPr lang="en-US" sz="800" i="1" spc="-20" dirty="0"/>
              <a:t>The Effects of Teachers on Longitudinal Student Achievement</a:t>
            </a:r>
            <a:r>
              <a:rPr lang="en-US" sz="800" spc="-20" dirty="0"/>
              <a:t>, 1997</a:t>
            </a:r>
            <a:r>
              <a:rPr lang="en-US" sz="800" spc="-20" dirty="0" smtClean="0"/>
              <a:t>. Graphs provided courtesy of The New Teacher Project (TNTP).</a:t>
            </a:r>
            <a:endParaRPr lang="en-US" sz="800" spc="-20" dirty="0"/>
          </a:p>
        </p:txBody>
      </p:sp>
      <p:sp>
        <p:nvSpPr>
          <p:cNvPr id="19"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20"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21" name="Straight Connector 20"/>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52676034"/>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0" y="1329690"/>
            <a:ext cx="8748214" cy="4563292"/>
          </a:xfrm>
          <a:prstGeom prst="rect">
            <a:avLst/>
          </a:prstGeom>
        </p:spPr>
        <p:txBody>
          <a:bodyPr lIns="91420" tIns="45710" rIns="91420" bIns="45710" anchor="t" anchorCtr="0">
            <a:noAutofit/>
          </a:bodyPr>
          <a:lstStyle/>
          <a:p>
            <a:pPr marL="274262" indent="-182841" defTabSz="914206" eaLnBrk="0" hangingPunct="0">
              <a:spcBef>
                <a:spcPts val="0"/>
              </a:spcBef>
              <a:spcAft>
                <a:spcPts val="1800"/>
              </a:spcAft>
              <a:buClr>
                <a:srgbClr val="7895AF"/>
              </a:buClr>
              <a:buSzPct val="85000"/>
              <a:defRPr/>
            </a:pPr>
            <a:endParaRPr lang="en-US" sz="2400" dirty="0" smtClean="0">
              <a:solidFill>
                <a:schemeClr val="tx1">
                  <a:lumMod val="65000"/>
                  <a:lumOff val="35000"/>
                </a:schemeClr>
              </a:solidFill>
              <a:latin typeface="Arial" pitchFamily="34" charset="0"/>
              <a:cs typeface="Arial" pitchFamily="34" charset="0"/>
            </a:endParaRPr>
          </a:p>
        </p:txBody>
      </p:sp>
      <p:sp>
        <p:nvSpPr>
          <p:cNvPr id="3" name="Rectangle 2"/>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4"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sp>
        <p:nvSpPr>
          <p:cNvPr id="5" name="Title 1"/>
          <p:cNvSpPr txBox="1">
            <a:spLocks/>
          </p:cNvSpPr>
          <p:nvPr/>
        </p:nvSpPr>
        <p:spPr bwMode="auto">
          <a:xfrm>
            <a:off x="1355725" y="31750"/>
            <a:ext cx="7605713" cy="860425"/>
          </a:xfrm>
          <a:prstGeom prst="rect">
            <a:avLst/>
          </a:prstGeom>
          <a:noFill/>
          <a:ln>
            <a:miter lim="800000"/>
            <a:headEnd/>
            <a:tailEnd/>
          </a:ln>
        </p:spPr>
        <p:txBody>
          <a:bodyPr vert="horz" wrap="square" lIns="91420" tIns="45710" rIns="91420" bIns="45710" numCol="1" anchor="t" anchorCtr="0" compatLnSpc="1">
            <a:prstTxWarp prst="textNoShape">
              <a:avLst/>
            </a:prstTxWarp>
          </a:bodyPr>
          <a:lstStyle/>
          <a:p>
            <a:pPr eaLnBrk="0" hangingPunct="0">
              <a:defRPr/>
            </a:pPr>
            <a:r>
              <a:rPr lang="en-US" sz="3600" b="1" dirty="0" smtClean="0">
                <a:solidFill>
                  <a:srgbClr val="1B587C"/>
                </a:solidFill>
                <a:latin typeface="Calibri" pitchFamily="34" charset="0"/>
                <a:ea typeface="Arial Unicode MS" pitchFamily="34" charset="-128"/>
              </a:rPr>
              <a:t>Policy Requirements at LEA Level: </a:t>
            </a:r>
          </a:p>
          <a:p>
            <a:pPr eaLnBrk="0" hangingPunct="0">
              <a:defRPr/>
            </a:pPr>
            <a:r>
              <a:rPr lang="en-US" sz="3600" b="1" dirty="0" smtClean="0">
                <a:solidFill>
                  <a:srgbClr val="1B587C"/>
                </a:solidFill>
                <a:latin typeface="Calibri" pitchFamily="34" charset="0"/>
                <a:ea typeface="Arial Unicode MS" pitchFamily="34" charset="-128"/>
              </a:rPr>
              <a:t>Act 54</a:t>
            </a:r>
          </a:p>
        </p:txBody>
      </p:sp>
      <p:sp>
        <p:nvSpPr>
          <p:cNvPr id="17" name="TextBox 16"/>
          <p:cNvSpPr txBox="1"/>
          <p:nvPr/>
        </p:nvSpPr>
        <p:spPr>
          <a:xfrm>
            <a:off x="188507" y="1112755"/>
            <a:ext cx="8458200" cy="4878238"/>
          </a:xfrm>
          <a:prstGeom prst="rect">
            <a:avLst/>
          </a:prstGeom>
          <a:noFill/>
        </p:spPr>
        <p:txBody>
          <a:bodyPr wrap="square" lIns="91420" tIns="45710" rIns="91420" bIns="45710">
            <a:spAutoFit/>
          </a:bodyPr>
          <a:lstStyle/>
          <a:p>
            <a:pPr marL="457102" indent="-219409">
              <a:spcAft>
                <a:spcPts val="1200"/>
              </a:spcAft>
            </a:pPr>
            <a:endParaRPr lang="en-US" sz="2400" dirty="0" smtClean="0"/>
          </a:p>
          <a:p>
            <a:pPr marL="457102" indent="-219409">
              <a:spcAft>
                <a:spcPts val="1200"/>
              </a:spcAft>
              <a:buClr>
                <a:srgbClr val="C00000"/>
              </a:buClr>
              <a:buFont typeface="Arial" pitchFamily="34" charset="0"/>
              <a:buChar char="•"/>
            </a:pPr>
            <a:r>
              <a:rPr lang="en-US" sz="3000" dirty="0" smtClean="0">
                <a:solidFill>
                  <a:schemeClr val="tx1">
                    <a:lumMod val="65000"/>
                    <a:lumOff val="35000"/>
                  </a:schemeClr>
                </a:solidFill>
                <a:latin typeface="Calibri" pitchFamily="34" charset="0"/>
              </a:rPr>
              <a:t>Evaluate teachers and administrators annually, with 50% of evaluations based on student growth;</a:t>
            </a:r>
          </a:p>
          <a:p>
            <a:pPr marL="457102" indent="-219409">
              <a:spcAft>
                <a:spcPts val="1200"/>
              </a:spcAft>
              <a:buClr>
                <a:srgbClr val="C00000"/>
              </a:buClr>
              <a:buFont typeface="Arial" pitchFamily="34" charset="0"/>
              <a:buChar char="•"/>
            </a:pPr>
            <a:r>
              <a:rPr lang="en-US" sz="3000" dirty="0" smtClean="0">
                <a:solidFill>
                  <a:schemeClr val="tx1">
                    <a:lumMod val="65000"/>
                    <a:lumOff val="35000"/>
                  </a:schemeClr>
                </a:solidFill>
                <a:latin typeface="Calibri" pitchFamily="34" charset="0"/>
              </a:rPr>
              <a:t>Provide professional development and intensive assistance to educators, based on individual areas of need; and</a:t>
            </a:r>
          </a:p>
          <a:p>
            <a:pPr marL="457102" indent="-219409">
              <a:spcAft>
                <a:spcPts val="1200"/>
              </a:spcAft>
              <a:buClr>
                <a:srgbClr val="C00000"/>
              </a:buClr>
              <a:buFont typeface="Arial" pitchFamily="34" charset="0"/>
              <a:buChar char="•"/>
            </a:pPr>
            <a:r>
              <a:rPr lang="en-US" sz="3000" dirty="0" smtClean="0">
                <a:solidFill>
                  <a:schemeClr val="tx1">
                    <a:lumMod val="65000"/>
                    <a:lumOff val="35000"/>
                  </a:schemeClr>
                </a:solidFill>
                <a:latin typeface="Calibri" pitchFamily="34" charset="0"/>
              </a:rPr>
              <a:t>Use effectiveness data to inform human capital decisions.</a:t>
            </a:r>
          </a:p>
          <a:p>
            <a:pPr marL="457102" indent="-220616">
              <a:defRPr/>
            </a:pPr>
            <a:endParaRPr lang="en-US" sz="2000" dirty="0">
              <a:latin typeface="Arial" pitchFamily="34" charset="0"/>
            </a:endParaRPr>
          </a:p>
          <a:p>
            <a:pPr>
              <a:defRPr/>
            </a:pPr>
            <a:endParaRPr lang="en-US" dirty="0">
              <a:latin typeface="Arial" pitchFamily="34" charset="0"/>
            </a:endParaRPr>
          </a:p>
        </p:txBody>
      </p:sp>
      <p:cxnSp>
        <p:nvCxnSpPr>
          <p:cNvPr id="9" name="Straight Connector 8"/>
          <p:cNvCxnSpPr/>
          <p:nvPr/>
        </p:nvCxnSpPr>
        <p:spPr>
          <a:xfrm>
            <a:off x="1411226" y="1122490"/>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10"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1" name="Straight Connector 10"/>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27620929"/>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p:cNvSpPr txBox="1">
            <a:spLocks/>
          </p:cNvSpPr>
          <p:nvPr/>
        </p:nvSpPr>
        <p:spPr>
          <a:xfrm>
            <a:off x="74679" y="228115"/>
            <a:ext cx="8812081" cy="613679"/>
          </a:xfrm>
          <a:prstGeom prst="rect">
            <a:avLst/>
          </a:prstGeom>
          <a:noFill/>
        </p:spPr>
        <p:txBody>
          <a:bodyPr wrap="square" lIns="89576" tIns="44787" rIns="89576" bIns="44787" rtlCol="0" anchor="ctr">
            <a:spAutoFit/>
          </a:bodyPr>
          <a:lstStyle/>
          <a:p>
            <a:pPr algn="ctr" defTabSz="895737">
              <a:defRPr/>
            </a:pPr>
            <a:r>
              <a:rPr lang="en-US" sz="3400" b="1" dirty="0" smtClean="0">
                <a:solidFill>
                  <a:srgbClr val="063E7E"/>
                </a:solidFill>
                <a:latin typeface="Calibri" pitchFamily="34" charset="0"/>
                <a:ea typeface="+mj-ea"/>
              </a:rPr>
              <a:t>Unprecedented Progress</a:t>
            </a:r>
            <a:endParaRPr lang="en-US" sz="3400" b="1" dirty="0">
              <a:solidFill>
                <a:srgbClr val="063E7E"/>
              </a:solidFill>
              <a:latin typeface="Calibri" pitchFamily="34" charset="0"/>
              <a:ea typeface="+mj-ea"/>
            </a:endParaRPr>
          </a:p>
        </p:txBody>
      </p:sp>
      <p:pic>
        <p:nvPicPr>
          <p:cNvPr id="4" name="Picture 3" descr="060211_LA-6-Years-2b.png"/>
          <p:cNvPicPr>
            <a:picLocks noChangeAspect="1"/>
          </p:cNvPicPr>
          <p:nvPr/>
        </p:nvPicPr>
        <p:blipFill>
          <a:blip r:embed="rId3" cstate="print"/>
          <a:stretch>
            <a:fillRect/>
          </a:stretch>
        </p:blipFill>
        <p:spPr>
          <a:xfrm>
            <a:off x="436780" y="1846054"/>
            <a:ext cx="7838549" cy="4523968"/>
          </a:xfrm>
          <a:prstGeom prst="rect">
            <a:avLst/>
          </a:prstGeom>
        </p:spPr>
      </p:pic>
      <p:sp>
        <p:nvSpPr>
          <p:cNvPr id="6" name="TextBox 5"/>
          <p:cNvSpPr txBox="1"/>
          <p:nvPr/>
        </p:nvSpPr>
        <p:spPr>
          <a:xfrm>
            <a:off x="983411" y="1365149"/>
            <a:ext cx="7366958" cy="459811"/>
          </a:xfrm>
          <a:prstGeom prst="rect">
            <a:avLst/>
          </a:prstGeom>
          <a:noFill/>
        </p:spPr>
        <p:txBody>
          <a:bodyPr wrap="square" lIns="89592" tIns="44797" rIns="89592" bIns="44797" rtlCol="0">
            <a:spAutoFit/>
          </a:bodyPr>
          <a:lstStyle/>
          <a:p>
            <a:pPr algn="ctr"/>
            <a:r>
              <a:rPr lang="en-US" sz="2400" b="1" dirty="0" smtClean="0">
                <a:latin typeface="Calibri" pitchFamily="34" charset="0"/>
              </a:rPr>
              <a:t>Percentage of Students at </a:t>
            </a:r>
            <a:r>
              <a:rPr lang="en-US" sz="2400" b="1" i="1" dirty="0" smtClean="0">
                <a:latin typeface="Calibri" pitchFamily="34" charset="0"/>
              </a:rPr>
              <a:t>Basic</a:t>
            </a:r>
            <a:r>
              <a:rPr lang="en-US" sz="2400" b="1" dirty="0" smtClean="0">
                <a:latin typeface="Calibri" pitchFamily="34" charset="0"/>
              </a:rPr>
              <a:t> and Above (1999-2011)</a:t>
            </a:r>
            <a:endParaRPr lang="en-US" sz="2400" b="1" dirty="0">
              <a:latin typeface="Calibri" pitchFamily="34" charset="0"/>
            </a:endParaRPr>
          </a:p>
        </p:txBody>
      </p:sp>
      <p:sp>
        <p:nvSpPr>
          <p:cNvPr id="7" name="TextBox 6"/>
          <p:cNvSpPr txBox="1"/>
          <p:nvPr/>
        </p:nvSpPr>
        <p:spPr>
          <a:xfrm>
            <a:off x="0" y="888081"/>
            <a:ext cx="8961438" cy="497704"/>
          </a:xfrm>
          <a:prstGeom prst="rect">
            <a:avLst/>
          </a:prstGeom>
          <a:noFill/>
        </p:spPr>
        <p:txBody>
          <a:bodyPr wrap="square" lIns="89592" tIns="44797" rIns="89592" bIns="44797" rtlCol="0">
            <a:spAutoFit/>
          </a:bodyPr>
          <a:lstStyle/>
          <a:p>
            <a:pPr algn="ctr"/>
            <a:r>
              <a:rPr lang="en-US" sz="2600" b="1" spc="-30" dirty="0" smtClean="0">
                <a:solidFill>
                  <a:schemeClr val="tx1">
                    <a:lumMod val="65000"/>
                    <a:lumOff val="35000"/>
                  </a:schemeClr>
                </a:solidFill>
                <a:latin typeface="Calibri" pitchFamily="34" charset="0"/>
              </a:rPr>
              <a:t>46 Percent Increase in Percentage of Students at Grade Level.</a:t>
            </a:r>
            <a:endParaRPr lang="en-US" sz="2600" b="1" spc="-30" dirty="0">
              <a:solidFill>
                <a:schemeClr val="tx1">
                  <a:lumMod val="65000"/>
                  <a:lumOff val="35000"/>
                </a:schemeClr>
              </a:solidFill>
              <a:latin typeface="Calibri" pitchFamily="34" charset="0"/>
            </a:endParaRPr>
          </a:p>
        </p:txBody>
      </p:sp>
      <p:cxnSp>
        <p:nvCxnSpPr>
          <p:cNvPr id="9" name="Straight Connector 8"/>
          <p:cNvCxnSpPr/>
          <p:nvPr/>
        </p:nvCxnSpPr>
        <p:spPr>
          <a:xfrm>
            <a:off x="697994" y="775018"/>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4"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sp>
        <p:nvSpPr>
          <p:cNvPr id="5" name="Title 1"/>
          <p:cNvSpPr txBox="1">
            <a:spLocks/>
          </p:cNvSpPr>
          <p:nvPr/>
        </p:nvSpPr>
        <p:spPr bwMode="auto">
          <a:xfrm>
            <a:off x="1355725" y="31750"/>
            <a:ext cx="7605713" cy="860425"/>
          </a:xfrm>
          <a:prstGeom prst="rect">
            <a:avLst/>
          </a:prstGeom>
          <a:noFill/>
          <a:ln>
            <a:miter lim="800000"/>
            <a:headEnd/>
            <a:tailEnd/>
          </a:ln>
        </p:spPr>
        <p:txBody>
          <a:bodyPr vert="horz" wrap="square" lIns="91420" tIns="45710" rIns="91420" bIns="45710" numCol="1" anchor="t" anchorCtr="0" compatLnSpc="1">
            <a:prstTxWarp prst="textNoShape">
              <a:avLst/>
            </a:prstTxWarp>
          </a:bodyPr>
          <a:lstStyle/>
          <a:p>
            <a:pPr eaLnBrk="0" hangingPunct="0">
              <a:defRPr/>
            </a:pPr>
            <a:r>
              <a:rPr lang="en-US" sz="3200" b="1" dirty="0" smtClean="0">
                <a:solidFill>
                  <a:srgbClr val="1B587C"/>
                </a:solidFill>
                <a:latin typeface="Calibri" pitchFamily="34" charset="0"/>
                <a:ea typeface="Arial Unicode MS" pitchFamily="34" charset="-128"/>
              </a:rPr>
              <a:t>Policy Requirements at LEA Level: </a:t>
            </a:r>
          </a:p>
          <a:p>
            <a:pPr eaLnBrk="0" hangingPunct="0">
              <a:defRPr/>
            </a:pPr>
            <a:r>
              <a:rPr lang="en-US" sz="3200" b="1" dirty="0" smtClean="0">
                <a:solidFill>
                  <a:srgbClr val="1B587C"/>
                </a:solidFill>
                <a:latin typeface="Calibri" pitchFamily="34" charset="0"/>
                <a:ea typeface="Arial Unicode MS" pitchFamily="34" charset="-128"/>
              </a:rPr>
              <a:t>Bulletin 130</a:t>
            </a:r>
          </a:p>
        </p:txBody>
      </p:sp>
      <p:sp>
        <p:nvSpPr>
          <p:cNvPr id="17" name="TextBox 16"/>
          <p:cNvSpPr txBox="1"/>
          <p:nvPr/>
        </p:nvSpPr>
        <p:spPr>
          <a:xfrm>
            <a:off x="316523" y="984738"/>
            <a:ext cx="8458200" cy="1692771"/>
          </a:xfrm>
          <a:prstGeom prst="rect">
            <a:avLst/>
          </a:prstGeom>
          <a:noFill/>
        </p:spPr>
        <p:txBody>
          <a:bodyPr wrap="square" lIns="91420" tIns="45710" rIns="91420" bIns="45710">
            <a:spAutoFit/>
          </a:bodyPr>
          <a:lstStyle/>
          <a:p>
            <a:pPr marL="457102" indent="-219409">
              <a:spcAft>
                <a:spcPts val="1200"/>
              </a:spcAft>
            </a:pPr>
            <a:endParaRPr lang="en-US" sz="2400" dirty="0" smtClean="0"/>
          </a:p>
          <a:p>
            <a:pPr marL="457102" indent="-219409">
              <a:spcAft>
                <a:spcPts val="1200"/>
              </a:spcAft>
              <a:buFont typeface="Arial" pitchFamily="34" charset="0"/>
              <a:buChar char="•"/>
            </a:pPr>
            <a:endParaRPr lang="en-US" sz="2800" dirty="0" smtClean="0">
              <a:solidFill>
                <a:srgbClr val="656565"/>
              </a:solidFill>
            </a:endParaRPr>
          </a:p>
          <a:p>
            <a:pPr marL="457102" indent="-220616">
              <a:defRPr/>
            </a:pPr>
            <a:endParaRPr lang="en-US" sz="2000" dirty="0">
              <a:latin typeface="Arial" pitchFamily="34" charset="0"/>
            </a:endParaRPr>
          </a:p>
          <a:p>
            <a:pPr>
              <a:defRPr/>
            </a:pPr>
            <a:endParaRPr lang="en-US" dirty="0">
              <a:latin typeface="Arial" pitchFamily="34" charset="0"/>
            </a:endParaRPr>
          </a:p>
        </p:txBody>
      </p:sp>
      <p:sp>
        <p:nvSpPr>
          <p:cNvPr id="9" name="TextBox 8"/>
          <p:cNvSpPr txBox="1"/>
          <p:nvPr/>
        </p:nvSpPr>
        <p:spPr>
          <a:xfrm>
            <a:off x="0" y="1500809"/>
            <a:ext cx="8961438" cy="4985960"/>
          </a:xfrm>
          <a:prstGeom prst="rect">
            <a:avLst/>
          </a:prstGeom>
          <a:noFill/>
        </p:spPr>
        <p:txBody>
          <a:bodyPr wrap="square" lIns="91420" tIns="45710" rIns="91420" bIns="45710">
            <a:spAutoFit/>
          </a:bodyPr>
          <a:lstStyle/>
          <a:p>
            <a:pPr marL="457102" indent="-219409">
              <a:spcAft>
                <a:spcPts val="1200"/>
              </a:spcAft>
              <a:buClr>
                <a:srgbClr val="C00000"/>
              </a:buClr>
              <a:buFont typeface="Arial" pitchFamily="34" charset="0"/>
              <a:buChar char="•"/>
            </a:pPr>
            <a:r>
              <a:rPr lang="en-US" sz="3200" dirty="0" smtClean="0">
                <a:solidFill>
                  <a:schemeClr val="tx1">
                    <a:lumMod val="65000"/>
                    <a:lumOff val="35000"/>
                  </a:schemeClr>
                </a:solidFill>
                <a:latin typeface="Calibri" pitchFamily="34" charset="0"/>
              </a:rPr>
              <a:t>Use value-added model (VAM) to measure student growth, where available;</a:t>
            </a:r>
          </a:p>
          <a:p>
            <a:pPr marL="457102" indent="-219409">
              <a:spcAft>
                <a:spcPts val="1200"/>
              </a:spcAft>
              <a:buClr>
                <a:srgbClr val="C00000"/>
              </a:buClr>
              <a:buFont typeface="Arial" pitchFamily="34" charset="0"/>
              <a:buChar char="•"/>
            </a:pPr>
            <a:r>
              <a:rPr lang="en-US" sz="3200" dirty="0" smtClean="0">
                <a:solidFill>
                  <a:schemeClr val="tx1">
                    <a:lumMod val="65000"/>
                    <a:lumOff val="35000"/>
                  </a:schemeClr>
                </a:solidFill>
                <a:latin typeface="Calibri" pitchFamily="34" charset="0"/>
              </a:rPr>
              <a:t>Use Student Learning Targets (SLTs), based on applicable common assessments, to measure student growth where value-added data are not available; and</a:t>
            </a:r>
          </a:p>
          <a:p>
            <a:pPr marL="457102" indent="-219409">
              <a:spcAft>
                <a:spcPts val="1200"/>
              </a:spcAft>
              <a:buClr>
                <a:srgbClr val="C00000"/>
              </a:buClr>
              <a:buFont typeface="Arial" pitchFamily="34" charset="0"/>
              <a:buChar char="•"/>
            </a:pPr>
            <a:r>
              <a:rPr lang="en-US" sz="3200" dirty="0" smtClean="0">
                <a:solidFill>
                  <a:schemeClr val="tx1">
                    <a:lumMod val="65000"/>
                    <a:lumOff val="35000"/>
                  </a:schemeClr>
                </a:solidFill>
                <a:latin typeface="Calibri" pitchFamily="34" charset="0"/>
              </a:rPr>
              <a:t>Use COMPASS or another state-approved rubric to measure teacher/leader professional practice.</a:t>
            </a:r>
            <a:endParaRPr lang="en-US" sz="2800" dirty="0" smtClean="0">
              <a:solidFill>
                <a:srgbClr val="656565"/>
              </a:solidFill>
            </a:endParaRPr>
          </a:p>
          <a:p>
            <a:pPr marL="457102" indent="-220616">
              <a:defRPr/>
            </a:pPr>
            <a:endParaRPr lang="en-US" sz="2000" dirty="0">
              <a:latin typeface="Arial" pitchFamily="34" charset="0"/>
            </a:endParaRPr>
          </a:p>
          <a:p>
            <a:pPr>
              <a:defRPr/>
            </a:pPr>
            <a:endParaRPr lang="en-US" dirty="0">
              <a:latin typeface="Arial" pitchFamily="34" charset="0"/>
            </a:endParaRPr>
          </a:p>
        </p:txBody>
      </p:sp>
      <p:cxnSp>
        <p:nvCxnSpPr>
          <p:cNvPr id="10" name="Straight Connector 9"/>
          <p:cNvCxnSpPr/>
          <p:nvPr/>
        </p:nvCxnSpPr>
        <p:spPr>
          <a:xfrm>
            <a:off x="1411226" y="1122490"/>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12"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3" name="Straight Connector 12"/>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673436351"/>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88900" y="627856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bwMode="auto">
          <a:xfrm>
            <a:off x="1366889" y="0"/>
            <a:ext cx="7594551" cy="1123122"/>
          </a:xfrm>
          <a:prstGeom prst="rect">
            <a:avLst/>
          </a:prstGeom>
          <a:noFill/>
          <a:ln>
            <a:miter lim="800000"/>
            <a:headEnd/>
            <a:tailEnd/>
          </a:ln>
        </p:spPr>
        <p:txBody>
          <a:bodyPr vert="horz" wrap="square" lIns="91420" tIns="45710" rIns="91420" bIns="45710" numCol="1" anchor="t" anchorCtr="0" compatLnSpc="1">
            <a:prstTxWarp prst="textNoShape">
              <a:avLst/>
            </a:prstTxWarp>
          </a:bodyPr>
          <a:lstStyle/>
          <a:p>
            <a:pPr eaLnBrk="0" hangingPunct="0">
              <a:defRPr/>
            </a:pPr>
            <a:r>
              <a:rPr lang="en-US" sz="3600" b="1" dirty="0" smtClean="0">
                <a:solidFill>
                  <a:srgbClr val="1B587C"/>
                </a:solidFill>
                <a:latin typeface="Calibri" pitchFamily="34" charset="0"/>
                <a:ea typeface="Arial Unicode MS" pitchFamily="34" charset="-128"/>
              </a:rPr>
              <a:t>What Does This Look Like For a School Leadership Team?</a:t>
            </a:r>
          </a:p>
          <a:p>
            <a:pPr eaLnBrk="0" hangingPunct="0">
              <a:defRPr/>
            </a:pPr>
            <a:endParaRPr lang="en-US" sz="2600" b="1" dirty="0" smtClean="0">
              <a:solidFill>
                <a:srgbClr val="1B587C"/>
              </a:solidFill>
              <a:ea typeface="Arial Unicode MS" pitchFamily="34" charset="-128"/>
            </a:endParaRPr>
          </a:p>
        </p:txBody>
      </p:sp>
      <p:sp>
        <p:nvSpPr>
          <p:cNvPr id="10" name="Rectangle 9"/>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11"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sp>
        <p:nvSpPr>
          <p:cNvPr id="15" name="Content Placeholder 2"/>
          <p:cNvSpPr txBox="1">
            <a:spLocks/>
          </p:cNvSpPr>
          <p:nvPr/>
        </p:nvSpPr>
        <p:spPr>
          <a:xfrm>
            <a:off x="273379" y="1243928"/>
            <a:ext cx="8493551" cy="5099722"/>
          </a:xfrm>
          <a:prstGeom prst="rect">
            <a:avLst/>
          </a:prstGeom>
        </p:spPr>
        <p:txBody>
          <a:bodyPr vert="horz" lIns="91420" tIns="45710" rIns="91420" bIns="45710" rtlCol="0">
            <a:noAutofit/>
          </a:bodyPr>
          <a:lstStyle/>
          <a:p>
            <a:pPr marL="274262" indent="-182841" defTabSz="914206" fontAlgn="auto">
              <a:spcBef>
                <a:spcPct val="20000"/>
              </a:spcBef>
              <a:spcAft>
                <a:spcPts val="1200"/>
              </a:spcAft>
              <a:buClr>
                <a:srgbClr val="7895AF"/>
              </a:buClr>
              <a:defRPr/>
            </a:pPr>
            <a:endParaRPr lang="en-US" sz="2300" dirty="0" smtClean="0">
              <a:solidFill>
                <a:schemeClr val="tx1">
                  <a:lumMod val="65000"/>
                  <a:lumOff val="35000"/>
                </a:schemeClr>
              </a:solidFill>
              <a:latin typeface="Arial" pitchFamily="34" charset="0"/>
              <a:cs typeface="Arial" pitchFamily="34" charset="0"/>
            </a:endParaRPr>
          </a:p>
        </p:txBody>
      </p:sp>
      <p:sp>
        <p:nvSpPr>
          <p:cNvPr id="16" name="Right Arrow 15"/>
          <p:cNvSpPr/>
          <p:nvPr/>
        </p:nvSpPr>
        <p:spPr>
          <a:xfrm>
            <a:off x="65966" y="2139043"/>
            <a:ext cx="2512642" cy="2563585"/>
          </a:xfrm>
          <a:prstGeom prst="rightArrow">
            <a:avLst/>
          </a:prstGeom>
          <a:solidFill>
            <a:srgbClr val="1B5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2200" b="1" dirty="0" smtClean="0">
                <a:latin typeface="Calibri" pitchFamily="34" charset="0"/>
                <a:cs typeface="Arial" pitchFamily="34" charset="0"/>
              </a:rPr>
              <a:t>Set Goals</a:t>
            </a:r>
          </a:p>
          <a:p>
            <a:pPr algn="ctr"/>
            <a:r>
              <a:rPr lang="en-US" sz="2200" dirty="0" smtClean="0">
                <a:latin typeface="Calibri" pitchFamily="34" charset="0"/>
                <a:cs typeface="Arial" pitchFamily="34" charset="0"/>
              </a:rPr>
              <a:t>-For educators</a:t>
            </a:r>
          </a:p>
          <a:p>
            <a:pPr algn="ctr"/>
            <a:r>
              <a:rPr lang="en-US" sz="2200" dirty="0" smtClean="0">
                <a:latin typeface="Calibri" pitchFamily="34" charset="0"/>
                <a:cs typeface="Arial" pitchFamily="34" charset="0"/>
              </a:rPr>
              <a:t>-For students</a:t>
            </a:r>
            <a:endParaRPr lang="en-US" sz="2200" dirty="0">
              <a:latin typeface="Calibri" pitchFamily="34" charset="0"/>
              <a:cs typeface="Arial" pitchFamily="34" charset="0"/>
            </a:endParaRPr>
          </a:p>
        </p:txBody>
      </p:sp>
      <p:sp>
        <p:nvSpPr>
          <p:cNvPr id="18" name="TextBox 17"/>
          <p:cNvSpPr txBox="1"/>
          <p:nvPr/>
        </p:nvSpPr>
        <p:spPr>
          <a:xfrm>
            <a:off x="2537461" y="1249464"/>
            <a:ext cx="2139043" cy="769431"/>
          </a:xfrm>
          <a:prstGeom prst="rect">
            <a:avLst/>
          </a:prstGeom>
          <a:noFill/>
        </p:spPr>
        <p:txBody>
          <a:bodyPr wrap="square" lIns="91420" tIns="45710" rIns="91420" bIns="45710" rtlCol="0">
            <a:spAutoFit/>
          </a:bodyPr>
          <a:lstStyle/>
          <a:p>
            <a:pPr algn="ctr"/>
            <a:r>
              <a:rPr lang="en-US" sz="2200" b="1" dirty="0" smtClean="0">
                <a:latin typeface="Calibri" pitchFamily="34" charset="0"/>
              </a:rPr>
              <a:t>Observe</a:t>
            </a:r>
            <a:r>
              <a:rPr lang="en-US" sz="2200" dirty="0" smtClean="0">
                <a:latin typeface="Calibri" pitchFamily="34" charset="0"/>
              </a:rPr>
              <a:t> Teacher Performance</a:t>
            </a:r>
            <a:endParaRPr lang="en-US" sz="2200" dirty="0">
              <a:latin typeface="Calibri" pitchFamily="34" charset="0"/>
            </a:endParaRPr>
          </a:p>
        </p:txBody>
      </p:sp>
      <p:sp>
        <p:nvSpPr>
          <p:cNvPr id="19" name="Circular Arrow 18"/>
          <p:cNvSpPr/>
          <p:nvPr/>
        </p:nvSpPr>
        <p:spPr>
          <a:xfrm>
            <a:off x="2363724" y="1877786"/>
            <a:ext cx="2302329" cy="2726873"/>
          </a:xfrm>
          <a:prstGeom prst="circularArrow">
            <a:avLst/>
          </a:prstGeom>
          <a:solidFill>
            <a:srgbClr val="FFC000"/>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dirty="0">
              <a:solidFill>
                <a:schemeClr val="tx1"/>
              </a:solidFill>
            </a:endParaRPr>
          </a:p>
        </p:txBody>
      </p:sp>
      <p:sp>
        <p:nvSpPr>
          <p:cNvPr id="20" name="Circular Arrow 19"/>
          <p:cNvSpPr/>
          <p:nvPr/>
        </p:nvSpPr>
        <p:spPr>
          <a:xfrm rot="10800000">
            <a:off x="2369167" y="2209796"/>
            <a:ext cx="2329543" cy="2819401"/>
          </a:xfrm>
          <a:prstGeom prst="circular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dirty="0">
              <a:solidFill>
                <a:schemeClr val="tx1"/>
              </a:solidFill>
            </a:endParaRPr>
          </a:p>
        </p:txBody>
      </p:sp>
      <p:sp>
        <p:nvSpPr>
          <p:cNvPr id="22" name="TextBox 21"/>
          <p:cNvSpPr txBox="1"/>
          <p:nvPr/>
        </p:nvSpPr>
        <p:spPr>
          <a:xfrm>
            <a:off x="2208931" y="4963887"/>
            <a:ext cx="2596243" cy="1107986"/>
          </a:xfrm>
          <a:prstGeom prst="rect">
            <a:avLst/>
          </a:prstGeom>
          <a:noFill/>
        </p:spPr>
        <p:txBody>
          <a:bodyPr wrap="square" lIns="91420" tIns="45710" rIns="91420" bIns="45710" rtlCol="0">
            <a:spAutoFit/>
          </a:bodyPr>
          <a:lstStyle/>
          <a:p>
            <a:pPr algn="ctr"/>
            <a:r>
              <a:rPr lang="en-US" sz="2200" b="1" dirty="0" smtClean="0">
                <a:latin typeface="Calibri" pitchFamily="34" charset="0"/>
              </a:rPr>
              <a:t>Provide Timely Feedback and Aligned Support</a:t>
            </a:r>
            <a:endParaRPr lang="en-US" sz="2200" b="1" dirty="0">
              <a:latin typeface="Calibri" pitchFamily="34" charset="0"/>
            </a:endParaRPr>
          </a:p>
        </p:txBody>
      </p:sp>
      <p:sp>
        <p:nvSpPr>
          <p:cNvPr id="23" name="Right Arrow 22"/>
          <p:cNvSpPr/>
          <p:nvPr/>
        </p:nvSpPr>
        <p:spPr>
          <a:xfrm>
            <a:off x="4600954" y="2177144"/>
            <a:ext cx="2732534" cy="2558142"/>
          </a:xfrm>
          <a:prstGeom prst="rightArrow">
            <a:avLst/>
          </a:prstGeom>
          <a:solidFill>
            <a:srgbClr val="1B5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2200" b="1" dirty="0" smtClean="0">
                <a:latin typeface="Calibri" pitchFamily="34" charset="0"/>
                <a:cs typeface="Arial" pitchFamily="34" charset="0"/>
              </a:rPr>
              <a:t>Evaluate Performance</a:t>
            </a:r>
          </a:p>
          <a:p>
            <a:r>
              <a:rPr lang="en-US" sz="2200" dirty="0" smtClean="0">
                <a:latin typeface="Calibri" pitchFamily="34" charset="0"/>
                <a:cs typeface="Arial" pitchFamily="34" charset="0"/>
              </a:rPr>
              <a:t>-Student Growth</a:t>
            </a:r>
          </a:p>
          <a:p>
            <a:pPr algn="ctr"/>
            <a:r>
              <a:rPr lang="en-US" sz="2200" dirty="0" smtClean="0">
                <a:latin typeface="Calibri" pitchFamily="34" charset="0"/>
                <a:cs typeface="Arial" pitchFamily="34" charset="0"/>
              </a:rPr>
              <a:t>-Prof. Practice</a:t>
            </a:r>
            <a:endParaRPr lang="en-US" sz="2200" dirty="0">
              <a:latin typeface="Calibri" pitchFamily="34" charset="0"/>
              <a:cs typeface="Arial" pitchFamily="34" charset="0"/>
            </a:endParaRPr>
          </a:p>
        </p:txBody>
      </p:sp>
      <p:sp>
        <p:nvSpPr>
          <p:cNvPr id="24" name="TextBox 23"/>
          <p:cNvSpPr txBox="1"/>
          <p:nvPr/>
        </p:nvSpPr>
        <p:spPr>
          <a:xfrm>
            <a:off x="7370065" y="2442100"/>
            <a:ext cx="1523447" cy="1938982"/>
          </a:xfrm>
          <a:prstGeom prst="rect">
            <a:avLst/>
          </a:prstGeom>
          <a:solidFill>
            <a:srgbClr val="7895AF"/>
          </a:solidFill>
          <a:ln>
            <a:solidFill>
              <a:schemeClr val="tx1"/>
            </a:solidFill>
            <a:prstDash val="sysDash"/>
          </a:ln>
        </p:spPr>
        <p:txBody>
          <a:bodyPr wrap="square" lIns="91420" tIns="45710" rIns="91420" bIns="45710" rtlCol="0">
            <a:spAutoFit/>
          </a:bodyPr>
          <a:lstStyle/>
          <a:p>
            <a:pPr algn="ctr"/>
            <a:r>
              <a:rPr lang="en-US" sz="2400" b="1" dirty="0" smtClean="0">
                <a:solidFill>
                  <a:schemeClr val="bg1"/>
                </a:solidFill>
                <a:latin typeface="Calibri" pitchFamily="34" charset="0"/>
              </a:rPr>
              <a:t>Use Data </a:t>
            </a:r>
            <a:r>
              <a:rPr lang="en-US" sz="2400" dirty="0" smtClean="0">
                <a:solidFill>
                  <a:schemeClr val="bg1"/>
                </a:solidFill>
                <a:latin typeface="Calibri" pitchFamily="34" charset="0"/>
              </a:rPr>
              <a:t>to Inform Human Capital Decisions</a:t>
            </a:r>
            <a:endParaRPr lang="en-US" sz="2400" dirty="0">
              <a:solidFill>
                <a:schemeClr val="bg1"/>
              </a:solidFill>
              <a:latin typeface="Calibri" pitchFamily="34" charset="0"/>
            </a:endParaRPr>
          </a:p>
        </p:txBody>
      </p:sp>
      <p:cxnSp>
        <p:nvCxnSpPr>
          <p:cNvPr id="25" name="Straight Connector 24"/>
          <p:cNvCxnSpPr/>
          <p:nvPr/>
        </p:nvCxnSpPr>
        <p:spPr>
          <a:xfrm>
            <a:off x="1411226" y="1122490"/>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26"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27" name="Straight Connector 26"/>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7984816"/>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0" y="1329690"/>
            <a:ext cx="8748214" cy="4563292"/>
          </a:xfrm>
          <a:prstGeom prst="rect">
            <a:avLst/>
          </a:prstGeom>
        </p:spPr>
        <p:txBody>
          <a:bodyPr lIns="91420" tIns="45710" rIns="91420" bIns="45710" anchor="t" anchorCtr="0">
            <a:noAutofit/>
          </a:bodyPr>
          <a:lstStyle/>
          <a:p>
            <a:pPr marL="274262" indent="-182841" defTabSz="914206" eaLnBrk="0" hangingPunct="0">
              <a:spcBef>
                <a:spcPts val="0"/>
              </a:spcBef>
              <a:spcAft>
                <a:spcPts val="1800"/>
              </a:spcAft>
              <a:buClr>
                <a:srgbClr val="7895AF"/>
              </a:buClr>
              <a:buSzPct val="85000"/>
              <a:defRPr/>
            </a:pPr>
            <a:endParaRPr lang="en-US" sz="2400" dirty="0" smtClean="0">
              <a:solidFill>
                <a:schemeClr val="tx1">
                  <a:lumMod val="65000"/>
                  <a:lumOff val="35000"/>
                </a:schemeClr>
              </a:solidFill>
              <a:latin typeface="Arial" pitchFamily="34" charset="0"/>
              <a:cs typeface="Arial" pitchFamily="34" charset="0"/>
            </a:endParaRPr>
          </a:p>
        </p:txBody>
      </p:sp>
      <p:sp>
        <p:nvSpPr>
          <p:cNvPr id="3" name="Rectangle 2"/>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4"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sp>
        <p:nvSpPr>
          <p:cNvPr id="5" name="Title 1"/>
          <p:cNvSpPr txBox="1">
            <a:spLocks/>
          </p:cNvSpPr>
          <p:nvPr/>
        </p:nvSpPr>
        <p:spPr bwMode="auto">
          <a:xfrm>
            <a:off x="1355725" y="31750"/>
            <a:ext cx="7605713" cy="860425"/>
          </a:xfrm>
          <a:prstGeom prst="rect">
            <a:avLst/>
          </a:prstGeom>
          <a:noFill/>
          <a:ln>
            <a:miter lim="800000"/>
            <a:headEnd/>
            <a:tailEnd/>
          </a:ln>
        </p:spPr>
        <p:txBody>
          <a:bodyPr vert="horz" wrap="square" lIns="91420" tIns="45710" rIns="91420" bIns="45710" numCol="1" anchor="t" anchorCtr="0" compatLnSpc="1">
            <a:prstTxWarp prst="textNoShape">
              <a:avLst/>
            </a:prstTxWarp>
          </a:bodyPr>
          <a:lstStyle/>
          <a:p>
            <a:pPr eaLnBrk="0" hangingPunct="0">
              <a:defRPr/>
            </a:pPr>
            <a:r>
              <a:rPr lang="en-US" sz="3600" b="1" dirty="0" smtClean="0">
                <a:solidFill>
                  <a:srgbClr val="1B587C"/>
                </a:solidFill>
                <a:latin typeface="Calibri" pitchFamily="34" charset="0"/>
                <a:ea typeface="Arial Unicode MS" pitchFamily="34" charset="-128"/>
              </a:rPr>
              <a:t>Two Groups of Teachers</a:t>
            </a:r>
          </a:p>
        </p:txBody>
      </p:sp>
      <p:sp>
        <p:nvSpPr>
          <p:cNvPr id="17" name="TextBox 16"/>
          <p:cNvSpPr txBox="1"/>
          <p:nvPr/>
        </p:nvSpPr>
        <p:spPr>
          <a:xfrm>
            <a:off x="316523" y="984738"/>
            <a:ext cx="8458200" cy="1692771"/>
          </a:xfrm>
          <a:prstGeom prst="rect">
            <a:avLst/>
          </a:prstGeom>
          <a:noFill/>
        </p:spPr>
        <p:txBody>
          <a:bodyPr wrap="square" lIns="91420" tIns="45710" rIns="91420" bIns="45710">
            <a:spAutoFit/>
          </a:bodyPr>
          <a:lstStyle/>
          <a:p>
            <a:pPr marL="457102" indent="-219409">
              <a:spcAft>
                <a:spcPts val="1200"/>
              </a:spcAft>
            </a:pPr>
            <a:endParaRPr lang="en-US" sz="2400" dirty="0" smtClean="0"/>
          </a:p>
          <a:p>
            <a:pPr marL="457102" indent="-219409">
              <a:spcAft>
                <a:spcPts val="1200"/>
              </a:spcAft>
              <a:buFont typeface="Arial" pitchFamily="34" charset="0"/>
              <a:buChar char="•"/>
            </a:pPr>
            <a:endParaRPr lang="en-US" sz="2800" dirty="0" smtClean="0">
              <a:solidFill>
                <a:srgbClr val="656565"/>
              </a:solidFill>
            </a:endParaRPr>
          </a:p>
          <a:p>
            <a:pPr marL="457102" indent="-220616">
              <a:defRPr/>
            </a:pPr>
            <a:endParaRPr lang="en-US" sz="2000" dirty="0">
              <a:latin typeface="Arial" pitchFamily="34" charset="0"/>
            </a:endParaRPr>
          </a:p>
          <a:p>
            <a:pPr>
              <a:defRPr/>
            </a:pPr>
            <a:endParaRPr lang="en-US" dirty="0">
              <a:latin typeface="Arial" pitchFamily="34" charset="0"/>
            </a:endParaRPr>
          </a:p>
        </p:txBody>
      </p:sp>
      <p:sp>
        <p:nvSpPr>
          <p:cNvPr id="9" name="TextBox 8"/>
          <p:cNvSpPr txBox="1"/>
          <p:nvPr/>
        </p:nvSpPr>
        <p:spPr>
          <a:xfrm>
            <a:off x="489857" y="984738"/>
            <a:ext cx="8284866" cy="1692771"/>
          </a:xfrm>
          <a:prstGeom prst="rect">
            <a:avLst/>
          </a:prstGeom>
          <a:noFill/>
        </p:spPr>
        <p:txBody>
          <a:bodyPr wrap="square" lIns="91420" tIns="45710" rIns="91420" bIns="45710">
            <a:spAutoFit/>
          </a:bodyPr>
          <a:lstStyle/>
          <a:p>
            <a:pPr marL="457102" indent="-219409">
              <a:spcAft>
                <a:spcPts val="1200"/>
              </a:spcAft>
            </a:pPr>
            <a:endParaRPr lang="en-US" sz="2400" dirty="0" smtClean="0"/>
          </a:p>
          <a:p>
            <a:pPr marL="457102" indent="-219409">
              <a:spcAft>
                <a:spcPts val="1200"/>
              </a:spcAft>
            </a:pPr>
            <a:endParaRPr lang="en-US" sz="2800" dirty="0" smtClean="0">
              <a:solidFill>
                <a:srgbClr val="656565"/>
              </a:solidFill>
            </a:endParaRPr>
          </a:p>
          <a:p>
            <a:pPr marL="457102" indent="-220616">
              <a:defRPr/>
            </a:pPr>
            <a:endParaRPr lang="en-US" sz="2000" dirty="0">
              <a:latin typeface="Arial" pitchFamily="34" charset="0"/>
            </a:endParaRPr>
          </a:p>
          <a:p>
            <a:pPr>
              <a:defRPr/>
            </a:pPr>
            <a:endParaRPr lang="en-US" dirty="0">
              <a:latin typeface="Arial" pitchFamily="34" charset="0"/>
            </a:endParaRPr>
          </a:p>
        </p:txBody>
      </p:sp>
      <p:graphicFrame>
        <p:nvGraphicFramePr>
          <p:cNvPr id="10" name="Table 9"/>
          <p:cNvGraphicFramePr>
            <a:graphicFrameLocks noGrp="1"/>
          </p:cNvGraphicFramePr>
          <p:nvPr>
            <p:extLst>
              <p:ext uri="{D42A27DB-BD31-4B8C-83A1-F6EECF244321}">
                <p14:modId xmlns="" xmlns:p14="http://schemas.microsoft.com/office/powerpoint/2010/main" val="1351076040"/>
              </p:ext>
            </p:extLst>
          </p:nvPr>
        </p:nvGraphicFramePr>
        <p:xfrm>
          <a:off x="237744" y="1837400"/>
          <a:ext cx="8365529" cy="1798320"/>
        </p:xfrm>
        <a:graphic>
          <a:graphicData uri="http://schemas.openxmlformats.org/drawingml/2006/table">
            <a:tbl>
              <a:tblPr firstRow="1" bandRow="1">
                <a:tableStyleId>{F2DE63D5-997A-4646-A377-4702673A728D}</a:tableStyleId>
              </a:tblPr>
              <a:tblGrid>
                <a:gridCol w="1792224"/>
                <a:gridCol w="6573305"/>
              </a:tblGrid>
              <a:tr h="457200">
                <a:tc>
                  <a:txBody>
                    <a:bodyPr/>
                    <a:lstStyle/>
                    <a:p>
                      <a:r>
                        <a:rPr lang="en-US" sz="2400" dirty="0" smtClean="0">
                          <a:latin typeface="Arial" pitchFamily="34" charset="0"/>
                          <a:cs typeface="Arial" pitchFamily="34" charset="0"/>
                        </a:rPr>
                        <a:t>Grades</a:t>
                      </a:r>
                      <a:endParaRPr 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latin typeface="Arial" pitchFamily="34" charset="0"/>
                          <a:cs typeface="Arial" pitchFamily="34" charset="0"/>
                        </a:rPr>
                        <a:t>Content Areas</a:t>
                      </a:r>
                      <a:endParaRPr lang="en-US" sz="2400" dirty="0">
                        <a:latin typeface="Arial"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2960">
                <a:tc>
                  <a:txBody>
                    <a:bodyPr/>
                    <a:lstStyle/>
                    <a:p>
                      <a:pPr algn="l"/>
                      <a:r>
                        <a:rPr lang="en-US" sz="2800" b="0" dirty="0" smtClean="0">
                          <a:solidFill>
                            <a:schemeClr val="tx1">
                              <a:lumMod val="65000"/>
                              <a:lumOff val="35000"/>
                            </a:schemeClr>
                          </a:solidFill>
                          <a:latin typeface="Calibri" pitchFamily="34" charset="0"/>
                          <a:cs typeface="Arial" pitchFamily="34" charset="0"/>
                        </a:rPr>
                        <a:t>4</a:t>
                      </a:r>
                      <a:r>
                        <a:rPr lang="en-US" sz="2800" b="0" baseline="30000" dirty="0" smtClean="0">
                          <a:solidFill>
                            <a:schemeClr val="tx1">
                              <a:lumMod val="65000"/>
                              <a:lumOff val="35000"/>
                            </a:schemeClr>
                          </a:solidFill>
                          <a:latin typeface="Calibri" pitchFamily="34" charset="0"/>
                          <a:cs typeface="Arial" pitchFamily="34" charset="0"/>
                        </a:rPr>
                        <a:t>th</a:t>
                      </a:r>
                      <a:r>
                        <a:rPr lang="en-US" sz="2800" b="0" dirty="0" smtClean="0">
                          <a:solidFill>
                            <a:schemeClr val="tx1">
                              <a:lumMod val="65000"/>
                              <a:lumOff val="35000"/>
                            </a:schemeClr>
                          </a:solidFill>
                          <a:latin typeface="Calibri" pitchFamily="34" charset="0"/>
                          <a:cs typeface="Arial" pitchFamily="34" charset="0"/>
                        </a:rPr>
                        <a:t>- 8</a:t>
                      </a:r>
                      <a:r>
                        <a:rPr lang="en-US" sz="2800" b="0" baseline="30000" dirty="0" smtClean="0">
                          <a:solidFill>
                            <a:schemeClr val="tx1">
                              <a:lumMod val="65000"/>
                              <a:lumOff val="35000"/>
                            </a:schemeClr>
                          </a:solidFill>
                          <a:latin typeface="Calibri" pitchFamily="34" charset="0"/>
                          <a:cs typeface="Arial" pitchFamily="34" charset="0"/>
                        </a:rPr>
                        <a:t>th</a:t>
                      </a:r>
                      <a:endParaRPr lang="en-US" sz="2800" b="0" dirty="0">
                        <a:solidFill>
                          <a:schemeClr val="tx1">
                            <a:lumMod val="65000"/>
                            <a:lumOff val="35000"/>
                          </a:schemeClr>
                        </a:solidFill>
                        <a:latin typeface="Calibri"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dirty="0" smtClean="0">
                          <a:solidFill>
                            <a:schemeClr val="tx1">
                              <a:lumMod val="65000"/>
                              <a:lumOff val="35000"/>
                            </a:schemeClr>
                          </a:solidFill>
                          <a:latin typeface="Calibri" pitchFamily="34" charset="0"/>
                          <a:cs typeface="Arial" pitchFamily="34" charset="0"/>
                        </a:rPr>
                        <a:t>ELA, Reading, Math, Science, Social Studies</a:t>
                      </a:r>
                      <a:endParaRPr lang="en-US" sz="2800" b="0" dirty="0">
                        <a:solidFill>
                          <a:schemeClr val="tx1">
                            <a:lumMod val="65000"/>
                            <a:lumOff val="35000"/>
                          </a:schemeClr>
                        </a:solidFill>
                        <a:latin typeface="Calibri"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pPr algn="l"/>
                      <a:r>
                        <a:rPr lang="en-US" sz="2800" b="0" dirty="0" smtClean="0">
                          <a:solidFill>
                            <a:schemeClr val="tx1">
                              <a:lumMod val="65000"/>
                              <a:lumOff val="35000"/>
                            </a:schemeClr>
                          </a:solidFill>
                          <a:latin typeface="Calibri" pitchFamily="34" charset="0"/>
                          <a:cs typeface="Arial" pitchFamily="34" charset="0"/>
                        </a:rPr>
                        <a:t>9</a:t>
                      </a:r>
                      <a:r>
                        <a:rPr lang="en-US" sz="2800" b="0" baseline="30000" dirty="0" smtClean="0">
                          <a:solidFill>
                            <a:schemeClr val="tx1">
                              <a:lumMod val="65000"/>
                              <a:lumOff val="35000"/>
                            </a:schemeClr>
                          </a:solidFill>
                          <a:latin typeface="Calibri" pitchFamily="34" charset="0"/>
                          <a:cs typeface="Arial" pitchFamily="34" charset="0"/>
                        </a:rPr>
                        <a:t>th</a:t>
                      </a:r>
                      <a:r>
                        <a:rPr lang="en-US" sz="2800" b="0" dirty="0" smtClean="0">
                          <a:solidFill>
                            <a:schemeClr val="tx1">
                              <a:lumMod val="65000"/>
                              <a:lumOff val="35000"/>
                            </a:schemeClr>
                          </a:solidFill>
                          <a:latin typeface="Calibri" pitchFamily="34" charset="0"/>
                          <a:cs typeface="Arial" pitchFamily="34" charset="0"/>
                        </a:rPr>
                        <a:t> </a:t>
                      </a:r>
                      <a:endParaRPr lang="en-US" sz="2800" b="0" dirty="0">
                        <a:solidFill>
                          <a:schemeClr val="tx1">
                            <a:lumMod val="65000"/>
                            <a:lumOff val="35000"/>
                          </a:schemeClr>
                        </a:solidFill>
                        <a:latin typeface="Calibri"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dirty="0" smtClean="0">
                          <a:solidFill>
                            <a:schemeClr val="tx1">
                              <a:lumMod val="65000"/>
                              <a:lumOff val="35000"/>
                            </a:schemeClr>
                          </a:solidFill>
                          <a:latin typeface="Calibri" pitchFamily="34" charset="0"/>
                          <a:cs typeface="Arial" pitchFamily="34" charset="0"/>
                        </a:rPr>
                        <a:t>Algebra I,</a:t>
                      </a:r>
                      <a:r>
                        <a:rPr lang="en-US" sz="2800" b="0" baseline="0" dirty="0" smtClean="0">
                          <a:solidFill>
                            <a:schemeClr val="tx1">
                              <a:lumMod val="65000"/>
                              <a:lumOff val="35000"/>
                            </a:schemeClr>
                          </a:solidFill>
                          <a:latin typeface="Calibri" pitchFamily="34" charset="0"/>
                          <a:cs typeface="Arial" pitchFamily="34" charset="0"/>
                        </a:rPr>
                        <a:t> Geometry</a:t>
                      </a:r>
                      <a:endParaRPr lang="en-US" sz="2800" b="0" dirty="0">
                        <a:solidFill>
                          <a:schemeClr val="tx1">
                            <a:lumMod val="65000"/>
                            <a:lumOff val="35000"/>
                          </a:schemeClr>
                        </a:solidFill>
                        <a:latin typeface="Calibri" pitchFamily="34" charset="0"/>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TextBox 10"/>
          <p:cNvSpPr txBox="1"/>
          <p:nvPr/>
        </p:nvSpPr>
        <p:spPr>
          <a:xfrm>
            <a:off x="227998" y="1209717"/>
            <a:ext cx="8099575" cy="584755"/>
          </a:xfrm>
          <a:prstGeom prst="rect">
            <a:avLst/>
          </a:prstGeom>
          <a:noFill/>
        </p:spPr>
        <p:txBody>
          <a:bodyPr wrap="square" lIns="91420" tIns="45710" rIns="91420" bIns="45710" rtlCol="0">
            <a:spAutoFit/>
          </a:bodyPr>
          <a:lstStyle/>
          <a:p>
            <a:r>
              <a:rPr lang="en-US" sz="3200" b="1" u="sng" dirty="0" smtClean="0">
                <a:solidFill>
                  <a:schemeClr val="tx1">
                    <a:lumMod val="65000"/>
                    <a:lumOff val="35000"/>
                  </a:schemeClr>
                </a:solidFill>
                <a:latin typeface="Calibri" pitchFamily="34" charset="0"/>
              </a:rPr>
              <a:t>Teachers Using Value-Added Data</a:t>
            </a:r>
            <a:r>
              <a:rPr lang="en-US" sz="3200" u="sng" dirty="0" smtClean="0">
                <a:solidFill>
                  <a:schemeClr val="tx1">
                    <a:lumMod val="65000"/>
                    <a:lumOff val="35000"/>
                  </a:schemeClr>
                </a:solidFill>
                <a:latin typeface="Calibri" pitchFamily="34" charset="0"/>
              </a:rPr>
              <a:t>:</a:t>
            </a:r>
            <a:endParaRPr lang="en-US" sz="3200" u="sng" dirty="0">
              <a:solidFill>
                <a:schemeClr val="tx1">
                  <a:lumMod val="65000"/>
                  <a:lumOff val="35000"/>
                </a:schemeClr>
              </a:solidFill>
              <a:latin typeface="Calibri" pitchFamily="34" charset="0"/>
            </a:endParaRPr>
          </a:p>
        </p:txBody>
      </p:sp>
      <p:sp>
        <p:nvSpPr>
          <p:cNvPr id="12" name="TextBox 11"/>
          <p:cNvSpPr txBox="1"/>
          <p:nvPr/>
        </p:nvSpPr>
        <p:spPr>
          <a:xfrm>
            <a:off x="315084" y="4465970"/>
            <a:ext cx="8099575" cy="1815862"/>
          </a:xfrm>
          <a:prstGeom prst="rect">
            <a:avLst/>
          </a:prstGeom>
          <a:noFill/>
        </p:spPr>
        <p:txBody>
          <a:bodyPr wrap="square" lIns="91420" tIns="45710" rIns="91420" bIns="45710" rtlCol="0">
            <a:spAutoFit/>
          </a:bodyPr>
          <a:lstStyle/>
          <a:p>
            <a:r>
              <a:rPr lang="en-US" sz="2800" dirty="0" smtClean="0">
                <a:latin typeface="Calibri" pitchFamily="34" charset="0"/>
              </a:rPr>
              <a:t>Teachers who do not teach these grades or content areas are considered teachers of Non-Tested Grades and Subjects (NTGS) and will use SLTs to measure student growth.</a:t>
            </a:r>
            <a:endParaRPr lang="en-US" sz="2800" dirty="0">
              <a:latin typeface="Calibri" pitchFamily="34" charset="0"/>
            </a:endParaRPr>
          </a:p>
        </p:txBody>
      </p:sp>
      <p:sp>
        <p:nvSpPr>
          <p:cNvPr id="13" name="TextBox 12"/>
          <p:cNvSpPr txBox="1"/>
          <p:nvPr/>
        </p:nvSpPr>
        <p:spPr>
          <a:xfrm>
            <a:off x="288958" y="3865729"/>
            <a:ext cx="8099575" cy="584755"/>
          </a:xfrm>
          <a:prstGeom prst="rect">
            <a:avLst/>
          </a:prstGeom>
          <a:noFill/>
        </p:spPr>
        <p:txBody>
          <a:bodyPr wrap="square" lIns="91420" tIns="45710" rIns="91420" bIns="45710" rtlCol="0">
            <a:spAutoFit/>
          </a:bodyPr>
          <a:lstStyle/>
          <a:p>
            <a:r>
              <a:rPr lang="en-US" sz="3200" b="1" u="sng" dirty="0" smtClean="0">
                <a:solidFill>
                  <a:schemeClr val="tx1">
                    <a:lumMod val="65000"/>
                    <a:lumOff val="35000"/>
                  </a:schemeClr>
                </a:solidFill>
                <a:latin typeface="Calibri" pitchFamily="34" charset="0"/>
              </a:rPr>
              <a:t>Teachers Using Student Learning Targets (SLTs)</a:t>
            </a:r>
            <a:r>
              <a:rPr lang="en-US" sz="3200" u="sng" dirty="0" smtClean="0">
                <a:latin typeface="Calibri" pitchFamily="34" charset="0"/>
              </a:rPr>
              <a:t>:</a:t>
            </a:r>
            <a:endParaRPr lang="en-US" sz="3200" u="sng" dirty="0">
              <a:latin typeface="Calibri" pitchFamily="34" charset="0"/>
            </a:endParaRPr>
          </a:p>
        </p:txBody>
      </p:sp>
      <p:cxnSp>
        <p:nvCxnSpPr>
          <p:cNvPr id="14" name="Straight Connector 13"/>
          <p:cNvCxnSpPr/>
          <p:nvPr/>
        </p:nvCxnSpPr>
        <p:spPr>
          <a:xfrm>
            <a:off x="1411226" y="701866"/>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16"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8" name="Straight Connector 17"/>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95046021"/>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88900" y="627856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bwMode="auto">
          <a:xfrm>
            <a:off x="1366889" y="31750"/>
            <a:ext cx="7594551" cy="860425"/>
          </a:xfrm>
          <a:prstGeom prst="rect">
            <a:avLst/>
          </a:prstGeom>
          <a:noFill/>
          <a:ln>
            <a:miter lim="800000"/>
            <a:headEnd/>
            <a:tailEnd/>
          </a:ln>
        </p:spPr>
        <p:txBody>
          <a:bodyPr vert="horz" wrap="square" lIns="91420" tIns="45710" rIns="91420" bIns="45710" numCol="1" anchor="t" anchorCtr="0" compatLnSpc="1">
            <a:prstTxWarp prst="textNoShape">
              <a:avLst/>
            </a:prstTxWarp>
          </a:bodyPr>
          <a:lstStyle/>
          <a:p>
            <a:pPr eaLnBrk="0" hangingPunct="0">
              <a:defRPr/>
            </a:pPr>
            <a:r>
              <a:rPr lang="en-US" sz="3600" b="1" dirty="0" smtClean="0">
                <a:solidFill>
                  <a:srgbClr val="1B587C"/>
                </a:solidFill>
                <a:latin typeface="Calibri" pitchFamily="34" charset="0"/>
                <a:ea typeface="Arial Unicode MS" pitchFamily="34" charset="-128"/>
              </a:rPr>
              <a:t>Goal-Setting</a:t>
            </a:r>
          </a:p>
        </p:txBody>
      </p:sp>
      <p:sp>
        <p:nvSpPr>
          <p:cNvPr id="10" name="Rectangle 9"/>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11"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sp>
        <p:nvSpPr>
          <p:cNvPr id="15" name="Right Arrow 14"/>
          <p:cNvSpPr/>
          <p:nvPr/>
        </p:nvSpPr>
        <p:spPr>
          <a:xfrm>
            <a:off x="228598" y="2398996"/>
            <a:ext cx="2697481" cy="2563585"/>
          </a:xfrm>
          <a:prstGeom prst="rightArrow">
            <a:avLst/>
          </a:prstGeom>
          <a:solidFill>
            <a:srgbClr val="1B5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2400" b="1" dirty="0" smtClean="0">
                <a:latin typeface="Calibri" pitchFamily="34" charset="0"/>
                <a:cs typeface="Arial" pitchFamily="34" charset="0"/>
              </a:rPr>
              <a:t>Set Goals</a:t>
            </a:r>
          </a:p>
          <a:p>
            <a:pPr algn="ctr"/>
            <a:r>
              <a:rPr lang="en-US" sz="2400" dirty="0" smtClean="0">
                <a:latin typeface="Calibri" pitchFamily="34" charset="0"/>
                <a:cs typeface="Arial" pitchFamily="34" charset="0"/>
              </a:rPr>
              <a:t>-For Educators</a:t>
            </a:r>
          </a:p>
          <a:p>
            <a:pPr algn="ctr"/>
            <a:r>
              <a:rPr lang="en-US" sz="2400" dirty="0" smtClean="0">
                <a:latin typeface="Calibri" pitchFamily="34" charset="0"/>
                <a:cs typeface="Arial" pitchFamily="34" charset="0"/>
              </a:rPr>
              <a:t>-For Students</a:t>
            </a:r>
            <a:endParaRPr lang="en-US" sz="2400" dirty="0">
              <a:latin typeface="Calibri" pitchFamily="34" charset="0"/>
              <a:cs typeface="Arial" pitchFamily="34" charset="0"/>
            </a:endParaRPr>
          </a:p>
        </p:txBody>
      </p:sp>
      <p:sp>
        <p:nvSpPr>
          <p:cNvPr id="17" name="TextBox 16"/>
          <p:cNvSpPr txBox="1"/>
          <p:nvPr/>
        </p:nvSpPr>
        <p:spPr>
          <a:xfrm>
            <a:off x="3069773" y="2011680"/>
            <a:ext cx="5421084" cy="3785632"/>
          </a:xfrm>
          <a:prstGeom prst="rect">
            <a:avLst/>
          </a:prstGeom>
          <a:noFill/>
          <a:ln w="19050">
            <a:solidFill>
              <a:schemeClr val="tx1">
                <a:lumMod val="65000"/>
                <a:lumOff val="35000"/>
              </a:schemeClr>
            </a:solidFill>
            <a:prstDash val="sysDash"/>
          </a:ln>
        </p:spPr>
        <p:txBody>
          <a:bodyPr wrap="square" lIns="91420" tIns="45710" rIns="91420" bIns="45710" rtlCol="0">
            <a:spAutoFit/>
          </a:bodyPr>
          <a:lstStyle/>
          <a:p>
            <a:r>
              <a:rPr lang="en-US" sz="2400" b="1" u="sng" dirty="0" smtClean="0">
                <a:solidFill>
                  <a:schemeClr val="tx1">
                    <a:lumMod val="65000"/>
                    <a:lumOff val="35000"/>
                  </a:schemeClr>
                </a:solidFill>
                <a:latin typeface="Calibri" pitchFamily="34" charset="0"/>
              </a:rPr>
              <a:t>With </a:t>
            </a:r>
            <a:r>
              <a:rPr lang="en-US" sz="2400" b="1" i="1" u="sng" dirty="0" smtClean="0">
                <a:solidFill>
                  <a:schemeClr val="tx1">
                    <a:lumMod val="65000"/>
                    <a:lumOff val="35000"/>
                  </a:schemeClr>
                </a:solidFill>
                <a:latin typeface="Calibri" pitchFamily="34" charset="0"/>
              </a:rPr>
              <a:t>NTGS</a:t>
            </a:r>
            <a:r>
              <a:rPr lang="en-US" sz="2400" b="1" u="sng" dirty="0" smtClean="0">
                <a:solidFill>
                  <a:schemeClr val="tx1">
                    <a:lumMod val="65000"/>
                    <a:lumOff val="35000"/>
                  </a:schemeClr>
                </a:solidFill>
                <a:latin typeface="Calibri" pitchFamily="34" charset="0"/>
              </a:rPr>
              <a:t> Teachers</a:t>
            </a:r>
            <a:r>
              <a:rPr lang="en-US" sz="2400" dirty="0" smtClean="0">
                <a:solidFill>
                  <a:schemeClr val="tx1">
                    <a:lumMod val="65000"/>
                    <a:lumOff val="35000"/>
                  </a:schemeClr>
                </a:solidFill>
                <a:latin typeface="Calibri" pitchFamily="34" charset="0"/>
              </a:rPr>
              <a:t>:</a:t>
            </a:r>
          </a:p>
          <a:p>
            <a:pPr marL="365760" indent="-274320">
              <a:buClr>
                <a:srgbClr val="C00000"/>
              </a:buClr>
              <a:buFont typeface="Arial" pitchFamily="34" charset="0"/>
              <a:buChar char="•"/>
            </a:pPr>
            <a:r>
              <a:rPr lang="en-US" sz="2400" b="1" dirty="0" smtClean="0">
                <a:solidFill>
                  <a:schemeClr val="tx1">
                    <a:lumMod val="65000"/>
                    <a:lumOff val="35000"/>
                  </a:schemeClr>
                </a:solidFill>
                <a:latin typeface="Calibri" pitchFamily="34" charset="0"/>
              </a:rPr>
              <a:t>Ensure teachers set SLTs </a:t>
            </a:r>
            <a:r>
              <a:rPr lang="en-US" sz="2400" dirty="0" smtClean="0">
                <a:solidFill>
                  <a:schemeClr val="tx1">
                    <a:lumMod val="65000"/>
                    <a:lumOff val="35000"/>
                  </a:schemeClr>
                </a:solidFill>
                <a:latin typeface="Calibri" pitchFamily="34" charset="0"/>
              </a:rPr>
              <a:t>for student growth.</a:t>
            </a:r>
          </a:p>
          <a:p>
            <a:pPr marL="365760" indent="-274320">
              <a:buClr>
                <a:srgbClr val="C00000"/>
              </a:buClr>
              <a:buFont typeface="Arial" pitchFamily="34" charset="0"/>
              <a:buChar char="•"/>
            </a:pPr>
            <a:r>
              <a:rPr lang="en-US" sz="2400" b="1" dirty="0" smtClean="0">
                <a:solidFill>
                  <a:schemeClr val="tx1">
                    <a:lumMod val="65000"/>
                    <a:lumOff val="35000"/>
                  </a:schemeClr>
                </a:solidFill>
                <a:latin typeface="Calibri" pitchFamily="34" charset="0"/>
              </a:rPr>
              <a:t>Evaluate quality of SLTs</a:t>
            </a:r>
            <a:endParaRPr lang="en-US" sz="2400" dirty="0" smtClean="0">
              <a:solidFill>
                <a:schemeClr val="tx1">
                  <a:lumMod val="65000"/>
                  <a:lumOff val="35000"/>
                </a:schemeClr>
              </a:solidFill>
              <a:latin typeface="Calibri" pitchFamily="34" charset="0"/>
            </a:endParaRPr>
          </a:p>
          <a:p>
            <a:pPr>
              <a:buFont typeface="Arial" pitchFamily="34" charset="0"/>
              <a:buChar char="•"/>
            </a:pPr>
            <a:endParaRPr lang="en-US" sz="2400" dirty="0" smtClean="0">
              <a:solidFill>
                <a:schemeClr val="tx1">
                  <a:lumMod val="65000"/>
                  <a:lumOff val="35000"/>
                </a:schemeClr>
              </a:solidFill>
              <a:latin typeface="Calibri" pitchFamily="34" charset="0"/>
            </a:endParaRPr>
          </a:p>
          <a:p>
            <a:pPr>
              <a:buFont typeface="Arial" pitchFamily="34" charset="0"/>
              <a:buChar char="•"/>
            </a:pPr>
            <a:endParaRPr lang="en-US" sz="2400" dirty="0" smtClean="0">
              <a:solidFill>
                <a:schemeClr val="tx1">
                  <a:lumMod val="65000"/>
                  <a:lumOff val="35000"/>
                </a:schemeClr>
              </a:solidFill>
              <a:latin typeface="Calibri" pitchFamily="34" charset="0"/>
            </a:endParaRPr>
          </a:p>
          <a:p>
            <a:r>
              <a:rPr lang="en-US" sz="2400" b="1" u="sng" dirty="0" smtClean="0">
                <a:solidFill>
                  <a:schemeClr val="tx1">
                    <a:lumMod val="65000"/>
                    <a:lumOff val="35000"/>
                  </a:schemeClr>
                </a:solidFill>
                <a:latin typeface="Calibri" pitchFamily="34" charset="0"/>
              </a:rPr>
              <a:t>With </a:t>
            </a:r>
            <a:r>
              <a:rPr lang="en-US" sz="2400" b="1" i="1" u="sng" dirty="0" smtClean="0">
                <a:solidFill>
                  <a:schemeClr val="tx1">
                    <a:lumMod val="65000"/>
                    <a:lumOff val="35000"/>
                  </a:schemeClr>
                </a:solidFill>
                <a:latin typeface="Calibri" pitchFamily="34" charset="0"/>
              </a:rPr>
              <a:t>ALL</a:t>
            </a:r>
            <a:r>
              <a:rPr lang="en-US" sz="2400" b="1" u="sng" dirty="0" smtClean="0">
                <a:solidFill>
                  <a:schemeClr val="tx1">
                    <a:lumMod val="65000"/>
                    <a:lumOff val="35000"/>
                  </a:schemeClr>
                </a:solidFill>
                <a:latin typeface="Calibri" pitchFamily="34" charset="0"/>
              </a:rPr>
              <a:t> Teachers</a:t>
            </a:r>
            <a:r>
              <a:rPr lang="en-US" sz="2400" b="1" dirty="0" smtClean="0">
                <a:solidFill>
                  <a:schemeClr val="tx1">
                    <a:lumMod val="65000"/>
                    <a:lumOff val="35000"/>
                  </a:schemeClr>
                </a:solidFill>
                <a:latin typeface="Calibri" pitchFamily="34" charset="0"/>
              </a:rPr>
              <a:t>:</a:t>
            </a:r>
          </a:p>
          <a:p>
            <a:pPr marL="365760" indent="-274320">
              <a:buClr>
                <a:srgbClr val="C00000"/>
              </a:buClr>
              <a:buFont typeface="Arial" pitchFamily="34" charset="0"/>
              <a:buChar char="•"/>
            </a:pPr>
            <a:r>
              <a:rPr lang="en-US" sz="2400" b="1" dirty="0" smtClean="0">
                <a:solidFill>
                  <a:schemeClr val="tx1">
                    <a:lumMod val="65000"/>
                    <a:lumOff val="35000"/>
                  </a:schemeClr>
                </a:solidFill>
                <a:latin typeface="Calibri" pitchFamily="34" charset="0"/>
              </a:rPr>
              <a:t>Set Professional Growth Goals</a:t>
            </a:r>
          </a:p>
          <a:p>
            <a:pPr marL="365760">
              <a:spcBef>
                <a:spcPts val="0"/>
              </a:spcBef>
            </a:pPr>
            <a:r>
              <a:rPr lang="en-US" sz="2400" dirty="0" smtClean="0">
                <a:solidFill>
                  <a:schemeClr val="tx1">
                    <a:lumMod val="65000"/>
                    <a:lumOff val="35000"/>
                  </a:schemeClr>
                </a:solidFill>
                <a:latin typeface="Calibri" pitchFamily="34" charset="0"/>
              </a:rPr>
              <a:t>Identify objectives and strategies to achieve them.</a:t>
            </a:r>
          </a:p>
        </p:txBody>
      </p:sp>
      <p:sp>
        <p:nvSpPr>
          <p:cNvPr id="18" name="TextBox 17"/>
          <p:cNvSpPr txBox="1"/>
          <p:nvPr/>
        </p:nvSpPr>
        <p:spPr>
          <a:xfrm>
            <a:off x="0" y="1306287"/>
            <a:ext cx="9049553" cy="523200"/>
          </a:xfrm>
          <a:prstGeom prst="rect">
            <a:avLst/>
          </a:prstGeom>
          <a:noFill/>
        </p:spPr>
        <p:txBody>
          <a:bodyPr wrap="none" lIns="91420" tIns="45710" rIns="91420" bIns="45710" rtlCol="0">
            <a:spAutoFit/>
          </a:bodyPr>
          <a:lstStyle/>
          <a:p>
            <a:r>
              <a:rPr lang="en-US" sz="2800" b="1" dirty="0" smtClean="0">
                <a:solidFill>
                  <a:schemeClr val="tx1">
                    <a:lumMod val="65000"/>
                    <a:lumOff val="35000"/>
                  </a:schemeClr>
                </a:solidFill>
                <a:latin typeface="Calibri" pitchFamily="34" charset="0"/>
              </a:rPr>
              <a:t>During the goal-setting phase, school leadership teams will:</a:t>
            </a:r>
            <a:endParaRPr lang="en-US" sz="2800" b="1" dirty="0">
              <a:solidFill>
                <a:schemeClr val="tx1">
                  <a:lumMod val="65000"/>
                  <a:lumOff val="35000"/>
                </a:schemeClr>
              </a:solidFill>
              <a:latin typeface="Calibri" pitchFamily="34" charset="0"/>
            </a:endParaRPr>
          </a:p>
        </p:txBody>
      </p:sp>
      <p:cxnSp>
        <p:nvCxnSpPr>
          <p:cNvPr id="16" name="Straight Connector 15"/>
          <p:cNvCxnSpPr/>
          <p:nvPr/>
        </p:nvCxnSpPr>
        <p:spPr>
          <a:xfrm>
            <a:off x="1411226" y="701866"/>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14"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9" name="Straight Connector 18"/>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442643908"/>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88900" y="627856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11"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sp>
        <p:nvSpPr>
          <p:cNvPr id="15" name="Content Placeholder 2"/>
          <p:cNvSpPr txBox="1">
            <a:spLocks/>
          </p:cNvSpPr>
          <p:nvPr/>
        </p:nvSpPr>
        <p:spPr>
          <a:xfrm>
            <a:off x="217108" y="1207352"/>
            <a:ext cx="8493551" cy="5099722"/>
          </a:xfrm>
          <a:prstGeom prst="rect">
            <a:avLst/>
          </a:prstGeom>
        </p:spPr>
        <p:txBody>
          <a:bodyPr vert="horz" lIns="91420" tIns="45710" rIns="91420" bIns="45710" rtlCol="0">
            <a:noAutofit/>
          </a:bodyPr>
          <a:lstStyle/>
          <a:p>
            <a:pPr marL="91420" fontAlgn="auto">
              <a:spcBef>
                <a:spcPct val="20000"/>
              </a:spcBef>
              <a:spcAft>
                <a:spcPts val="1200"/>
              </a:spcAft>
              <a:buClr>
                <a:srgbClr val="7895AF"/>
              </a:buClr>
              <a:defRPr/>
            </a:pPr>
            <a:r>
              <a:rPr lang="en-US" sz="3000" b="1" dirty="0" smtClean="0">
                <a:solidFill>
                  <a:schemeClr val="tx1">
                    <a:lumMod val="65000"/>
                    <a:lumOff val="35000"/>
                  </a:schemeClr>
                </a:solidFill>
                <a:latin typeface="Calibri" pitchFamily="34" charset="0"/>
              </a:rPr>
              <a:t>A Student Learning Target (SLT) is a goal for student achievement that aligns to standards:</a:t>
            </a:r>
          </a:p>
          <a:p>
            <a:pPr marL="91420" fontAlgn="auto">
              <a:spcBef>
                <a:spcPct val="20000"/>
              </a:spcBef>
              <a:spcAft>
                <a:spcPts val="1200"/>
              </a:spcAft>
              <a:buClr>
                <a:srgbClr val="7895AF"/>
              </a:buClr>
              <a:defRPr/>
            </a:pPr>
            <a:endParaRPr lang="en-US" sz="2400" b="1" dirty="0" smtClean="0">
              <a:latin typeface="Arial" pitchFamily="34" charset="0"/>
              <a:cs typeface="Arial" pitchFamily="34" charset="0"/>
            </a:endParaRPr>
          </a:p>
          <a:p>
            <a:pPr marL="91420" fontAlgn="auto">
              <a:spcBef>
                <a:spcPct val="20000"/>
              </a:spcBef>
              <a:spcAft>
                <a:spcPts val="1200"/>
              </a:spcAft>
              <a:buClr>
                <a:srgbClr val="7895AF"/>
              </a:buClr>
              <a:defRPr/>
            </a:pPr>
            <a:endParaRPr lang="en-US" sz="2400" b="1" dirty="0" smtClean="0">
              <a:latin typeface="Arial" pitchFamily="34" charset="0"/>
              <a:cs typeface="Arial" pitchFamily="34" charset="0"/>
            </a:endParaRPr>
          </a:p>
          <a:p>
            <a:pPr marL="91420" fontAlgn="auto">
              <a:spcBef>
                <a:spcPct val="20000"/>
              </a:spcBef>
              <a:spcAft>
                <a:spcPts val="1200"/>
              </a:spcAft>
              <a:buClr>
                <a:srgbClr val="7895AF"/>
              </a:buClr>
              <a:defRPr/>
            </a:pPr>
            <a:endParaRPr lang="en-US" sz="2400" b="1" dirty="0" smtClean="0">
              <a:latin typeface="Arial" pitchFamily="34" charset="0"/>
              <a:cs typeface="Arial" pitchFamily="34" charset="0"/>
            </a:endParaRPr>
          </a:p>
          <a:p>
            <a:pPr marL="91420" fontAlgn="auto">
              <a:spcBef>
                <a:spcPct val="20000"/>
              </a:spcBef>
              <a:spcAft>
                <a:spcPts val="1200"/>
              </a:spcAft>
              <a:buClr>
                <a:srgbClr val="7895AF"/>
              </a:buClr>
              <a:defRPr/>
            </a:pPr>
            <a:endParaRPr lang="en-US" sz="2400" b="1" dirty="0" smtClean="0">
              <a:latin typeface="Arial" pitchFamily="34" charset="0"/>
              <a:cs typeface="Arial" pitchFamily="34" charset="0"/>
            </a:endParaRPr>
          </a:p>
          <a:p>
            <a:pPr marL="91420" fontAlgn="auto">
              <a:spcBef>
                <a:spcPct val="20000"/>
              </a:spcBef>
              <a:spcAft>
                <a:spcPts val="1200"/>
              </a:spcAft>
              <a:buClr>
                <a:srgbClr val="7895AF"/>
              </a:buClr>
              <a:defRPr/>
            </a:pPr>
            <a:endParaRPr lang="en-US" sz="2400" b="1" dirty="0" smtClean="0">
              <a:latin typeface="Arial" pitchFamily="34" charset="0"/>
              <a:cs typeface="Arial" pitchFamily="34" charset="0"/>
            </a:endParaRPr>
          </a:p>
          <a:p>
            <a:pPr marL="91420" fontAlgn="auto">
              <a:spcBef>
                <a:spcPct val="20000"/>
              </a:spcBef>
              <a:spcAft>
                <a:spcPts val="1200"/>
              </a:spcAft>
              <a:buClr>
                <a:srgbClr val="7895AF"/>
              </a:buClr>
              <a:defRPr/>
            </a:pPr>
            <a:endParaRPr lang="en-US" sz="2400" b="1" dirty="0" smtClean="0">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 xmlns:p14="http://schemas.microsoft.com/office/powerpoint/2010/main" val="1165249725"/>
              </p:ext>
            </p:extLst>
          </p:nvPr>
        </p:nvGraphicFramePr>
        <p:xfrm>
          <a:off x="279439" y="2339666"/>
          <a:ext cx="8368884" cy="3749040"/>
        </p:xfrm>
        <a:graphic>
          <a:graphicData uri="http://schemas.openxmlformats.org/drawingml/2006/table">
            <a:tbl>
              <a:tblPr firstRow="1" bandRow="1">
                <a:tableStyleId>{5940675A-B579-460E-94D1-54222C63F5DA}</a:tableStyleId>
              </a:tblPr>
              <a:tblGrid>
                <a:gridCol w="8368884"/>
              </a:tblGrid>
              <a:tr h="457200">
                <a:tc>
                  <a:txBody>
                    <a:bodyPr/>
                    <a:lstStyle/>
                    <a:p>
                      <a:r>
                        <a:rPr lang="en-US" sz="2400" b="1" dirty="0" smtClean="0">
                          <a:solidFill>
                            <a:schemeClr val="tx1">
                              <a:lumMod val="65000"/>
                              <a:lumOff val="35000"/>
                            </a:schemeClr>
                          </a:solidFill>
                          <a:latin typeface="Calibri" pitchFamily="34" charset="0"/>
                          <a:cs typeface="Arial" pitchFamily="34" charset="0"/>
                        </a:rPr>
                        <a:t>Example:</a:t>
                      </a:r>
                      <a:r>
                        <a:rPr lang="en-US" sz="2400" b="1" baseline="0" dirty="0" smtClean="0">
                          <a:solidFill>
                            <a:schemeClr val="tx1">
                              <a:lumMod val="65000"/>
                              <a:lumOff val="35000"/>
                            </a:schemeClr>
                          </a:solidFill>
                          <a:latin typeface="Calibri" pitchFamily="34" charset="0"/>
                          <a:cs typeface="Arial" pitchFamily="34" charset="0"/>
                        </a:rPr>
                        <a:t> </a:t>
                      </a:r>
                      <a:r>
                        <a:rPr lang="en-US" sz="2400" b="1" i="1" baseline="0" dirty="0" smtClean="0">
                          <a:solidFill>
                            <a:schemeClr val="tx1">
                              <a:lumMod val="65000"/>
                              <a:lumOff val="35000"/>
                            </a:schemeClr>
                          </a:solidFill>
                          <a:latin typeface="Calibri" pitchFamily="34" charset="0"/>
                          <a:cs typeface="Arial" pitchFamily="34" charset="0"/>
                        </a:rPr>
                        <a:t>Band</a:t>
                      </a:r>
                      <a:endParaRPr lang="en-US" sz="2400" b="1" i="1" dirty="0">
                        <a:solidFill>
                          <a:schemeClr val="tx1">
                            <a:lumMod val="65000"/>
                            <a:lumOff val="35000"/>
                          </a:schemeClr>
                        </a:solidFill>
                        <a:latin typeface="Calibri" pitchFamily="34" charset="0"/>
                        <a:cs typeface="Arial"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r>
                        <a:rPr lang="en-US" sz="2400" dirty="0" smtClean="0">
                          <a:solidFill>
                            <a:schemeClr val="bg1"/>
                          </a:solidFill>
                          <a:latin typeface="Calibri" pitchFamily="34" charset="0"/>
                          <a:cs typeface="Arial" pitchFamily="34" charset="0"/>
                        </a:rPr>
                        <a:t>Strong</a:t>
                      </a:r>
                      <a:r>
                        <a:rPr lang="en-US" sz="2400" baseline="0" dirty="0" smtClean="0">
                          <a:solidFill>
                            <a:schemeClr val="bg1"/>
                          </a:solidFill>
                          <a:latin typeface="Calibri" pitchFamily="34" charset="0"/>
                          <a:cs typeface="Arial" pitchFamily="34" charset="0"/>
                        </a:rPr>
                        <a:t> SLT</a:t>
                      </a:r>
                      <a:endParaRPr lang="en-US" sz="2400" dirty="0">
                        <a:solidFill>
                          <a:schemeClr val="bg1"/>
                        </a:solidFill>
                        <a:latin typeface="Calibri" pitchFamily="34" charset="0"/>
                        <a:cs typeface="Arial"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95AF"/>
                    </a:solidFill>
                  </a:tcPr>
                </a:tc>
              </a:tr>
              <a:tr h="15978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u="none" dirty="0" smtClean="0">
                          <a:latin typeface="Calibri" pitchFamily="34" charset="0"/>
                          <a:cs typeface="Arial" pitchFamily="34" charset="0"/>
                        </a:rPr>
                        <a:t>All</a:t>
                      </a:r>
                      <a:r>
                        <a:rPr lang="en-US" sz="2400" u="none" baseline="0" dirty="0" smtClean="0">
                          <a:latin typeface="Calibri" pitchFamily="34" charset="0"/>
                          <a:cs typeface="Arial" pitchFamily="34" charset="0"/>
                        </a:rPr>
                        <a:t> students in Introductory Band will demonstrate growth on a music department created performance task of at least one performance level. Performance will be assessed using a Department-created rubric that focuses on accuracy, dynamics, pitch, rhythm, and tone quality.</a:t>
                      </a:r>
                      <a:endParaRPr lang="en-US" sz="2400" u="none" dirty="0" smtClean="0">
                        <a:latin typeface="Calibri"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r>
                        <a:rPr lang="en-US" sz="2400" dirty="0" smtClean="0">
                          <a:solidFill>
                            <a:schemeClr val="bg1"/>
                          </a:solidFill>
                          <a:latin typeface="Calibri" pitchFamily="34" charset="0"/>
                          <a:cs typeface="Arial" pitchFamily="34" charset="0"/>
                        </a:rPr>
                        <a:t>Weak SLT</a:t>
                      </a:r>
                      <a:endParaRPr lang="en-US" sz="2400" b="1" dirty="0">
                        <a:solidFill>
                          <a:schemeClr val="bg1"/>
                        </a:solidFill>
                        <a:latin typeface="Calibri" pitchFamily="34" charset="0"/>
                        <a:cs typeface="Arial"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95AF"/>
                    </a:solidFill>
                  </a:tcPr>
                </a:tc>
              </a:tr>
              <a:tr h="457200">
                <a:tc>
                  <a:txBody>
                    <a:bodyPr/>
                    <a:lstStyle/>
                    <a:p>
                      <a:r>
                        <a:rPr lang="en-US" sz="2400" baseline="0" dirty="0" smtClean="0">
                          <a:latin typeface="Calibri" pitchFamily="34" charset="0"/>
                          <a:cs typeface="Arial" pitchFamily="34" charset="0"/>
                        </a:rPr>
                        <a:t>Students’ performance will improve.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16" name="Straight Connector 15"/>
          <p:cNvCxnSpPr/>
          <p:nvPr/>
        </p:nvCxnSpPr>
        <p:spPr>
          <a:xfrm>
            <a:off x="1411226" y="1049338"/>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bwMode="auto">
          <a:xfrm>
            <a:off x="1355725" y="-77978"/>
            <a:ext cx="7605713" cy="860425"/>
          </a:xfrm>
          <a:prstGeom prst="rect">
            <a:avLst/>
          </a:prstGeom>
          <a:noFill/>
          <a:ln>
            <a:miter lim="800000"/>
            <a:headEnd/>
            <a:tailEnd/>
          </a:ln>
        </p:spPr>
        <p:txBody>
          <a:bodyPr vert="horz" wrap="square" lIns="91420" tIns="45710" rIns="91420" bIns="45710" numCol="1" anchor="t" anchorCtr="0" compatLnSpc="1">
            <a:prstTxWarp prst="textNoShape">
              <a:avLst/>
            </a:prstTxWarp>
          </a:bodyPr>
          <a:lstStyle/>
          <a:p>
            <a:pPr eaLnBrk="0" hangingPunct="0">
              <a:defRPr/>
            </a:pPr>
            <a:r>
              <a:rPr lang="en-US" sz="3400" b="1" dirty="0" smtClean="0">
                <a:solidFill>
                  <a:srgbClr val="1B587C"/>
                </a:solidFill>
                <a:latin typeface="Calibri" pitchFamily="34" charset="0"/>
                <a:ea typeface="Arial Unicode MS" pitchFamily="34" charset="-128"/>
              </a:rPr>
              <a:t>Resources to Support Annual Evaluation:  NTGS Teachers Using SLT</a:t>
            </a:r>
          </a:p>
        </p:txBody>
      </p:sp>
      <p:sp>
        <p:nvSpPr>
          <p:cNvPr id="14"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18"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9" name="Straight Connector 18"/>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64358870"/>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88900" y="627856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11"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sp>
        <p:nvSpPr>
          <p:cNvPr id="15" name="Content Placeholder 2"/>
          <p:cNvSpPr txBox="1">
            <a:spLocks/>
          </p:cNvSpPr>
          <p:nvPr/>
        </p:nvSpPr>
        <p:spPr>
          <a:xfrm>
            <a:off x="217108" y="1207352"/>
            <a:ext cx="8493551" cy="5099722"/>
          </a:xfrm>
          <a:prstGeom prst="rect">
            <a:avLst/>
          </a:prstGeom>
        </p:spPr>
        <p:txBody>
          <a:bodyPr vert="horz" lIns="91420" tIns="45710" rIns="91420" bIns="45710" rtlCol="0">
            <a:noAutofit/>
          </a:bodyPr>
          <a:lstStyle/>
          <a:p>
            <a:pPr marL="91420" fontAlgn="auto">
              <a:spcBef>
                <a:spcPct val="20000"/>
              </a:spcBef>
              <a:spcAft>
                <a:spcPts val="1200"/>
              </a:spcAft>
              <a:buClr>
                <a:srgbClr val="7895AF"/>
              </a:buClr>
              <a:defRPr/>
            </a:pPr>
            <a:endParaRPr lang="en-US" sz="2400" b="1" dirty="0" smtClean="0">
              <a:latin typeface="Arial" pitchFamily="34" charset="0"/>
              <a:cs typeface="Arial" pitchFamily="34" charset="0"/>
            </a:endParaRPr>
          </a:p>
          <a:p>
            <a:pPr marL="91420" fontAlgn="auto">
              <a:spcBef>
                <a:spcPct val="20000"/>
              </a:spcBef>
              <a:spcAft>
                <a:spcPts val="1200"/>
              </a:spcAft>
              <a:buClr>
                <a:srgbClr val="7895AF"/>
              </a:buClr>
              <a:defRPr/>
            </a:pPr>
            <a:endParaRPr lang="en-US" sz="2400" b="1" dirty="0" smtClean="0">
              <a:latin typeface="Arial" pitchFamily="34" charset="0"/>
              <a:cs typeface="Arial" pitchFamily="34" charset="0"/>
            </a:endParaRPr>
          </a:p>
          <a:p>
            <a:pPr marL="91420" fontAlgn="auto">
              <a:spcBef>
                <a:spcPct val="20000"/>
              </a:spcBef>
              <a:spcAft>
                <a:spcPts val="1200"/>
              </a:spcAft>
              <a:buClr>
                <a:srgbClr val="7895AF"/>
              </a:buClr>
              <a:defRPr/>
            </a:pPr>
            <a:endParaRPr lang="en-US" sz="2400" b="1" dirty="0" smtClean="0">
              <a:latin typeface="Arial" pitchFamily="34" charset="0"/>
              <a:cs typeface="Arial" pitchFamily="34" charset="0"/>
            </a:endParaRPr>
          </a:p>
          <a:p>
            <a:pPr marL="91420" fontAlgn="auto">
              <a:spcBef>
                <a:spcPct val="20000"/>
              </a:spcBef>
              <a:spcAft>
                <a:spcPts val="1200"/>
              </a:spcAft>
              <a:buClr>
                <a:srgbClr val="7895AF"/>
              </a:buClr>
              <a:defRPr/>
            </a:pPr>
            <a:endParaRPr lang="en-US" sz="2400" b="1" dirty="0" smtClean="0">
              <a:latin typeface="Arial" pitchFamily="34" charset="0"/>
              <a:cs typeface="Arial" pitchFamily="34" charset="0"/>
            </a:endParaRPr>
          </a:p>
          <a:p>
            <a:pPr marL="91420" fontAlgn="auto">
              <a:spcBef>
                <a:spcPct val="20000"/>
              </a:spcBef>
              <a:spcAft>
                <a:spcPts val="1200"/>
              </a:spcAft>
              <a:buClr>
                <a:srgbClr val="7895AF"/>
              </a:buClr>
              <a:defRPr/>
            </a:pPr>
            <a:endParaRPr lang="en-US" sz="2400" b="1" dirty="0" smtClean="0">
              <a:latin typeface="Arial" pitchFamily="34" charset="0"/>
              <a:cs typeface="Arial" pitchFamily="34" charset="0"/>
            </a:endParaRPr>
          </a:p>
          <a:p>
            <a:pPr marL="91420" fontAlgn="auto">
              <a:spcBef>
                <a:spcPct val="20000"/>
              </a:spcBef>
              <a:spcAft>
                <a:spcPts val="1200"/>
              </a:spcAft>
              <a:buClr>
                <a:srgbClr val="7895AF"/>
              </a:buClr>
              <a:defRPr/>
            </a:pPr>
            <a:endParaRPr lang="en-US" sz="2400" b="1" dirty="0" smtClean="0">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 xmlns:p14="http://schemas.microsoft.com/office/powerpoint/2010/main" val="4087933389"/>
              </p:ext>
            </p:extLst>
          </p:nvPr>
        </p:nvGraphicFramePr>
        <p:xfrm>
          <a:off x="279438" y="1445785"/>
          <a:ext cx="8368884" cy="4480560"/>
        </p:xfrm>
        <a:graphic>
          <a:graphicData uri="http://schemas.openxmlformats.org/drawingml/2006/table">
            <a:tbl>
              <a:tblPr firstRow="1" bandRow="1">
                <a:tableStyleId>{5940675A-B579-460E-94D1-54222C63F5DA}</a:tableStyleId>
              </a:tblPr>
              <a:tblGrid>
                <a:gridCol w="8368884"/>
              </a:tblGrid>
              <a:tr h="457200">
                <a:tc>
                  <a:txBody>
                    <a:bodyPr/>
                    <a:lstStyle/>
                    <a:p>
                      <a:r>
                        <a:rPr lang="en-US" sz="2400" b="1" dirty="0" smtClean="0">
                          <a:solidFill>
                            <a:schemeClr val="tx1">
                              <a:lumMod val="65000"/>
                              <a:lumOff val="35000"/>
                            </a:schemeClr>
                          </a:solidFill>
                          <a:latin typeface="Calibri" pitchFamily="34" charset="0"/>
                          <a:cs typeface="Arial" pitchFamily="34" charset="0"/>
                        </a:rPr>
                        <a:t>Example:</a:t>
                      </a:r>
                      <a:r>
                        <a:rPr lang="en-US" sz="2400" b="1" baseline="0" dirty="0" smtClean="0">
                          <a:solidFill>
                            <a:schemeClr val="tx1">
                              <a:lumMod val="65000"/>
                              <a:lumOff val="35000"/>
                            </a:schemeClr>
                          </a:solidFill>
                          <a:latin typeface="Calibri" pitchFamily="34" charset="0"/>
                          <a:cs typeface="Arial" pitchFamily="34" charset="0"/>
                        </a:rPr>
                        <a:t> </a:t>
                      </a:r>
                      <a:r>
                        <a:rPr lang="en-US" sz="2400" b="1" i="1" baseline="0" dirty="0" smtClean="0">
                          <a:solidFill>
                            <a:schemeClr val="tx1">
                              <a:lumMod val="65000"/>
                              <a:lumOff val="35000"/>
                            </a:schemeClr>
                          </a:solidFill>
                          <a:latin typeface="Calibri" pitchFamily="34" charset="0"/>
                          <a:cs typeface="Arial" pitchFamily="34" charset="0"/>
                        </a:rPr>
                        <a:t>9</a:t>
                      </a:r>
                      <a:r>
                        <a:rPr lang="en-US" sz="2400" b="1" i="1" baseline="30000" dirty="0" smtClean="0">
                          <a:solidFill>
                            <a:schemeClr val="tx1">
                              <a:lumMod val="65000"/>
                              <a:lumOff val="35000"/>
                            </a:schemeClr>
                          </a:solidFill>
                          <a:latin typeface="Calibri" pitchFamily="34" charset="0"/>
                          <a:cs typeface="Arial" pitchFamily="34" charset="0"/>
                        </a:rPr>
                        <a:t>th</a:t>
                      </a:r>
                      <a:r>
                        <a:rPr lang="en-US" sz="2400" b="1" i="1" baseline="0" dirty="0" smtClean="0">
                          <a:solidFill>
                            <a:schemeClr val="tx1">
                              <a:lumMod val="65000"/>
                              <a:lumOff val="35000"/>
                            </a:schemeClr>
                          </a:solidFill>
                          <a:latin typeface="Calibri" pitchFamily="34" charset="0"/>
                          <a:cs typeface="Arial" pitchFamily="34" charset="0"/>
                        </a:rPr>
                        <a:t> Grade English</a:t>
                      </a:r>
                      <a:endParaRPr lang="en-US" sz="2400" b="1" i="1" dirty="0">
                        <a:solidFill>
                          <a:schemeClr val="tx1">
                            <a:lumMod val="65000"/>
                            <a:lumOff val="35000"/>
                          </a:schemeClr>
                        </a:solidFill>
                        <a:latin typeface="Calibri" pitchFamily="34" charset="0"/>
                        <a:cs typeface="Arial" pitchFamily="34" charset="0"/>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r>
                        <a:rPr lang="en-US" sz="2400" dirty="0" smtClean="0">
                          <a:solidFill>
                            <a:schemeClr val="bg1"/>
                          </a:solidFill>
                          <a:latin typeface="Calibri" pitchFamily="34" charset="0"/>
                          <a:cs typeface="Arial" pitchFamily="34" charset="0"/>
                        </a:rPr>
                        <a:t>Strong</a:t>
                      </a:r>
                      <a:r>
                        <a:rPr lang="en-US" sz="2400" baseline="0" dirty="0" smtClean="0">
                          <a:solidFill>
                            <a:schemeClr val="bg1"/>
                          </a:solidFill>
                          <a:latin typeface="Calibri" pitchFamily="34" charset="0"/>
                          <a:cs typeface="Arial" pitchFamily="34" charset="0"/>
                        </a:rPr>
                        <a:t> SLT</a:t>
                      </a:r>
                      <a:endParaRPr lang="en-US" sz="2400" dirty="0">
                        <a:solidFill>
                          <a:schemeClr val="bg1"/>
                        </a:solidFill>
                        <a:latin typeface="Calibri" pitchFamily="34" charset="0"/>
                        <a:cs typeface="Arial"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95AF"/>
                    </a:solidFill>
                  </a:tcPr>
                </a:tc>
              </a:tr>
              <a:tr h="15978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pitchFamily="34" charset="0"/>
                          <a:cs typeface="Arial" pitchFamily="34" charset="0"/>
                        </a:rPr>
                        <a:t>9</a:t>
                      </a:r>
                      <a:r>
                        <a:rPr lang="en-US" sz="2400" baseline="30000" dirty="0" smtClean="0">
                          <a:latin typeface="Calibri" pitchFamily="34" charset="0"/>
                          <a:cs typeface="Arial" pitchFamily="34" charset="0"/>
                        </a:rPr>
                        <a:t>th</a:t>
                      </a:r>
                      <a:r>
                        <a:rPr lang="en-US" sz="2400" dirty="0" smtClean="0">
                          <a:latin typeface="Calibri" pitchFamily="34" charset="0"/>
                          <a:cs typeface="Arial" pitchFamily="34" charset="0"/>
                        </a:rPr>
                        <a:t> grade</a:t>
                      </a:r>
                      <a:r>
                        <a:rPr lang="en-US" sz="2400" baseline="0" dirty="0" smtClean="0">
                          <a:latin typeface="Calibri" pitchFamily="34" charset="0"/>
                          <a:cs typeface="Arial" pitchFamily="34" charset="0"/>
                        </a:rPr>
                        <a:t> students with a baseline mastery of </a:t>
                      </a:r>
                      <a:r>
                        <a:rPr lang="en-US" sz="2400" u="sng" baseline="0" dirty="0" smtClean="0">
                          <a:latin typeface="Calibri" pitchFamily="34" charset="0"/>
                          <a:cs typeface="Arial" pitchFamily="34" charset="0"/>
                        </a:rPr>
                        <a:t>&lt; </a:t>
                      </a:r>
                      <a:r>
                        <a:rPr lang="en-US" sz="2400" u="none" baseline="0" dirty="0" smtClean="0">
                          <a:latin typeface="Calibri" pitchFamily="34" charset="0"/>
                          <a:cs typeface="Arial" pitchFamily="34" charset="0"/>
                        </a:rPr>
                        <a:t>30% of standards on a pre-assessment will demonstrate mastery of 75% or more 9</a:t>
                      </a:r>
                      <a:r>
                        <a:rPr lang="en-US" sz="2400" u="none" baseline="30000" dirty="0" smtClean="0">
                          <a:latin typeface="Calibri" pitchFamily="34" charset="0"/>
                          <a:cs typeface="Arial" pitchFamily="34" charset="0"/>
                        </a:rPr>
                        <a:t>th</a:t>
                      </a:r>
                      <a:r>
                        <a:rPr lang="en-US" sz="2400" u="none" baseline="0" dirty="0" smtClean="0">
                          <a:latin typeface="Calibri" pitchFamily="34" charset="0"/>
                          <a:cs typeface="Arial" pitchFamily="34" charset="0"/>
                        </a:rPr>
                        <a:t> grade ELA standards as measured by the district-developed performance task and standards-based rubric. 9</a:t>
                      </a:r>
                      <a:r>
                        <a:rPr lang="en-US" sz="2400" u="none" baseline="30000" dirty="0" smtClean="0">
                          <a:latin typeface="Calibri" pitchFamily="34" charset="0"/>
                          <a:cs typeface="Arial" pitchFamily="34" charset="0"/>
                        </a:rPr>
                        <a:t>th</a:t>
                      </a:r>
                      <a:r>
                        <a:rPr lang="en-US" sz="2400" u="none" baseline="0" dirty="0" smtClean="0">
                          <a:latin typeface="Calibri" pitchFamily="34" charset="0"/>
                          <a:cs typeface="Arial" pitchFamily="34" charset="0"/>
                        </a:rPr>
                        <a:t> grade students with a baseline mastery of &gt;30% will demonstrate mastery of 80% or more 9</a:t>
                      </a:r>
                      <a:r>
                        <a:rPr lang="en-US" sz="2400" u="none" baseline="30000" dirty="0" smtClean="0">
                          <a:latin typeface="Calibri" pitchFamily="34" charset="0"/>
                          <a:cs typeface="Arial" pitchFamily="34" charset="0"/>
                        </a:rPr>
                        <a:t>th</a:t>
                      </a:r>
                      <a:r>
                        <a:rPr lang="en-US" sz="2400" u="none" baseline="0" dirty="0" smtClean="0">
                          <a:latin typeface="Calibri" pitchFamily="34" charset="0"/>
                          <a:cs typeface="Arial" pitchFamily="34" charset="0"/>
                        </a:rPr>
                        <a:t> grade ELA standards as measured by the district-developed performance task and standards-based rubric.</a:t>
                      </a:r>
                      <a:endParaRPr lang="en-US" sz="2400" u="sng" dirty="0" smtClean="0">
                        <a:latin typeface="Calibri" pitchFamily="34" charset="0"/>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57200">
                <a:tc>
                  <a:txBody>
                    <a:bodyPr/>
                    <a:lstStyle/>
                    <a:p>
                      <a:r>
                        <a:rPr lang="en-US" sz="2400" dirty="0" smtClean="0">
                          <a:solidFill>
                            <a:schemeClr val="bg1"/>
                          </a:solidFill>
                          <a:latin typeface="Calibri" pitchFamily="34" charset="0"/>
                          <a:cs typeface="Arial" pitchFamily="34" charset="0"/>
                        </a:rPr>
                        <a:t>Weak SLT</a:t>
                      </a:r>
                      <a:endParaRPr lang="en-US" sz="2400" b="1" dirty="0">
                        <a:solidFill>
                          <a:schemeClr val="bg1"/>
                        </a:solidFill>
                        <a:latin typeface="Calibri" pitchFamily="34" charset="0"/>
                        <a:cs typeface="Arial"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895AF"/>
                    </a:solidFill>
                  </a:tcPr>
                </a:tc>
              </a:tr>
              <a:tr h="457200">
                <a:tc>
                  <a:txBody>
                    <a:bodyPr/>
                    <a:lstStyle/>
                    <a:p>
                      <a:r>
                        <a:rPr lang="en-US" sz="2400" dirty="0" smtClean="0">
                          <a:latin typeface="Calibri" pitchFamily="34" charset="0"/>
                          <a:cs typeface="Arial" pitchFamily="34" charset="0"/>
                        </a:rPr>
                        <a:t>All of my students’ scores</a:t>
                      </a:r>
                      <a:r>
                        <a:rPr lang="en-US" sz="2400" baseline="0" dirty="0" smtClean="0">
                          <a:latin typeface="Calibri" pitchFamily="34" charset="0"/>
                          <a:cs typeface="Arial" pitchFamily="34" charset="0"/>
                        </a:rPr>
                        <a:t> will increase.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16" name="Straight Connector 15"/>
          <p:cNvCxnSpPr/>
          <p:nvPr/>
        </p:nvCxnSpPr>
        <p:spPr>
          <a:xfrm>
            <a:off x="1411226" y="1049338"/>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itle 1"/>
          <p:cNvSpPr txBox="1">
            <a:spLocks/>
          </p:cNvSpPr>
          <p:nvPr/>
        </p:nvSpPr>
        <p:spPr bwMode="auto">
          <a:xfrm>
            <a:off x="1355725" y="-77978"/>
            <a:ext cx="7605713" cy="860425"/>
          </a:xfrm>
          <a:prstGeom prst="rect">
            <a:avLst/>
          </a:prstGeom>
          <a:noFill/>
          <a:ln>
            <a:miter lim="800000"/>
            <a:headEnd/>
            <a:tailEnd/>
          </a:ln>
        </p:spPr>
        <p:txBody>
          <a:bodyPr vert="horz" wrap="square" lIns="91420" tIns="45710" rIns="91420" bIns="45710" numCol="1" anchor="t" anchorCtr="0" compatLnSpc="1">
            <a:prstTxWarp prst="textNoShape">
              <a:avLst/>
            </a:prstTxWarp>
          </a:bodyPr>
          <a:lstStyle/>
          <a:p>
            <a:pPr eaLnBrk="0" hangingPunct="0">
              <a:defRPr/>
            </a:pPr>
            <a:r>
              <a:rPr lang="en-US" sz="3400" b="1" dirty="0" smtClean="0">
                <a:solidFill>
                  <a:srgbClr val="1B587C"/>
                </a:solidFill>
                <a:latin typeface="Calibri" pitchFamily="34" charset="0"/>
                <a:ea typeface="Arial Unicode MS" pitchFamily="34" charset="-128"/>
              </a:rPr>
              <a:t>Resources to Support Annual Evaluation:  NTGS Teachers Using SLT</a:t>
            </a:r>
          </a:p>
        </p:txBody>
      </p:sp>
      <p:sp>
        <p:nvSpPr>
          <p:cNvPr id="14"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18"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9" name="Straight Connector 18"/>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64358870"/>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88900" y="627856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bwMode="auto">
          <a:xfrm>
            <a:off x="1366889" y="31750"/>
            <a:ext cx="7594551" cy="860425"/>
          </a:xfrm>
          <a:prstGeom prst="rect">
            <a:avLst/>
          </a:prstGeom>
          <a:noFill/>
          <a:ln>
            <a:miter lim="800000"/>
            <a:headEnd/>
            <a:tailEnd/>
          </a:ln>
        </p:spPr>
        <p:txBody>
          <a:bodyPr vert="horz" wrap="square" lIns="91420" tIns="45710" rIns="91420" bIns="45710" numCol="1" anchor="t" anchorCtr="0" compatLnSpc="1">
            <a:prstTxWarp prst="textNoShape">
              <a:avLst/>
            </a:prstTxWarp>
          </a:bodyPr>
          <a:lstStyle/>
          <a:p>
            <a:pPr eaLnBrk="0" hangingPunct="0">
              <a:defRPr/>
            </a:pPr>
            <a:r>
              <a:rPr lang="en-US" sz="3600" b="1" dirty="0" smtClean="0">
                <a:solidFill>
                  <a:srgbClr val="1B587C"/>
                </a:solidFill>
                <a:latin typeface="Calibri" pitchFamily="34" charset="0"/>
                <a:ea typeface="Arial Unicode MS" pitchFamily="34" charset="-128"/>
              </a:rPr>
              <a:t>Goal-Setting Decision Points </a:t>
            </a:r>
          </a:p>
          <a:p>
            <a:pPr eaLnBrk="0" hangingPunct="0">
              <a:defRPr/>
            </a:pPr>
            <a:endParaRPr lang="en-US" sz="2600" b="1" dirty="0" smtClean="0">
              <a:solidFill>
                <a:srgbClr val="1B587C"/>
              </a:solidFill>
              <a:ea typeface="Arial Unicode MS" pitchFamily="34" charset="-128"/>
            </a:endParaRPr>
          </a:p>
        </p:txBody>
      </p:sp>
      <p:sp>
        <p:nvSpPr>
          <p:cNvPr id="10" name="Rectangle 9"/>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11"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sp>
        <p:nvSpPr>
          <p:cNvPr id="16" name="TextBox 15"/>
          <p:cNvSpPr txBox="1"/>
          <p:nvPr/>
        </p:nvSpPr>
        <p:spPr>
          <a:xfrm>
            <a:off x="243371" y="1204196"/>
            <a:ext cx="8458200" cy="3877964"/>
          </a:xfrm>
          <a:prstGeom prst="rect">
            <a:avLst/>
          </a:prstGeom>
          <a:noFill/>
        </p:spPr>
        <p:txBody>
          <a:bodyPr wrap="square" lIns="91420" tIns="45710" rIns="91420" bIns="45710">
            <a:spAutoFit/>
          </a:bodyPr>
          <a:lstStyle/>
          <a:p>
            <a:pPr marL="457102" indent="-219409">
              <a:spcAft>
                <a:spcPts val="1200"/>
              </a:spcAft>
            </a:pPr>
            <a:endParaRPr lang="en-US" sz="2400" dirty="0" smtClean="0"/>
          </a:p>
          <a:p>
            <a:pPr marL="457102" indent="-219409">
              <a:spcAft>
                <a:spcPts val="1200"/>
              </a:spcAft>
              <a:buClr>
                <a:srgbClr val="C00000"/>
              </a:buClr>
              <a:buFont typeface="Arial" pitchFamily="34" charset="0"/>
              <a:buChar char="•"/>
            </a:pPr>
            <a:r>
              <a:rPr lang="en-US" sz="3000" dirty="0" smtClean="0">
                <a:solidFill>
                  <a:schemeClr val="tx1">
                    <a:lumMod val="65000"/>
                    <a:lumOff val="35000"/>
                  </a:schemeClr>
                </a:solidFill>
                <a:latin typeface="Calibri" pitchFamily="34" charset="0"/>
              </a:rPr>
              <a:t>Which common assessments should be selected to measure Student Learning Targets?</a:t>
            </a:r>
          </a:p>
          <a:p>
            <a:pPr marL="457102" indent="-219409">
              <a:spcAft>
                <a:spcPts val="1200"/>
              </a:spcAft>
              <a:buClr>
                <a:srgbClr val="C00000"/>
              </a:buClr>
            </a:pPr>
            <a:endParaRPr lang="en-US" sz="3000" dirty="0" smtClean="0">
              <a:solidFill>
                <a:schemeClr val="tx1">
                  <a:lumMod val="65000"/>
                  <a:lumOff val="35000"/>
                </a:schemeClr>
              </a:solidFill>
              <a:latin typeface="Calibri" pitchFamily="34" charset="0"/>
            </a:endParaRPr>
          </a:p>
          <a:p>
            <a:pPr marL="457102" indent="-219409">
              <a:spcAft>
                <a:spcPts val="1200"/>
              </a:spcAft>
              <a:buClr>
                <a:srgbClr val="C00000"/>
              </a:buClr>
              <a:buFont typeface="Arial" pitchFamily="34" charset="0"/>
              <a:buChar char="•"/>
            </a:pPr>
            <a:r>
              <a:rPr lang="en-US" sz="3000" dirty="0" smtClean="0">
                <a:solidFill>
                  <a:schemeClr val="tx1">
                    <a:lumMod val="65000"/>
                    <a:lumOff val="35000"/>
                  </a:schemeClr>
                </a:solidFill>
                <a:latin typeface="Calibri" pitchFamily="34" charset="0"/>
              </a:rPr>
              <a:t>To what extent should Student Learning Targets be standardized across the district? The school?</a:t>
            </a:r>
          </a:p>
          <a:p>
            <a:pPr marL="457102" indent="-220616">
              <a:defRPr/>
            </a:pPr>
            <a:endParaRPr lang="en-US" sz="2000" dirty="0">
              <a:latin typeface="Arial" pitchFamily="34" charset="0"/>
            </a:endParaRPr>
          </a:p>
          <a:p>
            <a:pPr>
              <a:defRPr/>
            </a:pPr>
            <a:endParaRPr lang="en-US" dirty="0">
              <a:latin typeface="Arial" pitchFamily="34" charset="0"/>
            </a:endParaRPr>
          </a:p>
        </p:txBody>
      </p:sp>
      <p:cxnSp>
        <p:nvCxnSpPr>
          <p:cNvPr id="12" name="Straight Connector 11"/>
          <p:cNvCxnSpPr/>
          <p:nvPr/>
        </p:nvCxnSpPr>
        <p:spPr>
          <a:xfrm>
            <a:off x="1411226" y="701866"/>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15"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7" name="Straight Connector 16"/>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15146713"/>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88900" y="627856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bwMode="auto">
          <a:xfrm>
            <a:off x="1366889" y="31750"/>
            <a:ext cx="7594551" cy="860425"/>
          </a:xfrm>
          <a:prstGeom prst="rect">
            <a:avLst/>
          </a:prstGeom>
          <a:noFill/>
          <a:ln>
            <a:miter lim="800000"/>
            <a:headEnd/>
            <a:tailEnd/>
          </a:ln>
        </p:spPr>
        <p:txBody>
          <a:bodyPr vert="horz" wrap="square" lIns="91420" tIns="45710" rIns="91420" bIns="45710" numCol="1" anchor="t" anchorCtr="0" compatLnSpc="1">
            <a:prstTxWarp prst="textNoShape">
              <a:avLst/>
            </a:prstTxWarp>
          </a:bodyPr>
          <a:lstStyle/>
          <a:p>
            <a:pPr eaLnBrk="0" hangingPunct="0">
              <a:defRPr/>
            </a:pPr>
            <a:r>
              <a:rPr lang="en-US" sz="3600" b="1" dirty="0" smtClean="0">
                <a:solidFill>
                  <a:srgbClr val="1B587C"/>
                </a:solidFill>
                <a:latin typeface="Calibri" pitchFamily="34" charset="0"/>
                <a:ea typeface="Arial Unicode MS" pitchFamily="34" charset="-128"/>
              </a:rPr>
              <a:t>What Does This Look Like For a School Leadership Team?</a:t>
            </a:r>
          </a:p>
          <a:p>
            <a:pPr eaLnBrk="0" hangingPunct="0">
              <a:defRPr/>
            </a:pPr>
            <a:endParaRPr lang="en-US" sz="2600" b="1" dirty="0" smtClean="0">
              <a:solidFill>
                <a:srgbClr val="1B587C"/>
              </a:solidFill>
              <a:ea typeface="Arial Unicode MS" pitchFamily="34" charset="-128"/>
            </a:endParaRPr>
          </a:p>
        </p:txBody>
      </p:sp>
      <p:sp>
        <p:nvSpPr>
          <p:cNvPr id="10" name="Rectangle 9"/>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11"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sp>
        <p:nvSpPr>
          <p:cNvPr id="15" name="Content Placeholder 2"/>
          <p:cNvSpPr txBox="1">
            <a:spLocks/>
          </p:cNvSpPr>
          <p:nvPr/>
        </p:nvSpPr>
        <p:spPr>
          <a:xfrm>
            <a:off x="273379" y="1243928"/>
            <a:ext cx="8493551" cy="5099722"/>
          </a:xfrm>
          <a:prstGeom prst="rect">
            <a:avLst/>
          </a:prstGeom>
        </p:spPr>
        <p:txBody>
          <a:bodyPr vert="horz" lIns="91420" tIns="45710" rIns="91420" bIns="45710" rtlCol="0">
            <a:noAutofit/>
          </a:bodyPr>
          <a:lstStyle/>
          <a:p>
            <a:pPr marL="274262" indent="-182841" defTabSz="914206" fontAlgn="auto">
              <a:spcBef>
                <a:spcPct val="20000"/>
              </a:spcBef>
              <a:spcAft>
                <a:spcPts val="1200"/>
              </a:spcAft>
              <a:buClr>
                <a:srgbClr val="7895AF"/>
              </a:buClr>
              <a:defRPr/>
            </a:pPr>
            <a:endParaRPr lang="en-US" sz="2300" dirty="0" smtClean="0">
              <a:solidFill>
                <a:schemeClr val="tx1">
                  <a:lumMod val="65000"/>
                  <a:lumOff val="35000"/>
                </a:schemeClr>
              </a:solidFill>
              <a:latin typeface="Arial" pitchFamily="34" charset="0"/>
              <a:cs typeface="Arial" pitchFamily="34" charset="0"/>
            </a:endParaRPr>
          </a:p>
        </p:txBody>
      </p:sp>
      <p:sp>
        <p:nvSpPr>
          <p:cNvPr id="16" name="Right Arrow 15"/>
          <p:cNvSpPr/>
          <p:nvPr/>
        </p:nvSpPr>
        <p:spPr>
          <a:xfrm>
            <a:off x="65966" y="2139043"/>
            <a:ext cx="2512642" cy="2563585"/>
          </a:xfrm>
          <a:prstGeom prst="rightArrow">
            <a:avLst/>
          </a:prstGeom>
          <a:solidFill>
            <a:srgbClr val="1B5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2200" b="1" dirty="0" smtClean="0">
                <a:latin typeface="Calibri" pitchFamily="34" charset="0"/>
                <a:cs typeface="Arial" pitchFamily="34" charset="0"/>
              </a:rPr>
              <a:t>Set Goals</a:t>
            </a:r>
          </a:p>
          <a:p>
            <a:pPr algn="ctr"/>
            <a:r>
              <a:rPr lang="en-US" sz="2200" dirty="0" smtClean="0">
                <a:latin typeface="Calibri" pitchFamily="34" charset="0"/>
                <a:cs typeface="Arial" pitchFamily="34" charset="0"/>
              </a:rPr>
              <a:t>-For educators</a:t>
            </a:r>
          </a:p>
          <a:p>
            <a:pPr algn="ctr"/>
            <a:r>
              <a:rPr lang="en-US" sz="2200" dirty="0" smtClean="0">
                <a:latin typeface="Calibri" pitchFamily="34" charset="0"/>
                <a:cs typeface="Arial" pitchFamily="34" charset="0"/>
              </a:rPr>
              <a:t>-For students</a:t>
            </a:r>
            <a:endParaRPr lang="en-US" sz="2200" dirty="0">
              <a:latin typeface="Calibri" pitchFamily="34" charset="0"/>
              <a:cs typeface="Arial" pitchFamily="34" charset="0"/>
            </a:endParaRPr>
          </a:p>
        </p:txBody>
      </p:sp>
      <p:sp>
        <p:nvSpPr>
          <p:cNvPr id="18" name="TextBox 17"/>
          <p:cNvSpPr txBox="1"/>
          <p:nvPr/>
        </p:nvSpPr>
        <p:spPr>
          <a:xfrm>
            <a:off x="2537461" y="1249464"/>
            <a:ext cx="2139043" cy="769431"/>
          </a:xfrm>
          <a:prstGeom prst="rect">
            <a:avLst/>
          </a:prstGeom>
          <a:noFill/>
        </p:spPr>
        <p:txBody>
          <a:bodyPr wrap="square" lIns="91420" tIns="45710" rIns="91420" bIns="45710" rtlCol="0">
            <a:spAutoFit/>
          </a:bodyPr>
          <a:lstStyle/>
          <a:p>
            <a:pPr algn="ctr"/>
            <a:r>
              <a:rPr lang="en-US" sz="2200" b="1" dirty="0" smtClean="0">
                <a:solidFill>
                  <a:schemeClr val="tx1">
                    <a:lumMod val="65000"/>
                    <a:lumOff val="35000"/>
                  </a:schemeClr>
                </a:solidFill>
                <a:latin typeface="Calibri" pitchFamily="34" charset="0"/>
              </a:rPr>
              <a:t>Observe</a:t>
            </a:r>
            <a:r>
              <a:rPr lang="en-US" sz="2200" dirty="0" smtClean="0">
                <a:solidFill>
                  <a:schemeClr val="tx1">
                    <a:lumMod val="65000"/>
                    <a:lumOff val="35000"/>
                  </a:schemeClr>
                </a:solidFill>
                <a:latin typeface="Calibri" pitchFamily="34" charset="0"/>
              </a:rPr>
              <a:t> Teacher Performance</a:t>
            </a:r>
            <a:endParaRPr lang="en-US" sz="2200" dirty="0">
              <a:solidFill>
                <a:schemeClr val="tx1">
                  <a:lumMod val="65000"/>
                  <a:lumOff val="35000"/>
                </a:schemeClr>
              </a:solidFill>
              <a:latin typeface="Calibri" pitchFamily="34" charset="0"/>
            </a:endParaRPr>
          </a:p>
        </p:txBody>
      </p:sp>
      <p:sp>
        <p:nvSpPr>
          <p:cNvPr id="19" name="Circular Arrow 18"/>
          <p:cNvSpPr/>
          <p:nvPr/>
        </p:nvSpPr>
        <p:spPr>
          <a:xfrm>
            <a:off x="2363724" y="1877786"/>
            <a:ext cx="2302329" cy="2726873"/>
          </a:xfrm>
          <a:prstGeom prst="circular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dirty="0">
              <a:solidFill>
                <a:schemeClr val="tx1"/>
              </a:solidFill>
            </a:endParaRPr>
          </a:p>
        </p:txBody>
      </p:sp>
      <p:sp>
        <p:nvSpPr>
          <p:cNvPr id="20" name="Circular Arrow 19"/>
          <p:cNvSpPr/>
          <p:nvPr/>
        </p:nvSpPr>
        <p:spPr>
          <a:xfrm rot="10800000">
            <a:off x="2369167" y="2209796"/>
            <a:ext cx="2329543" cy="2819401"/>
          </a:xfrm>
          <a:prstGeom prst="circular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dirty="0">
              <a:solidFill>
                <a:schemeClr val="tx1"/>
              </a:solidFill>
            </a:endParaRPr>
          </a:p>
        </p:txBody>
      </p:sp>
      <p:sp>
        <p:nvSpPr>
          <p:cNvPr id="22" name="TextBox 21"/>
          <p:cNvSpPr txBox="1"/>
          <p:nvPr/>
        </p:nvSpPr>
        <p:spPr>
          <a:xfrm>
            <a:off x="2208931" y="4963887"/>
            <a:ext cx="2596243" cy="1107986"/>
          </a:xfrm>
          <a:prstGeom prst="rect">
            <a:avLst/>
          </a:prstGeom>
          <a:noFill/>
        </p:spPr>
        <p:txBody>
          <a:bodyPr wrap="square" lIns="91420" tIns="45710" rIns="91420" bIns="45710" rtlCol="0">
            <a:spAutoFit/>
          </a:bodyPr>
          <a:lstStyle/>
          <a:p>
            <a:pPr algn="ctr"/>
            <a:r>
              <a:rPr lang="en-US" sz="2200" b="1" dirty="0" smtClean="0">
                <a:latin typeface="Calibri" pitchFamily="34" charset="0"/>
              </a:rPr>
              <a:t>Provide Timely Feedback and Aligned Support</a:t>
            </a:r>
            <a:endParaRPr lang="en-US" sz="2200" b="1" dirty="0">
              <a:latin typeface="Calibri" pitchFamily="34" charset="0"/>
            </a:endParaRPr>
          </a:p>
        </p:txBody>
      </p:sp>
      <p:sp>
        <p:nvSpPr>
          <p:cNvPr id="23" name="Right Arrow 22"/>
          <p:cNvSpPr/>
          <p:nvPr/>
        </p:nvSpPr>
        <p:spPr>
          <a:xfrm>
            <a:off x="4600954" y="2177144"/>
            <a:ext cx="2732534" cy="2558142"/>
          </a:xfrm>
          <a:prstGeom prst="rightArrow">
            <a:avLst/>
          </a:prstGeom>
          <a:solidFill>
            <a:srgbClr val="1B5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2200" b="1" dirty="0" smtClean="0">
                <a:latin typeface="Calibri" pitchFamily="34" charset="0"/>
                <a:cs typeface="Arial" pitchFamily="34" charset="0"/>
              </a:rPr>
              <a:t>Evaluate Performance</a:t>
            </a:r>
          </a:p>
          <a:p>
            <a:r>
              <a:rPr lang="en-US" sz="2200" dirty="0" smtClean="0">
                <a:latin typeface="Calibri" pitchFamily="34" charset="0"/>
                <a:cs typeface="Arial" pitchFamily="34" charset="0"/>
              </a:rPr>
              <a:t>-Student Growth</a:t>
            </a:r>
          </a:p>
          <a:p>
            <a:pPr algn="ctr"/>
            <a:r>
              <a:rPr lang="en-US" sz="2200" dirty="0" smtClean="0">
                <a:latin typeface="Calibri" pitchFamily="34" charset="0"/>
                <a:cs typeface="Arial" pitchFamily="34" charset="0"/>
              </a:rPr>
              <a:t>-Prof. Practice</a:t>
            </a:r>
            <a:endParaRPr lang="en-US" sz="2200" dirty="0">
              <a:latin typeface="Calibri" pitchFamily="34" charset="0"/>
              <a:cs typeface="Arial" pitchFamily="34" charset="0"/>
            </a:endParaRPr>
          </a:p>
        </p:txBody>
      </p:sp>
      <p:sp>
        <p:nvSpPr>
          <p:cNvPr id="24" name="TextBox 23"/>
          <p:cNvSpPr txBox="1"/>
          <p:nvPr/>
        </p:nvSpPr>
        <p:spPr>
          <a:xfrm>
            <a:off x="7370065" y="2442100"/>
            <a:ext cx="1523447" cy="1938982"/>
          </a:xfrm>
          <a:prstGeom prst="rect">
            <a:avLst/>
          </a:prstGeom>
          <a:solidFill>
            <a:srgbClr val="7895AF"/>
          </a:solidFill>
          <a:ln>
            <a:solidFill>
              <a:schemeClr val="tx1"/>
            </a:solidFill>
            <a:prstDash val="sysDash"/>
          </a:ln>
        </p:spPr>
        <p:txBody>
          <a:bodyPr wrap="square" lIns="91420" tIns="45710" rIns="91420" bIns="45710" rtlCol="0">
            <a:spAutoFit/>
          </a:bodyPr>
          <a:lstStyle/>
          <a:p>
            <a:pPr algn="ctr"/>
            <a:r>
              <a:rPr lang="en-US" sz="2400" b="1" dirty="0" smtClean="0">
                <a:solidFill>
                  <a:schemeClr val="bg1"/>
                </a:solidFill>
                <a:latin typeface="Calibri" pitchFamily="34" charset="0"/>
              </a:rPr>
              <a:t>Use Data </a:t>
            </a:r>
            <a:r>
              <a:rPr lang="en-US" sz="2400" dirty="0" smtClean="0">
                <a:solidFill>
                  <a:schemeClr val="bg1"/>
                </a:solidFill>
                <a:latin typeface="Calibri" pitchFamily="34" charset="0"/>
              </a:rPr>
              <a:t>to Inform Human Capital Decisions</a:t>
            </a:r>
            <a:endParaRPr lang="en-US" sz="2400" dirty="0">
              <a:solidFill>
                <a:schemeClr val="bg1"/>
              </a:solidFill>
              <a:latin typeface="Calibri" pitchFamily="34" charset="0"/>
            </a:endParaRPr>
          </a:p>
        </p:txBody>
      </p:sp>
      <p:cxnSp>
        <p:nvCxnSpPr>
          <p:cNvPr id="25" name="Straight Connector 24"/>
          <p:cNvCxnSpPr/>
          <p:nvPr/>
        </p:nvCxnSpPr>
        <p:spPr>
          <a:xfrm>
            <a:off x="1411226" y="1122490"/>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26"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27" name="Straight Connector 26"/>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7984816"/>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88900" y="627856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bwMode="auto">
          <a:xfrm>
            <a:off x="1366889" y="31750"/>
            <a:ext cx="7594551" cy="860425"/>
          </a:xfrm>
          <a:prstGeom prst="rect">
            <a:avLst/>
          </a:prstGeom>
          <a:noFill/>
          <a:ln>
            <a:miter lim="800000"/>
            <a:headEnd/>
            <a:tailEnd/>
          </a:ln>
        </p:spPr>
        <p:txBody>
          <a:bodyPr vert="horz" wrap="square" lIns="91420" tIns="45710" rIns="91420" bIns="45710" numCol="1" anchor="t" anchorCtr="0" compatLnSpc="1">
            <a:prstTxWarp prst="textNoShape">
              <a:avLst/>
            </a:prstTxWarp>
          </a:bodyPr>
          <a:lstStyle/>
          <a:p>
            <a:pPr eaLnBrk="0" hangingPunct="0">
              <a:defRPr/>
            </a:pPr>
            <a:r>
              <a:rPr lang="en-US" sz="3600" b="1" dirty="0" smtClean="0">
                <a:solidFill>
                  <a:srgbClr val="1B587C"/>
                </a:solidFill>
                <a:latin typeface="Calibri" pitchFamily="34" charset="0"/>
                <a:ea typeface="Arial Unicode MS" pitchFamily="34" charset="-128"/>
              </a:rPr>
              <a:t>Observation/Feedback</a:t>
            </a:r>
          </a:p>
          <a:p>
            <a:pPr eaLnBrk="0" hangingPunct="0">
              <a:defRPr/>
            </a:pPr>
            <a:endParaRPr lang="en-US" sz="2600" b="1" dirty="0" smtClean="0">
              <a:solidFill>
                <a:srgbClr val="1B587C"/>
              </a:solidFill>
              <a:ea typeface="Arial Unicode MS" pitchFamily="34" charset="-128"/>
            </a:endParaRPr>
          </a:p>
        </p:txBody>
      </p:sp>
      <p:sp>
        <p:nvSpPr>
          <p:cNvPr id="10" name="Rectangle 9"/>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11"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sp>
        <p:nvSpPr>
          <p:cNvPr id="22" name="TextBox 21"/>
          <p:cNvSpPr txBox="1"/>
          <p:nvPr/>
        </p:nvSpPr>
        <p:spPr>
          <a:xfrm>
            <a:off x="1408176" y="676002"/>
            <a:ext cx="8485632" cy="954087"/>
          </a:xfrm>
          <a:prstGeom prst="rect">
            <a:avLst/>
          </a:prstGeom>
          <a:noFill/>
        </p:spPr>
        <p:txBody>
          <a:bodyPr wrap="square" lIns="91420" tIns="45710" rIns="91420" bIns="45710" rtlCol="0">
            <a:spAutoFit/>
          </a:bodyPr>
          <a:lstStyle/>
          <a:p>
            <a:r>
              <a:rPr lang="en-US" sz="2800" b="1" dirty="0" smtClean="0">
                <a:solidFill>
                  <a:schemeClr val="tx1">
                    <a:lumMod val="65000"/>
                    <a:lumOff val="35000"/>
                  </a:schemeClr>
                </a:solidFill>
                <a:latin typeface="Calibri" pitchFamily="34" charset="0"/>
              </a:rPr>
              <a:t>During the observation/feedback phase, school leadership teams will:</a:t>
            </a:r>
            <a:endParaRPr lang="en-US" sz="2800" b="1" dirty="0">
              <a:solidFill>
                <a:schemeClr val="tx1">
                  <a:lumMod val="65000"/>
                  <a:lumOff val="35000"/>
                </a:schemeClr>
              </a:solidFill>
              <a:latin typeface="Calibri" pitchFamily="34" charset="0"/>
            </a:endParaRPr>
          </a:p>
        </p:txBody>
      </p:sp>
      <p:sp>
        <p:nvSpPr>
          <p:cNvPr id="23" name="Circular Arrow 22"/>
          <p:cNvSpPr/>
          <p:nvPr/>
        </p:nvSpPr>
        <p:spPr>
          <a:xfrm>
            <a:off x="-9142" y="2322576"/>
            <a:ext cx="2093973" cy="2494355"/>
          </a:xfrm>
          <a:prstGeom prst="circular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dirty="0">
              <a:solidFill>
                <a:schemeClr val="tx1"/>
              </a:solidFill>
            </a:endParaRPr>
          </a:p>
        </p:txBody>
      </p:sp>
      <p:sp>
        <p:nvSpPr>
          <p:cNvPr id="24" name="Circular Arrow 23"/>
          <p:cNvSpPr/>
          <p:nvPr/>
        </p:nvSpPr>
        <p:spPr>
          <a:xfrm rot="10800000">
            <a:off x="-3700" y="2542031"/>
            <a:ext cx="2161683" cy="2585137"/>
          </a:xfrm>
          <a:prstGeom prst="circular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dirty="0">
              <a:solidFill>
                <a:schemeClr val="tx1"/>
              </a:solidFill>
            </a:endParaRPr>
          </a:p>
        </p:txBody>
      </p:sp>
      <p:sp>
        <p:nvSpPr>
          <p:cNvPr id="25" name="TextBox 24"/>
          <p:cNvSpPr txBox="1"/>
          <p:nvPr/>
        </p:nvSpPr>
        <p:spPr>
          <a:xfrm>
            <a:off x="2157984" y="1771326"/>
            <a:ext cx="6620256" cy="4339629"/>
          </a:xfrm>
          <a:prstGeom prst="rect">
            <a:avLst/>
          </a:prstGeom>
          <a:noFill/>
          <a:ln w="19050">
            <a:solidFill>
              <a:schemeClr val="tx1">
                <a:lumMod val="65000"/>
                <a:lumOff val="35000"/>
              </a:schemeClr>
            </a:solidFill>
            <a:prstDash val="sysDash"/>
          </a:ln>
        </p:spPr>
        <p:txBody>
          <a:bodyPr wrap="square" lIns="91420" tIns="45710" rIns="91420" bIns="45710" rtlCol="0">
            <a:spAutoFit/>
          </a:bodyPr>
          <a:lstStyle/>
          <a:p>
            <a:r>
              <a:rPr lang="en-US" sz="2400" b="1" u="sng" dirty="0" smtClean="0">
                <a:solidFill>
                  <a:schemeClr val="tx1">
                    <a:lumMod val="50000"/>
                    <a:lumOff val="50000"/>
                  </a:schemeClr>
                </a:solidFill>
                <a:latin typeface="Calibri" pitchFamily="34" charset="0"/>
              </a:rPr>
              <a:t>With </a:t>
            </a:r>
            <a:r>
              <a:rPr lang="en-US" sz="2400" b="1" i="1" u="sng" dirty="0" smtClean="0">
                <a:solidFill>
                  <a:schemeClr val="tx1">
                    <a:lumMod val="50000"/>
                    <a:lumOff val="50000"/>
                  </a:schemeClr>
                </a:solidFill>
                <a:latin typeface="Calibri" pitchFamily="34" charset="0"/>
              </a:rPr>
              <a:t>ALL</a:t>
            </a:r>
            <a:r>
              <a:rPr lang="en-US" sz="2400" b="1" u="sng" dirty="0" smtClean="0">
                <a:solidFill>
                  <a:schemeClr val="tx1">
                    <a:lumMod val="50000"/>
                    <a:lumOff val="50000"/>
                  </a:schemeClr>
                </a:solidFill>
                <a:latin typeface="Calibri" pitchFamily="34" charset="0"/>
              </a:rPr>
              <a:t> Teachers</a:t>
            </a:r>
            <a:r>
              <a:rPr lang="en-US" sz="2400" b="1" dirty="0" smtClean="0">
                <a:solidFill>
                  <a:schemeClr val="tx1">
                    <a:lumMod val="50000"/>
                    <a:lumOff val="50000"/>
                  </a:schemeClr>
                </a:solidFill>
                <a:latin typeface="Calibri" pitchFamily="34" charset="0"/>
              </a:rPr>
              <a:t>:</a:t>
            </a:r>
          </a:p>
          <a:p>
            <a:pPr>
              <a:buFont typeface="Arial" pitchFamily="34" charset="0"/>
              <a:buChar char="•"/>
            </a:pPr>
            <a:r>
              <a:rPr lang="en-US" sz="2400" b="1" dirty="0" smtClean="0">
                <a:solidFill>
                  <a:schemeClr val="tx1">
                    <a:lumMod val="50000"/>
                    <a:lumOff val="50000"/>
                  </a:schemeClr>
                </a:solidFill>
                <a:latin typeface="Calibri" pitchFamily="34" charset="0"/>
              </a:rPr>
              <a:t>Observe Instruction</a:t>
            </a:r>
          </a:p>
          <a:p>
            <a:r>
              <a:rPr lang="en-US" sz="2400" dirty="0" smtClean="0">
                <a:solidFill>
                  <a:schemeClr val="tx1">
                    <a:lumMod val="50000"/>
                    <a:lumOff val="50000"/>
                  </a:schemeClr>
                </a:solidFill>
                <a:latin typeface="Calibri" pitchFamily="34" charset="0"/>
              </a:rPr>
              <a:t>Document observed performance corresponding to performance standards.</a:t>
            </a:r>
          </a:p>
          <a:p>
            <a:endParaRPr lang="en-US" sz="1800" dirty="0" smtClean="0">
              <a:solidFill>
                <a:schemeClr val="tx1">
                  <a:lumMod val="50000"/>
                  <a:lumOff val="50000"/>
                </a:schemeClr>
              </a:solidFill>
              <a:latin typeface="Calibri" pitchFamily="34" charset="0"/>
            </a:endParaRPr>
          </a:p>
          <a:p>
            <a:pPr>
              <a:buFont typeface="Arial" pitchFamily="34" charset="0"/>
              <a:buChar char="•"/>
            </a:pPr>
            <a:r>
              <a:rPr lang="en-US" sz="2400" b="1" dirty="0" smtClean="0">
                <a:solidFill>
                  <a:schemeClr val="tx1">
                    <a:lumMod val="50000"/>
                    <a:lumOff val="50000"/>
                  </a:schemeClr>
                </a:solidFill>
                <a:latin typeface="Calibri" pitchFamily="34" charset="0"/>
              </a:rPr>
              <a:t>Share Feedback</a:t>
            </a:r>
          </a:p>
          <a:p>
            <a:r>
              <a:rPr lang="en-US" sz="2400" dirty="0" smtClean="0">
                <a:solidFill>
                  <a:schemeClr val="tx1">
                    <a:lumMod val="50000"/>
                    <a:lumOff val="50000"/>
                  </a:schemeClr>
                </a:solidFill>
                <a:latin typeface="Calibri" pitchFamily="34" charset="0"/>
              </a:rPr>
              <a:t>Share observations with teachers, including areas of strength and recommendations for improvement.</a:t>
            </a:r>
          </a:p>
          <a:p>
            <a:endParaRPr lang="en-US" sz="1800" dirty="0" smtClean="0">
              <a:solidFill>
                <a:schemeClr val="tx1">
                  <a:lumMod val="50000"/>
                  <a:lumOff val="50000"/>
                </a:schemeClr>
              </a:solidFill>
              <a:latin typeface="Calibri" pitchFamily="34" charset="0"/>
            </a:endParaRPr>
          </a:p>
          <a:p>
            <a:pPr>
              <a:buFont typeface="Arial" pitchFamily="34" charset="0"/>
              <a:buChar char="•"/>
            </a:pPr>
            <a:r>
              <a:rPr lang="en-US" sz="2400" b="1" dirty="0" smtClean="0">
                <a:solidFill>
                  <a:schemeClr val="tx1">
                    <a:lumMod val="50000"/>
                    <a:lumOff val="50000"/>
                  </a:schemeClr>
                </a:solidFill>
                <a:latin typeface="Calibri" pitchFamily="34" charset="0"/>
              </a:rPr>
              <a:t>Provide Targeted Support</a:t>
            </a:r>
          </a:p>
          <a:p>
            <a:r>
              <a:rPr lang="en-US" sz="2400" dirty="0" smtClean="0">
                <a:solidFill>
                  <a:schemeClr val="tx1">
                    <a:lumMod val="50000"/>
                    <a:lumOff val="50000"/>
                  </a:schemeClr>
                </a:solidFill>
                <a:latin typeface="Calibri" pitchFamily="34" charset="0"/>
              </a:rPr>
              <a:t>Aligned professional development and support to identified areas for improvement.</a:t>
            </a:r>
            <a:endParaRPr lang="en-US" sz="2400" dirty="0" smtClean="0">
              <a:solidFill>
                <a:schemeClr val="tx1">
                  <a:lumMod val="50000"/>
                  <a:lumOff val="50000"/>
                </a:schemeClr>
              </a:solidFill>
            </a:endParaRPr>
          </a:p>
        </p:txBody>
      </p:sp>
      <p:cxnSp>
        <p:nvCxnSpPr>
          <p:cNvPr id="15" name="Straight Connector 14"/>
          <p:cNvCxnSpPr/>
          <p:nvPr/>
        </p:nvCxnSpPr>
        <p:spPr>
          <a:xfrm>
            <a:off x="1411226" y="683578"/>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14"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6" name="Straight Connector 15"/>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174307877"/>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88900" y="627856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bwMode="auto">
          <a:xfrm>
            <a:off x="1366887" y="31750"/>
            <a:ext cx="7594551" cy="860425"/>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0" hangingPunct="0">
              <a:defRPr/>
            </a:pPr>
            <a:r>
              <a:rPr lang="en-US" sz="2600" b="1" dirty="0" smtClean="0">
                <a:solidFill>
                  <a:srgbClr val="1B587C"/>
                </a:solidFill>
                <a:ea typeface="Arial Unicode MS" pitchFamily="34" charset="-128"/>
              </a:rPr>
              <a:t>Resources to Support Observation/Feedback:</a:t>
            </a:r>
          </a:p>
          <a:p>
            <a:pPr eaLnBrk="0" hangingPunct="0">
              <a:defRPr/>
            </a:pPr>
            <a:r>
              <a:rPr lang="en-US" sz="2600" b="1" dirty="0" smtClean="0">
                <a:solidFill>
                  <a:srgbClr val="1B587C"/>
                </a:solidFill>
                <a:ea typeface="Arial Unicode MS" pitchFamily="34" charset="-128"/>
              </a:rPr>
              <a:t>Model Teacher/Leader Rubrics</a:t>
            </a:r>
          </a:p>
          <a:p>
            <a:pPr eaLnBrk="0" hangingPunct="0">
              <a:defRPr/>
            </a:pPr>
            <a:endParaRPr kumimoji="0" lang="en-US" sz="2600" b="1" i="0" u="none" strike="noStrike" kern="1200" cap="none" spc="0" normalizeH="0" baseline="0" noProof="0" dirty="0" smtClean="0">
              <a:ln>
                <a:noFill/>
              </a:ln>
              <a:solidFill>
                <a:srgbClr val="1B587C"/>
              </a:solidFill>
              <a:effectLst/>
              <a:uLnTx/>
              <a:uFillTx/>
              <a:latin typeface="Arial" charset="0"/>
              <a:ea typeface="Arial Unicode MS" pitchFamily="34" charset="-128"/>
              <a:cs typeface="Arial" charset="0"/>
            </a:endParaRPr>
          </a:p>
        </p:txBody>
      </p:sp>
      <p:sp>
        <p:nvSpPr>
          <p:cNvPr id="10" name="Rectangle 9"/>
          <p:cNvSpPr/>
          <p:nvPr/>
        </p:nvSpPr>
        <p:spPr>
          <a:xfrm>
            <a:off x="0"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cxnSp>
        <p:nvCxnSpPr>
          <p:cNvPr id="14" name="Straight Connector 13"/>
          <p:cNvCxnSpPr/>
          <p:nvPr/>
        </p:nvCxnSpPr>
        <p:spPr>
          <a:xfrm flipV="1">
            <a:off x="1426890" y="906190"/>
            <a:ext cx="7344673" cy="1746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8"/>
          <p:cNvSpPr txBox="1">
            <a:spLocks noChangeArrowheads="1"/>
          </p:cNvSpPr>
          <p:nvPr/>
        </p:nvSpPr>
        <p:spPr bwMode="auto">
          <a:xfrm>
            <a:off x="357809" y="1322230"/>
            <a:ext cx="8413753" cy="782984"/>
          </a:xfrm>
          <a:prstGeom prst="rect">
            <a:avLst/>
          </a:prstGeom>
          <a:solidFill>
            <a:srgbClr val="7895AF"/>
          </a:solidFill>
          <a:ln w="19050">
            <a:solidFill>
              <a:schemeClr val="tx1"/>
            </a:solidFill>
            <a:miter lim="800000"/>
            <a:headEnd/>
            <a:tailEnd/>
          </a:ln>
        </p:spPr>
        <p:txBody>
          <a:bodyPr wrap="square" lIns="89611" tIns="44806" rIns="89611" bIns="44806">
            <a:spAutoFit/>
          </a:bodyPr>
          <a:lstStyle/>
          <a:p>
            <a:pPr algn="just"/>
            <a:r>
              <a:rPr lang="en-US" sz="1500" b="1" u="sng" spc="-20" dirty="0" smtClean="0">
                <a:solidFill>
                  <a:schemeClr val="bg1"/>
                </a:solidFill>
                <a:cs typeface="Times" pitchFamily="18" charset="0"/>
              </a:rPr>
              <a:t>Instruction</a:t>
            </a:r>
            <a:r>
              <a:rPr lang="en-US" sz="1500" b="1" spc="-20" dirty="0" smtClean="0">
                <a:solidFill>
                  <a:schemeClr val="bg1"/>
                </a:solidFill>
                <a:cs typeface="Times" pitchFamily="18" charset="0"/>
              </a:rPr>
              <a:t> </a:t>
            </a:r>
            <a:r>
              <a:rPr lang="en-US" sz="1500" b="1" spc="-20" dirty="0">
                <a:solidFill>
                  <a:schemeClr val="bg1"/>
                </a:solidFill>
                <a:cs typeface="Times" pitchFamily="18" charset="0"/>
              </a:rPr>
              <a:t>Standard </a:t>
            </a:r>
            <a:r>
              <a:rPr lang="en-US" sz="1500" b="1" spc="-20" dirty="0" smtClean="0">
                <a:solidFill>
                  <a:schemeClr val="bg1"/>
                </a:solidFill>
                <a:cs typeface="Times" pitchFamily="18" charset="0"/>
              </a:rPr>
              <a:t>2: </a:t>
            </a:r>
            <a:r>
              <a:rPr lang="en-US" sz="1500" i="1" spc="-20" dirty="0">
                <a:solidFill>
                  <a:schemeClr val="bg1"/>
                </a:solidFill>
                <a:ea typeface="Times" pitchFamily="18" charset="0"/>
                <a:cs typeface="Calibri" pitchFamily="34" charset="0"/>
              </a:rPr>
              <a:t>The teacher </a:t>
            </a:r>
            <a:r>
              <a:rPr lang="en-US" sz="1500" i="1" spc="-20" dirty="0" smtClean="0">
                <a:solidFill>
                  <a:schemeClr val="bg1"/>
                </a:solidFill>
                <a:ea typeface="Times" pitchFamily="18" charset="0"/>
                <a:cs typeface="Calibri" pitchFamily="34" charset="0"/>
              </a:rPr>
              <a:t> uses a variety of effective instructional strategies, questioning  techniques, and academic feedback that lead to mastery of learning objectives and develop students’  critical thinking and problem–solving skills.  </a:t>
            </a:r>
            <a:endParaRPr lang="en-US" sz="1500" spc="-20" dirty="0">
              <a:solidFill>
                <a:schemeClr val="bg1"/>
              </a:solidFill>
              <a:cs typeface="Times" pitchFamily="18" charset="0"/>
            </a:endParaRPr>
          </a:p>
        </p:txBody>
      </p:sp>
      <p:pic>
        <p:nvPicPr>
          <p:cNvPr id="155669" name="Picture 21"/>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9936" t="36735" r="22264" b="11990"/>
          <a:stretch/>
        </p:blipFill>
        <p:spPr bwMode="auto">
          <a:xfrm>
            <a:off x="298580" y="2206889"/>
            <a:ext cx="8605370" cy="41427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2"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16"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7" name="Straight Connector 16"/>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9215515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2060" y="983152"/>
            <a:ext cx="8961438" cy="769393"/>
          </a:xfrm>
          <a:prstGeom prst="rect">
            <a:avLst/>
          </a:prstGeom>
        </p:spPr>
        <p:txBody>
          <a:bodyPr wrap="square" lIns="91392" tIns="45696" rIns="91392" bIns="45696">
            <a:spAutoFit/>
          </a:bodyPr>
          <a:lstStyle/>
          <a:p>
            <a:pPr algn="ctr" fontAlgn="auto">
              <a:spcBef>
                <a:spcPts val="0"/>
              </a:spcBef>
              <a:spcAft>
                <a:spcPts val="0"/>
              </a:spcAft>
              <a:defRPr sz="2160" b="1" i="0" u="none" strike="noStrike" kern="1200" baseline="0">
                <a:solidFill>
                  <a:prstClr val="black"/>
                </a:solidFill>
                <a:latin typeface="Georgia" pitchFamily="18" charset="0"/>
                <a:ea typeface="+mn-ea"/>
                <a:cs typeface="+mn-cs"/>
              </a:defRPr>
            </a:pPr>
            <a:endParaRPr lang="en-US" sz="2000" b="1" dirty="0">
              <a:latin typeface="+mj-lt"/>
            </a:endParaRPr>
          </a:p>
          <a:p>
            <a:pPr algn="ctr" fontAlgn="auto">
              <a:spcBef>
                <a:spcPts val="0"/>
              </a:spcBef>
              <a:spcAft>
                <a:spcPts val="0"/>
              </a:spcAft>
              <a:defRPr sz="2160" b="1" i="0" u="none" strike="noStrike" kern="1200" baseline="0">
                <a:solidFill>
                  <a:prstClr val="black"/>
                </a:solidFill>
                <a:latin typeface="Georgia" pitchFamily="18" charset="0"/>
                <a:ea typeface="+mn-ea"/>
                <a:cs typeface="+mn-cs"/>
              </a:defRPr>
            </a:pPr>
            <a:r>
              <a:rPr lang="en-US" sz="2400" b="1" dirty="0">
                <a:latin typeface="Calibri" pitchFamily="34" charset="0"/>
              </a:rPr>
              <a:t>Subgroup Performance:  ELA Percent </a:t>
            </a:r>
            <a:r>
              <a:rPr lang="en-US" sz="2400" b="1" i="1" dirty="0">
                <a:latin typeface="Calibri" pitchFamily="34" charset="0"/>
              </a:rPr>
              <a:t>Basic</a:t>
            </a:r>
            <a:r>
              <a:rPr lang="en-US" sz="2400" b="1" dirty="0">
                <a:latin typeface="Calibri" pitchFamily="34" charset="0"/>
              </a:rPr>
              <a:t> and Above*</a:t>
            </a:r>
          </a:p>
        </p:txBody>
      </p:sp>
      <p:sp>
        <p:nvSpPr>
          <p:cNvPr id="13319" name="TextBox 7"/>
          <p:cNvSpPr txBox="1">
            <a:spLocks noChangeArrowheads="1"/>
          </p:cNvSpPr>
          <p:nvPr/>
        </p:nvSpPr>
        <p:spPr bwMode="auto">
          <a:xfrm>
            <a:off x="206923" y="821516"/>
            <a:ext cx="8605158" cy="559850"/>
          </a:xfrm>
          <a:prstGeom prst="rect">
            <a:avLst/>
          </a:prstGeom>
          <a:noFill/>
          <a:ln w="9525">
            <a:noFill/>
            <a:miter lim="800000"/>
            <a:headEnd/>
            <a:tailEnd/>
          </a:ln>
        </p:spPr>
        <p:txBody>
          <a:bodyPr lIns="91392" tIns="45696" rIns="91392" bIns="45696">
            <a:spAutoFit/>
          </a:bodyPr>
          <a:lstStyle/>
          <a:p>
            <a:pPr algn="ctr"/>
            <a:r>
              <a:rPr lang="en-US" sz="3000" b="1" dirty="0" smtClean="0">
                <a:solidFill>
                  <a:schemeClr val="tx1">
                    <a:lumMod val="65000"/>
                    <a:lumOff val="35000"/>
                  </a:schemeClr>
                </a:solidFill>
                <a:latin typeface="Calibri" pitchFamily="34" charset="0"/>
              </a:rPr>
              <a:t>Achievement Gaps Have Narrowed Significantly</a:t>
            </a:r>
            <a:r>
              <a:rPr lang="en-US" sz="2700" b="1" dirty="0" smtClean="0">
                <a:solidFill>
                  <a:schemeClr val="tx1">
                    <a:lumMod val="65000"/>
                    <a:lumOff val="35000"/>
                  </a:schemeClr>
                </a:solidFill>
                <a:latin typeface="Calibri" pitchFamily="34" charset="0"/>
              </a:rPr>
              <a:t>.</a:t>
            </a:r>
            <a:endParaRPr lang="en-US" sz="2700" b="1" dirty="0">
              <a:solidFill>
                <a:schemeClr val="tx1">
                  <a:lumMod val="65000"/>
                  <a:lumOff val="35000"/>
                </a:schemeClr>
              </a:solidFill>
              <a:latin typeface="Calibri" pitchFamily="34" charset="0"/>
            </a:endParaRPr>
          </a:p>
        </p:txBody>
      </p:sp>
      <p:sp>
        <p:nvSpPr>
          <p:cNvPr id="9" name="Text Box 4"/>
          <p:cNvSpPr txBox="1">
            <a:spLocks noChangeArrowheads="1"/>
          </p:cNvSpPr>
          <p:nvPr/>
        </p:nvSpPr>
        <p:spPr bwMode="auto">
          <a:xfrm>
            <a:off x="208723" y="5972889"/>
            <a:ext cx="8517834" cy="453550"/>
          </a:xfrm>
          <a:prstGeom prst="rect">
            <a:avLst/>
          </a:prstGeom>
          <a:noFill/>
          <a:ln w="9525">
            <a:noFill/>
            <a:miter lim="800000"/>
            <a:headEnd/>
            <a:tailEnd/>
          </a:ln>
        </p:spPr>
        <p:txBody>
          <a:bodyPr wrap="square" lIns="80357" tIns="40178" rIns="80357" bIns="40178" anchor="ctr">
            <a:spAutoFit/>
          </a:bodyPr>
          <a:lstStyle/>
          <a:p>
            <a:pPr algn="ctr" defTabSz="803986">
              <a:lnSpc>
                <a:spcPct val="80000"/>
              </a:lnSpc>
              <a:spcAft>
                <a:spcPts val="601"/>
              </a:spcAft>
            </a:pPr>
            <a:endParaRPr lang="en-US" b="1" i="1" dirty="0">
              <a:solidFill>
                <a:srgbClr val="000000"/>
              </a:solidFill>
              <a:latin typeface="Calibri" pitchFamily="34" charset="0"/>
            </a:endParaRPr>
          </a:p>
          <a:p>
            <a:pPr algn="ctr" defTabSz="803986">
              <a:lnSpc>
                <a:spcPct val="80000"/>
              </a:lnSpc>
              <a:spcAft>
                <a:spcPts val="601"/>
              </a:spcAft>
            </a:pPr>
            <a:r>
              <a:rPr lang="en-US" b="1" i="1" dirty="0">
                <a:solidFill>
                  <a:srgbClr val="000000"/>
                </a:solidFill>
                <a:latin typeface="Calibri" pitchFamily="34" charset="0"/>
              </a:rPr>
              <a:t>*</a:t>
            </a:r>
            <a:r>
              <a:rPr lang="en-US" i="1" dirty="0">
                <a:solidFill>
                  <a:srgbClr val="000000"/>
                </a:solidFill>
                <a:latin typeface="Calibri" pitchFamily="34" charset="0"/>
              </a:rPr>
              <a:t>First Time Testers and Full Academic Year: 1999–2001 Grades 4 and 8;  2002-2005 Grades 4, 8 and 10; 2006-2010 Grades 3-8 and 10</a:t>
            </a:r>
            <a:r>
              <a:rPr lang="en-US" dirty="0">
                <a:solidFill>
                  <a:srgbClr val="000000"/>
                </a:solidFill>
                <a:latin typeface="Calibri" pitchFamily="34" charset="0"/>
              </a:rPr>
              <a:t> </a:t>
            </a:r>
          </a:p>
        </p:txBody>
      </p:sp>
      <p:pic>
        <p:nvPicPr>
          <p:cNvPr id="12" name="Picture 10" descr="Accountability-10-Math-4_022111_2.png"/>
          <p:cNvPicPr>
            <a:picLocks noChangeAspect="1"/>
          </p:cNvPicPr>
          <p:nvPr/>
        </p:nvPicPr>
        <p:blipFill>
          <a:blip r:embed="rId3" cstate="print"/>
          <a:stretch>
            <a:fillRect/>
          </a:stretch>
        </p:blipFill>
        <p:spPr bwMode="auto">
          <a:xfrm>
            <a:off x="680929" y="1720257"/>
            <a:ext cx="7599580" cy="4300731"/>
          </a:xfrm>
          <a:prstGeom prst="rect">
            <a:avLst/>
          </a:prstGeom>
          <a:noFill/>
          <a:ln w="9525">
            <a:noFill/>
            <a:miter lim="800000"/>
            <a:headEnd/>
            <a:tailEnd/>
          </a:ln>
        </p:spPr>
      </p:pic>
      <p:sp>
        <p:nvSpPr>
          <p:cNvPr id="13" name="Title 5"/>
          <p:cNvSpPr txBox="1">
            <a:spLocks/>
          </p:cNvSpPr>
          <p:nvPr/>
        </p:nvSpPr>
        <p:spPr>
          <a:xfrm>
            <a:off x="74679" y="178219"/>
            <a:ext cx="8812081" cy="644457"/>
          </a:xfrm>
          <a:prstGeom prst="rect">
            <a:avLst/>
          </a:prstGeom>
          <a:noFill/>
        </p:spPr>
        <p:txBody>
          <a:bodyPr wrap="square" lIns="89576" tIns="44787" rIns="89576" bIns="44787" rtlCol="0" anchor="ctr">
            <a:spAutoFit/>
          </a:bodyPr>
          <a:lstStyle/>
          <a:p>
            <a:pPr algn="ctr" defTabSz="895737">
              <a:defRPr/>
            </a:pPr>
            <a:r>
              <a:rPr lang="en-US" sz="3600" b="1" dirty="0" smtClean="0">
                <a:solidFill>
                  <a:srgbClr val="063E7E"/>
                </a:solidFill>
                <a:latin typeface="Calibri" pitchFamily="34" charset="0"/>
                <a:ea typeface="+mj-ea"/>
              </a:rPr>
              <a:t>Unprecedented Progress</a:t>
            </a:r>
            <a:endParaRPr lang="en-US" sz="3600" b="1" dirty="0">
              <a:solidFill>
                <a:srgbClr val="063E7E"/>
              </a:solidFill>
              <a:latin typeface="Calibri" pitchFamily="34" charset="0"/>
              <a:ea typeface="+mj-ea"/>
            </a:endParaRPr>
          </a:p>
        </p:txBody>
      </p:sp>
      <p:cxnSp>
        <p:nvCxnSpPr>
          <p:cNvPr id="8" name="Straight Connector 7"/>
          <p:cNvCxnSpPr/>
          <p:nvPr/>
        </p:nvCxnSpPr>
        <p:spPr>
          <a:xfrm>
            <a:off x="752858" y="775018"/>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88900" y="627856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bwMode="auto">
          <a:xfrm>
            <a:off x="1366889" y="31750"/>
            <a:ext cx="7594551" cy="860425"/>
          </a:xfrm>
          <a:prstGeom prst="rect">
            <a:avLst/>
          </a:prstGeom>
          <a:noFill/>
          <a:ln>
            <a:miter lim="800000"/>
            <a:headEnd/>
            <a:tailEnd/>
          </a:ln>
        </p:spPr>
        <p:txBody>
          <a:bodyPr vert="horz" wrap="square" lIns="91420" tIns="45710" rIns="91420" bIns="45710" numCol="1" anchor="t" anchorCtr="0" compatLnSpc="1">
            <a:prstTxWarp prst="textNoShape">
              <a:avLst/>
            </a:prstTxWarp>
          </a:bodyPr>
          <a:lstStyle/>
          <a:p>
            <a:pPr eaLnBrk="0" hangingPunct="0">
              <a:defRPr/>
            </a:pPr>
            <a:r>
              <a:rPr lang="en-US" sz="3600" b="1" dirty="0" smtClean="0">
                <a:solidFill>
                  <a:srgbClr val="1B587C"/>
                </a:solidFill>
                <a:latin typeface="Calibri" pitchFamily="34" charset="0"/>
                <a:ea typeface="Arial Unicode MS" pitchFamily="34" charset="-128"/>
              </a:rPr>
              <a:t>Additional Policy Guidance:  Observations</a:t>
            </a:r>
          </a:p>
          <a:p>
            <a:pPr eaLnBrk="0" hangingPunct="0">
              <a:defRPr/>
            </a:pPr>
            <a:endParaRPr lang="en-US" sz="2600" b="1" dirty="0" smtClean="0">
              <a:solidFill>
                <a:srgbClr val="1B587C"/>
              </a:solidFill>
              <a:ea typeface="Arial Unicode MS" pitchFamily="34" charset="-128"/>
            </a:endParaRPr>
          </a:p>
        </p:txBody>
      </p:sp>
      <p:sp>
        <p:nvSpPr>
          <p:cNvPr id="10" name="Rectangle 9"/>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11"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sp>
        <p:nvSpPr>
          <p:cNvPr id="12" name="TextBox 11"/>
          <p:cNvSpPr txBox="1"/>
          <p:nvPr/>
        </p:nvSpPr>
        <p:spPr>
          <a:xfrm>
            <a:off x="316523" y="984739"/>
            <a:ext cx="8458200" cy="5232181"/>
          </a:xfrm>
          <a:prstGeom prst="rect">
            <a:avLst/>
          </a:prstGeom>
          <a:noFill/>
        </p:spPr>
        <p:txBody>
          <a:bodyPr wrap="square" lIns="91420" tIns="45710" rIns="91420" bIns="45710">
            <a:spAutoFit/>
          </a:bodyPr>
          <a:lstStyle/>
          <a:p>
            <a:pPr marL="457102" indent="-219409">
              <a:spcAft>
                <a:spcPts val="1200"/>
              </a:spcAft>
            </a:pPr>
            <a:endParaRPr lang="en-US" sz="2400" dirty="0" smtClean="0"/>
          </a:p>
          <a:p>
            <a:pPr marL="457102" indent="-220616">
              <a:buClr>
                <a:srgbClr val="C00000"/>
              </a:buClr>
              <a:buFont typeface="Arial" pitchFamily="34" charset="0"/>
              <a:buChar char="•"/>
              <a:defRPr/>
            </a:pPr>
            <a:r>
              <a:rPr lang="en-US" sz="3000" dirty="0" smtClean="0">
                <a:solidFill>
                  <a:schemeClr val="tx1">
                    <a:lumMod val="65000"/>
                    <a:lumOff val="35000"/>
                  </a:schemeClr>
                </a:solidFill>
                <a:latin typeface="Calibri" pitchFamily="34" charset="0"/>
              </a:rPr>
              <a:t>One formal observation: includes viewing a complete lesson and pre/post observation conferences</a:t>
            </a:r>
          </a:p>
          <a:p>
            <a:pPr marL="236487">
              <a:buClr>
                <a:srgbClr val="C00000"/>
              </a:buClr>
              <a:defRPr/>
            </a:pPr>
            <a:endParaRPr lang="en-US" sz="3000" dirty="0" smtClean="0">
              <a:solidFill>
                <a:schemeClr val="tx1">
                  <a:lumMod val="65000"/>
                  <a:lumOff val="35000"/>
                </a:schemeClr>
              </a:solidFill>
              <a:latin typeface="Calibri" pitchFamily="34" charset="0"/>
            </a:endParaRPr>
          </a:p>
          <a:p>
            <a:pPr marL="457102" indent="-220616">
              <a:buClr>
                <a:srgbClr val="C00000"/>
              </a:buClr>
              <a:buFont typeface="Arial" pitchFamily="34" charset="0"/>
              <a:buChar char="•"/>
              <a:defRPr/>
            </a:pPr>
            <a:r>
              <a:rPr lang="en-US" sz="3000" dirty="0" smtClean="0">
                <a:solidFill>
                  <a:schemeClr val="tx1">
                    <a:lumMod val="65000"/>
                    <a:lumOff val="35000"/>
                  </a:schemeClr>
                </a:solidFill>
                <a:latin typeface="Calibri" pitchFamily="34" charset="0"/>
              </a:rPr>
              <a:t>One informal observation</a:t>
            </a:r>
          </a:p>
          <a:p>
            <a:pPr marL="457102" indent="-220616">
              <a:buClr>
                <a:srgbClr val="C00000"/>
              </a:buClr>
              <a:defRPr/>
            </a:pPr>
            <a:endParaRPr lang="en-US" sz="3000" dirty="0" smtClean="0">
              <a:solidFill>
                <a:schemeClr val="tx1">
                  <a:lumMod val="65000"/>
                  <a:lumOff val="35000"/>
                </a:schemeClr>
              </a:solidFill>
              <a:latin typeface="Calibri" pitchFamily="34" charset="0"/>
            </a:endParaRPr>
          </a:p>
          <a:p>
            <a:pPr marL="457102" indent="-220616">
              <a:buClr>
                <a:srgbClr val="C00000"/>
              </a:buClr>
              <a:buFont typeface="Arial" pitchFamily="34" charset="0"/>
              <a:buChar char="•"/>
              <a:defRPr/>
            </a:pPr>
            <a:r>
              <a:rPr lang="en-US" sz="3000" dirty="0" smtClean="0">
                <a:solidFill>
                  <a:schemeClr val="tx1">
                    <a:lumMod val="65000"/>
                    <a:lumOff val="35000"/>
                  </a:schemeClr>
                </a:solidFill>
                <a:latin typeface="Calibri" pitchFamily="34" charset="0"/>
              </a:rPr>
              <a:t>All school leadership team members can be certified to conduct observations</a:t>
            </a:r>
          </a:p>
          <a:p>
            <a:pPr marL="457102" lvl="1" indent="0">
              <a:defRPr/>
            </a:pPr>
            <a:endParaRPr lang="en-US" sz="3000" dirty="0" smtClean="0">
              <a:latin typeface="Calibri" pitchFamily="34" charset="0"/>
            </a:endParaRPr>
          </a:p>
          <a:p>
            <a:pPr>
              <a:defRPr/>
            </a:pPr>
            <a:endParaRPr lang="en-US" sz="3000" dirty="0">
              <a:latin typeface="Calibri" pitchFamily="34" charset="0"/>
            </a:endParaRPr>
          </a:p>
        </p:txBody>
      </p:sp>
      <p:cxnSp>
        <p:nvCxnSpPr>
          <p:cNvPr id="15" name="Straight Connector 14"/>
          <p:cNvCxnSpPr/>
          <p:nvPr/>
        </p:nvCxnSpPr>
        <p:spPr>
          <a:xfrm>
            <a:off x="1411226" y="1122490"/>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16"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7" name="Straight Connector 16"/>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23964688"/>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88900" y="627856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bwMode="auto">
          <a:xfrm>
            <a:off x="1366889" y="31750"/>
            <a:ext cx="7594551" cy="860425"/>
          </a:xfrm>
          <a:prstGeom prst="rect">
            <a:avLst/>
          </a:prstGeom>
          <a:noFill/>
          <a:ln>
            <a:miter lim="800000"/>
            <a:headEnd/>
            <a:tailEnd/>
          </a:ln>
        </p:spPr>
        <p:txBody>
          <a:bodyPr vert="horz" wrap="square" lIns="91420" tIns="45710" rIns="91420" bIns="45710" numCol="1" anchor="t" anchorCtr="0" compatLnSpc="1">
            <a:prstTxWarp prst="textNoShape">
              <a:avLst/>
            </a:prstTxWarp>
          </a:bodyPr>
          <a:lstStyle/>
          <a:p>
            <a:pPr eaLnBrk="0" hangingPunct="0">
              <a:defRPr/>
            </a:pPr>
            <a:r>
              <a:rPr lang="en-US" sz="3600" b="1" dirty="0" smtClean="0">
                <a:solidFill>
                  <a:srgbClr val="1B587C"/>
                </a:solidFill>
                <a:latin typeface="Calibri" pitchFamily="34" charset="0"/>
                <a:ea typeface="Arial Unicode MS" pitchFamily="34" charset="-128"/>
              </a:rPr>
              <a:t>Observation/Feedback Decision Points </a:t>
            </a:r>
          </a:p>
          <a:p>
            <a:pPr eaLnBrk="0" hangingPunct="0">
              <a:defRPr/>
            </a:pPr>
            <a:endParaRPr lang="en-US" sz="2600" b="1" dirty="0" smtClean="0">
              <a:solidFill>
                <a:srgbClr val="1B587C"/>
              </a:solidFill>
              <a:ea typeface="Arial Unicode MS" pitchFamily="34" charset="-128"/>
            </a:endParaRPr>
          </a:p>
        </p:txBody>
      </p:sp>
      <p:sp>
        <p:nvSpPr>
          <p:cNvPr id="10" name="Rectangle 9"/>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11"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sp>
        <p:nvSpPr>
          <p:cNvPr id="16" name="TextBox 15"/>
          <p:cNvSpPr txBox="1"/>
          <p:nvPr/>
        </p:nvSpPr>
        <p:spPr>
          <a:xfrm>
            <a:off x="316523" y="984740"/>
            <a:ext cx="8458200" cy="4247296"/>
          </a:xfrm>
          <a:prstGeom prst="rect">
            <a:avLst/>
          </a:prstGeom>
          <a:noFill/>
        </p:spPr>
        <p:txBody>
          <a:bodyPr wrap="square" lIns="91420" tIns="45710" rIns="91420" bIns="45710">
            <a:spAutoFit/>
          </a:bodyPr>
          <a:lstStyle/>
          <a:p>
            <a:pPr marL="457102" indent="-219409">
              <a:spcAft>
                <a:spcPts val="1200"/>
              </a:spcAft>
            </a:pPr>
            <a:endParaRPr lang="en-US" sz="2400" dirty="0" smtClean="0"/>
          </a:p>
          <a:p>
            <a:pPr indent="-220616">
              <a:defRPr/>
            </a:pPr>
            <a:r>
              <a:rPr lang="en-US" sz="2800" dirty="0" smtClean="0">
                <a:solidFill>
                  <a:schemeClr val="tx1">
                    <a:lumMod val="65000"/>
                    <a:lumOff val="35000"/>
                  </a:schemeClr>
                </a:solidFill>
                <a:latin typeface="Calibri" pitchFamily="34" charset="0"/>
              </a:rPr>
              <a:t>Which tool will our LEA use for observing and evaluating teacher and leader professional practice?</a:t>
            </a:r>
          </a:p>
          <a:p>
            <a:pPr marL="457102" indent="-220616">
              <a:defRPr/>
            </a:pPr>
            <a:endParaRPr lang="en-US" sz="2800" dirty="0" smtClean="0">
              <a:solidFill>
                <a:schemeClr val="tx1">
                  <a:lumMod val="65000"/>
                  <a:lumOff val="35000"/>
                </a:schemeClr>
              </a:solidFill>
              <a:latin typeface="Calibri" pitchFamily="34" charset="0"/>
            </a:endParaRPr>
          </a:p>
          <a:p>
            <a:pPr marL="457200" lvl="1" indent="-274320">
              <a:buClr>
                <a:srgbClr val="C00000"/>
              </a:buClr>
              <a:buFont typeface="Wingdings" pitchFamily="2" charset="2"/>
              <a:buChar char="ü"/>
              <a:defRPr/>
            </a:pPr>
            <a:r>
              <a:rPr lang="en-US" sz="2800" b="1" dirty="0" smtClean="0">
                <a:solidFill>
                  <a:schemeClr val="tx1">
                    <a:lumMod val="65000"/>
                    <a:lumOff val="35000"/>
                  </a:schemeClr>
                </a:solidFill>
                <a:latin typeface="Calibri" pitchFamily="34" charset="0"/>
              </a:rPr>
              <a:t>State-Developed COMPASS Rubric</a:t>
            </a:r>
          </a:p>
          <a:p>
            <a:pPr marL="457200" lvl="1" indent="-274320">
              <a:buClr>
                <a:srgbClr val="C00000"/>
              </a:buClr>
              <a:defRPr/>
            </a:pPr>
            <a:endParaRPr lang="en-US" sz="2800" dirty="0" smtClean="0">
              <a:solidFill>
                <a:schemeClr val="tx1">
                  <a:lumMod val="65000"/>
                  <a:lumOff val="35000"/>
                </a:schemeClr>
              </a:solidFill>
              <a:latin typeface="Calibri" pitchFamily="34" charset="0"/>
            </a:endParaRPr>
          </a:p>
          <a:p>
            <a:pPr marL="457200" lvl="1" indent="-274320">
              <a:buClr>
                <a:srgbClr val="C00000"/>
              </a:buClr>
              <a:buFont typeface="Wingdings" pitchFamily="2" charset="2"/>
              <a:buChar char="ü"/>
              <a:defRPr/>
            </a:pPr>
            <a:r>
              <a:rPr lang="en-US" sz="2800" b="1" dirty="0" smtClean="0">
                <a:solidFill>
                  <a:schemeClr val="tx1">
                    <a:lumMod val="65000"/>
                    <a:lumOff val="35000"/>
                  </a:schemeClr>
                </a:solidFill>
                <a:latin typeface="Calibri" pitchFamily="34" charset="0"/>
              </a:rPr>
              <a:t>TAP Instructional Rubric </a:t>
            </a:r>
            <a:r>
              <a:rPr lang="en-US" sz="2800" dirty="0" smtClean="0">
                <a:solidFill>
                  <a:schemeClr val="tx1">
                    <a:lumMod val="65000"/>
                    <a:lumOff val="35000"/>
                  </a:schemeClr>
                </a:solidFill>
                <a:latin typeface="Calibri" pitchFamily="34" charset="0"/>
              </a:rPr>
              <a:t>(current TAP districts only)</a:t>
            </a:r>
          </a:p>
          <a:p>
            <a:pPr marL="457200" lvl="1" indent="-274320">
              <a:buClr>
                <a:srgbClr val="C00000"/>
              </a:buClr>
              <a:defRPr/>
            </a:pPr>
            <a:endParaRPr lang="en-US" sz="2800" dirty="0" smtClean="0">
              <a:solidFill>
                <a:schemeClr val="tx1">
                  <a:lumMod val="65000"/>
                  <a:lumOff val="35000"/>
                </a:schemeClr>
              </a:solidFill>
              <a:latin typeface="Calibri" pitchFamily="34" charset="0"/>
            </a:endParaRPr>
          </a:p>
          <a:p>
            <a:pPr marL="457200" lvl="1" indent="-274320">
              <a:buClr>
                <a:srgbClr val="C00000"/>
              </a:buClr>
              <a:buFont typeface="Wingdings" pitchFamily="2" charset="2"/>
              <a:buChar char="ü"/>
              <a:defRPr/>
            </a:pPr>
            <a:r>
              <a:rPr lang="en-US" sz="2800" b="1" dirty="0" smtClean="0">
                <a:solidFill>
                  <a:schemeClr val="tx1">
                    <a:lumMod val="65000"/>
                    <a:lumOff val="35000"/>
                  </a:schemeClr>
                </a:solidFill>
                <a:latin typeface="Calibri" pitchFamily="34" charset="0"/>
              </a:rPr>
              <a:t>Alternate Rubric </a:t>
            </a:r>
            <a:r>
              <a:rPr lang="en-US" sz="2800" dirty="0" smtClean="0">
                <a:solidFill>
                  <a:schemeClr val="tx1">
                    <a:lumMod val="65000"/>
                    <a:lumOff val="35000"/>
                  </a:schemeClr>
                </a:solidFill>
                <a:latin typeface="Calibri" pitchFamily="34" charset="0"/>
              </a:rPr>
              <a:t>(must be approved by the LDOE)</a:t>
            </a:r>
            <a:endParaRPr lang="en-US" sz="2800" dirty="0">
              <a:solidFill>
                <a:schemeClr val="tx1">
                  <a:lumMod val="65000"/>
                  <a:lumOff val="35000"/>
                </a:schemeClr>
              </a:solidFill>
              <a:latin typeface="Calibri" pitchFamily="34" charset="0"/>
            </a:endParaRPr>
          </a:p>
          <a:p>
            <a:pPr>
              <a:defRPr/>
            </a:pPr>
            <a:endParaRPr lang="en-US" dirty="0">
              <a:latin typeface="Arial" pitchFamily="34" charset="0"/>
            </a:endParaRPr>
          </a:p>
        </p:txBody>
      </p:sp>
      <p:cxnSp>
        <p:nvCxnSpPr>
          <p:cNvPr id="12" name="Straight Connector 11"/>
          <p:cNvCxnSpPr/>
          <p:nvPr/>
        </p:nvCxnSpPr>
        <p:spPr>
          <a:xfrm>
            <a:off x="1411226" y="701866"/>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15"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7" name="Straight Connector 16"/>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4080891"/>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88900" y="627856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bwMode="auto">
          <a:xfrm>
            <a:off x="1366889" y="31750"/>
            <a:ext cx="7594551" cy="860425"/>
          </a:xfrm>
          <a:prstGeom prst="rect">
            <a:avLst/>
          </a:prstGeom>
          <a:noFill/>
          <a:ln>
            <a:miter lim="800000"/>
            <a:headEnd/>
            <a:tailEnd/>
          </a:ln>
        </p:spPr>
        <p:txBody>
          <a:bodyPr vert="horz" wrap="square" lIns="91420" tIns="45710" rIns="91420" bIns="45710" numCol="1" anchor="t" anchorCtr="0" compatLnSpc="1">
            <a:prstTxWarp prst="textNoShape">
              <a:avLst/>
            </a:prstTxWarp>
          </a:bodyPr>
          <a:lstStyle/>
          <a:p>
            <a:pPr eaLnBrk="0" hangingPunct="0">
              <a:defRPr/>
            </a:pPr>
            <a:r>
              <a:rPr lang="en-US" sz="3600" b="1" dirty="0" smtClean="0">
                <a:solidFill>
                  <a:srgbClr val="1B587C"/>
                </a:solidFill>
                <a:latin typeface="Calibri" pitchFamily="34" charset="0"/>
                <a:ea typeface="Arial Unicode MS" pitchFamily="34" charset="-128"/>
              </a:rPr>
              <a:t>What Does This Look Like For a School Leadership Team?</a:t>
            </a:r>
          </a:p>
          <a:p>
            <a:pPr eaLnBrk="0" hangingPunct="0">
              <a:defRPr/>
            </a:pPr>
            <a:endParaRPr lang="en-US" sz="2600" b="1" dirty="0" smtClean="0">
              <a:solidFill>
                <a:srgbClr val="1B587C"/>
              </a:solidFill>
              <a:ea typeface="Arial Unicode MS" pitchFamily="34" charset="-128"/>
            </a:endParaRPr>
          </a:p>
        </p:txBody>
      </p:sp>
      <p:sp>
        <p:nvSpPr>
          <p:cNvPr id="10" name="Rectangle 9"/>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11"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sp>
        <p:nvSpPr>
          <p:cNvPr id="15" name="Content Placeholder 2"/>
          <p:cNvSpPr txBox="1">
            <a:spLocks/>
          </p:cNvSpPr>
          <p:nvPr/>
        </p:nvSpPr>
        <p:spPr>
          <a:xfrm>
            <a:off x="273379" y="1243928"/>
            <a:ext cx="8493551" cy="5099722"/>
          </a:xfrm>
          <a:prstGeom prst="rect">
            <a:avLst/>
          </a:prstGeom>
        </p:spPr>
        <p:txBody>
          <a:bodyPr vert="horz" lIns="91420" tIns="45710" rIns="91420" bIns="45710" rtlCol="0">
            <a:noAutofit/>
          </a:bodyPr>
          <a:lstStyle/>
          <a:p>
            <a:pPr marL="274262" indent="-182841" defTabSz="914206" fontAlgn="auto">
              <a:spcBef>
                <a:spcPct val="20000"/>
              </a:spcBef>
              <a:spcAft>
                <a:spcPts val="1200"/>
              </a:spcAft>
              <a:buClr>
                <a:srgbClr val="7895AF"/>
              </a:buClr>
              <a:defRPr/>
            </a:pPr>
            <a:endParaRPr lang="en-US" sz="2300" dirty="0" smtClean="0">
              <a:solidFill>
                <a:schemeClr val="tx1">
                  <a:lumMod val="65000"/>
                  <a:lumOff val="35000"/>
                </a:schemeClr>
              </a:solidFill>
              <a:latin typeface="Arial" pitchFamily="34" charset="0"/>
              <a:cs typeface="Arial" pitchFamily="34" charset="0"/>
            </a:endParaRPr>
          </a:p>
        </p:txBody>
      </p:sp>
      <p:sp>
        <p:nvSpPr>
          <p:cNvPr id="16" name="Right Arrow 15"/>
          <p:cNvSpPr/>
          <p:nvPr/>
        </p:nvSpPr>
        <p:spPr>
          <a:xfrm>
            <a:off x="65966" y="2139043"/>
            <a:ext cx="2512642" cy="2563585"/>
          </a:xfrm>
          <a:prstGeom prst="rightArrow">
            <a:avLst/>
          </a:prstGeom>
          <a:solidFill>
            <a:srgbClr val="1B5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2200" b="1" dirty="0" smtClean="0">
                <a:latin typeface="Calibri" pitchFamily="34" charset="0"/>
                <a:cs typeface="Arial" pitchFamily="34" charset="0"/>
              </a:rPr>
              <a:t>Set Goals</a:t>
            </a:r>
          </a:p>
          <a:p>
            <a:pPr algn="ctr"/>
            <a:r>
              <a:rPr lang="en-US" sz="2200" dirty="0" smtClean="0">
                <a:latin typeface="Calibri" pitchFamily="34" charset="0"/>
                <a:cs typeface="Arial" pitchFamily="34" charset="0"/>
              </a:rPr>
              <a:t>-For educators</a:t>
            </a:r>
          </a:p>
          <a:p>
            <a:pPr algn="ctr"/>
            <a:r>
              <a:rPr lang="en-US" sz="2200" dirty="0" smtClean="0">
                <a:latin typeface="Calibri" pitchFamily="34" charset="0"/>
                <a:cs typeface="Arial" pitchFamily="34" charset="0"/>
              </a:rPr>
              <a:t>-For students</a:t>
            </a:r>
            <a:endParaRPr lang="en-US" sz="2200" dirty="0">
              <a:latin typeface="Calibri" pitchFamily="34" charset="0"/>
              <a:cs typeface="Arial" pitchFamily="34" charset="0"/>
            </a:endParaRPr>
          </a:p>
        </p:txBody>
      </p:sp>
      <p:sp>
        <p:nvSpPr>
          <p:cNvPr id="18" name="TextBox 17"/>
          <p:cNvSpPr txBox="1"/>
          <p:nvPr/>
        </p:nvSpPr>
        <p:spPr>
          <a:xfrm>
            <a:off x="2537461" y="1249464"/>
            <a:ext cx="2139043" cy="769431"/>
          </a:xfrm>
          <a:prstGeom prst="rect">
            <a:avLst/>
          </a:prstGeom>
          <a:noFill/>
        </p:spPr>
        <p:txBody>
          <a:bodyPr wrap="square" lIns="91420" tIns="45710" rIns="91420" bIns="45710" rtlCol="0">
            <a:spAutoFit/>
          </a:bodyPr>
          <a:lstStyle/>
          <a:p>
            <a:pPr algn="ctr"/>
            <a:r>
              <a:rPr lang="en-US" sz="2200" b="1" dirty="0" smtClean="0">
                <a:solidFill>
                  <a:schemeClr val="tx1">
                    <a:lumMod val="65000"/>
                    <a:lumOff val="35000"/>
                  </a:schemeClr>
                </a:solidFill>
                <a:latin typeface="Calibri" pitchFamily="34" charset="0"/>
              </a:rPr>
              <a:t>Observe</a:t>
            </a:r>
            <a:r>
              <a:rPr lang="en-US" sz="2200" dirty="0" smtClean="0">
                <a:solidFill>
                  <a:schemeClr val="tx1">
                    <a:lumMod val="65000"/>
                    <a:lumOff val="35000"/>
                  </a:schemeClr>
                </a:solidFill>
                <a:latin typeface="Calibri" pitchFamily="34" charset="0"/>
              </a:rPr>
              <a:t> Teacher Performance</a:t>
            </a:r>
            <a:endParaRPr lang="en-US" sz="2200" dirty="0">
              <a:solidFill>
                <a:schemeClr val="tx1">
                  <a:lumMod val="65000"/>
                  <a:lumOff val="35000"/>
                </a:schemeClr>
              </a:solidFill>
              <a:latin typeface="Calibri" pitchFamily="34" charset="0"/>
            </a:endParaRPr>
          </a:p>
        </p:txBody>
      </p:sp>
      <p:sp>
        <p:nvSpPr>
          <p:cNvPr id="19" name="Circular Arrow 18"/>
          <p:cNvSpPr/>
          <p:nvPr/>
        </p:nvSpPr>
        <p:spPr>
          <a:xfrm>
            <a:off x="2363724" y="1877786"/>
            <a:ext cx="2302329" cy="2726873"/>
          </a:xfrm>
          <a:prstGeom prst="circular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dirty="0">
              <a:solidFill>
                <a:schemeClr val="tx1"/>
              </a:solidFill>
            </a:endParaRPr>
          </a:p>
        </p:txBody>
      </p:sp>
      <p:sp>
        <p:nvSpPr>
          <p:cNvPr id="20" name="Circular Arrow 19"/>
          <p:cNvSpPr/>
          <p:nvPr/>
        </p:nvSpPr>
        <p:spPr>
          <a:xfrm rot="10800000">
            <a:off x="2369167" y="2209796"/>
            <a:ext cx="2329543" cy="2819401"/>
          </a:xfrm>
          <a:prstGeom prst="circular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dirty="0">
              <a:solidFill>
                <a:schemeClr val="tx1"/>
              </a:solidFill>
            </a:endParaRPr>
          </a:p>
        </p:txBody>
      </p:sp>
      <p:sp>
        <p:nvSpPr>
          <p:cNvPr id="22" name="TextBox 21"/>
          <p:cNvSpPr txBox="1"/>
          <p:nvPr/>
        </p:nvSpPr>
        <p:spPr>
          <a:xfrm>
            <a:off x="2208931" y="4963887"/>
            <a:ext cx="2596243" cy="1107986"/>
          </a:xfrm>
          <a:prstGeom prst="rect">
            <a:avLst/>
          </a:prstGeom>
          <a:noFill/>
        </p:spPr>
        <p:txBody>
          <a:bodyPr wrap="square" lIns="91420" tIns="45710" rIns="91420" bIns="45710" rtlCol="0">
            <a:spAutoFit/>
          </a:bodyPr>
          <a:lstStyle/>
          <a:p>
            <a:pPr algn="ctr"/>
            <a:r>
              <a:rPr lang="en-US" sz="2200" b="1" dirty="0" smtClean="0">
                <a:latin typeface="Calibri" pitchFamily="34" charset="0"/>
              </a:rPr>
              <a:t>Provide Timely Feedback and Aligned Support</a:t>
            </a:r>
            <a:endParaRPr lang="en-US" sz="2200" b="1" dirty="0">
              <a:latin typeface="Calibri" pitchFamily="34" charset="0"/>
            </a:endParaRPr>
          </a:p>
        </p:txBody>
      </p:sp>
      <p:sp>
        <p:nvSpPr>
          <p:cNvPr id="23" name="Right Arrow 22"/>
          <p:cNvSpPr/>
          <p:nvPr/>
        </p:nvSpPr>
        <p:spPr>
          <a:xfrm>
            <a:off x="4600954" y="2177144"/>
            <a:ext cx="2732534" cy="2558142"/>
          </a:xfrm>
          <a:prstGeom prst="rightArrow">
            <a:avLst/>
          </a:prstGeom>
          <a:solidFill>
            <a:srgbClr val="1B5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2200" b="1" dirty="0" smtClean="0">
                <a:latin typeface="Calibri" pitchFamily="34" charset="0"/>
                <a:cs typeface="Arial" pitchFamily="34" charset="0"/>
              </a:rPr>
              <a:t>Evaluate Performance</a:t>
            </a:r>
          </a:p>
          <a:p>
            <a:r>
              <a:rPr lang="en-US" sz="2200" dirty="0" smtClean="0">
                <a:latin typeface="Calibri" pitchFamily="34" charset="0"/>
                <a:cs typeface="Arial" pitchFamily="34" charset="0"/>
              </a:rPr>
              <a:t>-Student Growth</a:t>
            </a:r>
          </a:p>
          <a:p>
            <a:pPr algn="ctr"/>
            <a:r>
              <a:rPr lang="en-US" sz="2200" dirty="0" smtClean="0">
                <a:latin typeface="Calibri" pitchFamily="34" charset="0"/>
                <a:cs typeface="Arial" pitchFamily="34" charset="0"/>
              </a:rPr>
              <a:t>-Prof. Practice</a:t>
            </a:r>
            <a:endParaRPr lang="en-US" sz="2200" dirty="0">
              <a:latin typeface="Calibri" pitchFamily="34" charset="0"/>
              <a:cs typeface="Arial" pitchFamily="34" charset="0"/>
            </a:endParaRPr>
          </a:p>
        </p:txBody>
      </p:sp>
      <p:sp>
        <p:nvSpPr>
          <p:cNvPr id="24" name="TextBox 23"/>
          <p:cNvSpPr txBox="1"/>
          <p:nvPr/>
        </p:nvSpPr>
        <p:spPr>
          <a:xfrm>
            <a:off x="7370065" y="2442100"/>
            <a:ext cx="1523447" cy="1938982"/>
          </a:xfrm>
          <a:prstGeom prst="rect">
            <a:avLst/>
          </a:prstGeom>
          <a:solidFill>
            <a:srgbClr val="7895AF"/>
          </a:solidFill>
          <a:ln>
            <a:solidFill>
              <a:schemeClr val="tx1"/>
            </a:solidFill>
            <a:prstDash val="sysDash"/>
          </a:ln>
        </p:spPr>
        <p:txBody>
          <a:bodyPr wrap="square" lIns="91420" tIns="45710" rIns="91420" bIns="45710" rtlCol="0">
            <a:spAutoFit/>
          </a:bodyPr>
          <a:lstStyle/>
          <a:p>
            <a:pPr algn="ctr"/>
            <a:r>
              <a:rPr lang="en-US" sz="2400" b="1" dirty="0" smtClean="0">
                <a:solidFill>
                  <a:schemeClr val="bg1"/>
                </a:solidFill>
                <a:latin typeface="Calibri" pitchFamily="34" charset="0"/>
              </a:rPr>
              <a:t>Use Data </a:t>
            </a:r>
            <a:r>
              <a:rPr lang="en-US" sz="2400" dirty="0" smtClean="0">
                <a:solidFill>
                  <a:schemeClr val="bg1"/>
                </a:solidFill>
                <a:latin typeface="Calibri" pitchFamily="34" charset="0"/>
              </a:rPr>
              <a:t>to Inform Human Capital Decisions</a:t>
            </a:r>
            <a:endParaRPr lang="en-US" sz="2400" dirty="0">
              <a:solidFill>
                <a:schemeClr val="bg1"/>
              </a:solidFill>
              <a:latin typeface="Calibri" pitchFamily="34" charset="0"/>
            </a:endParaRPr>
          </a:p>
        </p:txBody>
      </p:sp>
      <p:cxnSp>
        <p:nvCxnSpPr>
          <p:cNvPr id="25" name="Straight Connector 24"/>
          <p:cNvCxnSpPr/>
          <p:nvPr/>
        </p:nvCxnSpPr>
        <p:spPr>
          <a:xfrm>
            <a:off x="1411226" y="1122490"/>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26"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27" name="Straight Connector 26"/>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7984816"/>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0" y="1329690"/>
            <a:ext cx="8748214" cy="4563292"/>
          </a:xfrm>
          <a:prstGeom prst="rect">
            <a:avLst/>
          </a:prstGeom>
        </p:spPr>
        <p:txBody>
          <a:bodyPr lIns="91420" tIns="45710" rIns="91420" bIns="45710" anchor="t" anchorCtr="0">
            <a:noAutofit/>
          </a:bodyPr>
          <a:lstStyle/>
          <a:p>
            <a:pPr marL="274262" indent="-182841" defTabSz="914206" eaLnBrk="0" hangingPunct="0">
              <a:spcBef>
                <a:spcPts val="0"/>
              </a:spcBef>
              <a:spcAft>
                <a:spcPts val="1800"/>
              </a:spcAft>
              <a:buClr>
                <a:srgbClr val="7895AF"/>
              </a:buClr>
              <a:buSzPct val="85000"/>
              <a:defRPr/>
            </a:pPr>
            <a:endParaRPr lang="en-US" sz="2400" dirty="0" smtClean="0">
              <a:solidFill>
                <a:schemeClr val="tx1">
                  <a:lumMod val="65000"/>
                  <a:lumOff val="35000"/>
                </a:schemeClr>
              </a:solidFill>
              <a:latin typeface="Arial" pitchFamily="34" charset="0"/>
              <a:cs typeface="Arial" pitchFamily="34" charset="0"/>
            </a:endParaRPr>
          </a:p>
        </p:txBody>
      </p:sp>
      <p:sp>
        <p:nvSpPr>
          <p:cNvPr id="3" name="Rectangle 2"/>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4"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sp>
        <p:nvSpPr>
          <p:cNvPr id="5" name="Title 1"/>
          <p:cNvSpPr txBox="1">
            <a:spLocks/>
          </p:cNvSpPr>
          <p:nvPr/>
        </p:nvSpPr>
        <p:spPr bwMode="auto">
          <a:xfrm>
            <a:off x="1355725" y="0"/>
            <a:ext cx="7605713" cy="536713"/>
          </a:xfrm>
          <a:prstGeom prst="rect">
            <a:avLst/>
          </a:prstGeom>
          <a:noFill/>
          <a:ln>
            <a:miter lim="800000"/>
            <a:headEnd/>
            <a:tailEnd/>
          </a:ln>
        </p:spPr>
        <p:txBody>
          <a:bodyPr vert="horz" wrap="square" lIns="91420" tIns="45710" rIns="91420" bIns="45710" numCol="1" anchor="ctr" anchorCtr="0" compatLnSpc="1">
            <a:prstTxWarp prst="textNoShape">
              <a:avLst/>
            </a:prstTxWarp>
          </a:bodyPr>
          <a:lstStyle/>
          <a:p>
            <a:pPr eaLnBrk="0" hangingPunct="0">
              <a:defRPr/>
            </a:pPr>
            <a:r>
              <a:rPr lang="en-US" sz="3600" b="1" dirty="0" smtClean="0">
                <a:solidFill>
                  <a:srgbClr val="1B587C"/>
                </a:solidFill>
                <a:latin typeface="Calibri" pitchFamily="34" charset="0"/>
                <a:ea typeface="Arial Unicode MS" pitchFamily="34" charset="-128"/>
              </a:rPr>
              <a:t>Annual Evaluation</a:t>
            </a:r>
          </a:p>
        </p:txBody>
      </p:sp>
      <p:sp>
        <p:nvSpPr>
          <p:cNvPr id="9" name="TextBox 8"/>
          <p:cNvSpPr txBox="1"/>
          <p:nvPr/>
        </p:nvSpPr>
        <p:spPr>
          <a:xfrm>
            <a:off x="316523" y="815925"/>
            <a:ext cx="8458200" cy="2308314"/>
          </a:xfrm>
          <a:prstGeom prst="rect">
            <a:avLst/>
          </a:prstGeom>
          <a:noFill/>
        </p:spPr>
        <p:txBody>
          <a:bodyPr wrap="square" lIns="91420" tIns="45710" rIns="91420" bIns="45710">
            <a:spAutoFit/>
          </a:bodyPr>
          <a:lstStyle/>
          <a:p>
            <a:pPr marL="457102" indent="-219409">
              <a:spcAft>
                <a:spcPts val="1200"/>
              </a:spcAft>
            </a:pPr>
            <a:endParaRPr lang="en-US" sz="2400" dirty="0" smtClean="0"/>
          </a:p>
          <a:p>
            <a:pPr marL="457102" indent="-219409">
              <a:spcAft>
                <a:spcPts val="1200"/>
              </a:spcAft>
            </a:pPr>
            <a:endParaRPr lang="en-US" sz="2800" dirty="0" smtClean="0">
              <a:solidFill>
                <a:srgbClr val="656565"/>
              </a:solidFill>
            </a:endParaRPr>
          </a:p>
          <a:p>
            <a:pPr marL="457102" indent="-219409">
              <a:spcAft>
                <a:spcPts val="1200"/>
              </a:spcAft>
            </a:pPr>
            <a:endParaRPr lang="en-US" sz="2800" dirty="0" smtClean="0">
              <a:solidFill>
                <a:srgbClr val="656565"/>
              </a:solidFill>
            </a:endParaRPr>
          </a:p>
          <a:p>
            <a:pPr marL="457102" indent="-220616">
              <a:defRPr/>
            </a:pPr>
            <a:endParaRPr lang="en-US" sz="2000" dirty="0">
              <a:latin typeface="Arial" pitchFamily="34" charset="0"/>
            </a:endParaRPr>
          </a:p>
          <a:p>
            <a:pPr>
              <a:defRPr/>
            </a:pPr>
            <a:endParaRPr lang="en-US" dirty="0">
              <a:latin typeface="Arial" pitchFamily="34" charset="0"/>
            </a:endParaRPr>
          </a:p>
        </p:txBody>
      </p:sp>
      <p:sp>
        <p:nvSpPr>
          <p:cNvPr id="12" name="Right Arrow 11"/>
          <p:cNvSpPr/>
          <p:nvPr/>
        </p:nvSpPr>
        <p:spPr>
          <a:xfrm>
            <a:off x="41365" y="3207974"/>
            <a:ext cx="2793275" cy="2558142"/>
          </a:xfrm>
          <a:prstGeom prst="rightArrow">
            <a:avLst/>
          </a:prstGeom>
          <a:solidFill>
            <a:srgbClr val="7895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2200" b="1" dirty="0" smtClean="0">
                <a:latin typeface="Calibri" pitchFamily="34" charset="0"/>
                <a:cs typeface="Arial" pitchFamily="34" charset="0"/>
              </a:rPr>
              <a:t>Evaluate Performance</a:t>
            </a:r>
          </a:p>
          <a:p>
            <a:pPr algn="ctr"/>
            <a:r>
              <a:rPr lang="en-US" sz="2200" dirty="0" smtClean="0">
                <a:latin typeface="Calibri" pitchFamily="34" charset="0"/>
                <a:cs typeface="Arial" pitchFamily="34" charset="0"/>
              </a:rPr>
              <a:t>-Student Growth</a:t>
            </a:r>
          </a:p>
          <a:p>
            <a:pPr algn="ctr"/>
            <a:r>
              <a:rPr lang="en-US" sz="2200" dirty="0" smtClean="0">
                <a:latin typeface="Calibri" pitchFamily="34" charset="0"/>
                <a:cs typeface="Arial" pitchFamily="34" charset="0"/>
              </a:rPr>
              <a:t>-Prof. Practice</a:t>
            </a:r>
            <a:endParaRPr lang="en-US" sz="2200" dirty="0">
              <a:latin typeface="Calibri" pitchFamily="34" charset="0"/>
              <a:cs typeface="Arial" pitchFamily="34" charset="0"/>
            </a:endParaRPr>
          </a:p>
        </p:txBody>
      </p:sp>
      <p:sp>
        <p:nvSpPr>
          <p:cNvPr id="13" name="TextBox 12"/>
          <p:cNvSpPr txBox="1"/>
          <p:nvPr/>
        </p:nvSpPr>
        <p:spPr>
          <a:xfrm>
            <a:off x="2875986" y="1073037"/>
            <a:ext cx="5989718" cy="4985960"/>
          </a:xfrm>
          <a:prstGeom prst="rect">
            <a:avLst/>
          </a:prstGeom>
          <a:noFill/>
          <a:ln w="19050">
            <a:solidFill>
              <a:schemeClr val="tx1">
                <a:lumMod val="65000"/>
                <a:lumOff val="35000"/>
              </a:schemeClr>
            </a:solidFill>
            <a:prstDash val="sysDash"/>
          </a:ln>
        </p:spPr>
        <p:txBody>
          <a:bodyPr wrap="square" lIns="91420" tIns="45710" rIns="91420" bIns="45710" rtlCol="0">
            <a:spAutoFit/>
          </a:bodyPr>
          <a:lstStyle/>
          <a:p>
            <a:r>
              <a:rPr lang="en-US" sz="2400" b="1" u="sng" dirty="0" smtClean="0">
                <a:solidFill>
                  <a:schemeClr val="tx1">
                    <a:lumMod val="65000"/>
                    <a:lumOff val="35000"/>
                  </a:schemeClr>
                </a:solidFill>
                <a:latin typeface="Calibri" pitchFamily="34" charset="0"/>
              </a:rPr>
              <a:t>With VAM Teachers</a:t>
            </a:r>
            <a:r>
              <a:rPr lang="en-US" sz="2400" b="1" dirty="0" smtClean="0">
                <a:solidFill>
                  <a:schemeClr val="tx1">
                    <a:lumMod val="65000"/>
                    <a:lumOff val="35000"/>
                  </a:schemeClr>
                </a:solidFill>
                <a:latin typeface="Calibri" pitchFamily="34" charset="0"/>
              </a:rPr>
              <a:t>:</a:t>
            </a:r>
          </a:p>
          <a:p>
            <a:pPr>
              <a:buFont typeface="Arial" pitchFamily="34" charset="0"/>
              <a:buChar char="•"/>
            </a:pPr>
            <a:r>
              <a:rPr lang="en-US" sz="2200" b="1" dirty="0" smtClean="0">
                <a:solidFill>
                  <a:schemeClr val="tx1">
                    <a:lumMod val="65000"/>
                    <a:lumOff val="35000"/>
                  </a:schemeClr>
                </a:solidFill>
                <a:latin typeface="Calibri" pitchFamily="34" charset="0"/>
              </a:rPr>
              <a:t>View results from state through online portal</a:t>
            </a:r>
          </a:p>
          <a:p>
            <a:r>
              <a:rPr lang="en-US" sz="2200" dirty="0" smtClean="0">
                <a:solidFill>
                  <a:schemeClr val="tx1">
                    <a:lumMod val="65000"/>
                    <a:lumOff val="35000"/>
                  </a:schemeClr>
                </a:solidFill>
                <a:latin typeface="Calibri" pitchFamily="34" charset="0"/>
              </a:rPr>
              <a:t>Use VAM data from state to evaluate student growth, where available.</a:t>
            </a:r>
          </a:p>
          <a:p>
            <a:endParaRPr lang="en-US" sz="1600" b="1" u="sng" dirty="0" smtClean="0">
              <a:solidFill>
                <a:schemeClr val="tx1">
                  <a:lumMod val="65000"/>
                  <a:lumOff val="35000"/>
                </a:schemeClr>
              </a:solidFill>
              <a:latin typeface="Calibri" pitchFamily="34" charset="0"/>
            </a:endParaRPr>
          </a:p>
          <a:p>
            <a:r>
              <a:rPr lang="en-US" sz="2400" b="1" u="sng" dirty="0" smtClean="0">
                <a:solidFill>
                  <a:schemeClr val="tx1">
                    <a:lumMod val="65000"/>
                    <a:lumOff val="35000"/>
                  </a:schemeClr>
                </a:solidFill>
                <a:latin typeface="Calibri" pitchFamily="34" charset="0"/>
              </a:rPr>
              <a:t>With NTGS Teachers</a:t>
            </a:r>
            <a:r>
              <a:rPr lang="en-US" sz="2400" b="1" dirty="0" smtClean="0">
                <a:solidFill>
                  <a:schemeClr val="tx1">
                    <a:lumMod val="65000"/>
                    <a:lumOff val="35000"/>
                  </a:schemeClr>
                </a:solidFill>
                <a:latin typeface="Calibri" pitchFamily="34" charset="0"/>
              </a:rPr>
              <a:t>:</a:t>
            </a:r>
          </a:p>
          <a:p>
            <a:pPr>
              <a:buFont typeface="Arial" pitchFamily="34" charset="0"/>
              <a:buChar char="•"/>
            </a:pPr>
            <a:r>
              <a:rPr lang="en-US" sz="2200" b="1" dirty="0" smtClean="0">
                <a:solidFill>
                  <a:schemeClr val="tx1">
                    <a:lumMod val="65000"/>
                    <a:lumOff val="35000"/>
                  </a:schemeClr>
                </a:solidFill>
                <a:latin typeface="Calibri" pitchFamily="34" charset="0"/>
              </a:rPr>
              <a:t>Assign final student growth rating</a:t>
            </a:r>
          </a:p>
          <a:p>
            <a:r>
              <a:rPr lang="en-US" sz="2200" dirty="0" smtClean="0">
                <a:solidFill>
                  <a:schemeClr val="tx1">
                    <a:lumMod val="65000"/>
                    <a:lumOff val="35000"/>
                  </a:schemeClr>
                </a:solidFill>
                <a:latin typeface="Calibri" pitchFamily="34" charset="0"/>
              </a:rPr>
              <a:t>Evaluate student progress towards SLTs </a:t>
            </a:r>
            <a:endParaRPr lang="en-US" sz="2200" dirty="0">
              <a:solidFill>
                <a:schemeClr val="tx1">
                  <a:lumMod val="65000"/>
                  <a:lumOff val="35000"/>
                </a:schemeClr>
              </a:solidFill>
              <a:latin typeface="Calibri" pitchFamily="34" charset="0"/>
            </a:endParaRPr>
          </a:p>
          <a:p>
            <a:endParaRPr lang="en-US" sz="1600" dirty="0" smtClean="0">
              <a:solidFill>
                <a:schemeClr val="tx1">
                  <a:lumMod val="65000"/>
                  <a:lumOff val="35000"/>
                </a:schemeClr>
              </a:solidFill>
              <a:latin typeface="Calibri" pitchFamily="34" charset="0"/>
            </a:endParaRPr>
          </a:p>
          <a:p>
            <a:r>
              <a:rPr lang="en-US" sz="2400" b="1" u="sng" dirty="0" smtClean="0">
                <a:solidFill>
                  <a:schemeClr val="tx1">
                    <a:lumMod val="65000"/>
                    <a:lumOff val="35000"/>
                  </a:schemeClr>
                </a:solidFill>
                <a:latin typeface="Calibri" pitchFamily="34" charset="0"/>
              </a:rPr>
              <a:t>With </a:t>
            </a:r>
            <a:r>
              <a:rPr lang="en-US" sz="2400" b="1" i="1" u="sng" dirty="0" smtClean="0">
                <a:solidFill>
                  <a:schemeClr val="tx1">
                    <a:lumMod val="65000"/>
                    <a:lumOff val="35000"/>
                  </a:schemeClr>
                </a:solidFill>
                <a:latin typeface="Calibri" pitchFamily="34" charset="0"/>
              </a:rPr>
              <a:t>ALL</a:t>
            </a:r>
            <a:r>
              <a:rPr lang="en-US" sz="2400" b="1" u="sng" dirty="0" smtClean="0">
                <a:solidFill>
                  <a:schemeClr val="tx1">
                    <a:lumMod val="65000"/>
                    <a:lumOff val="35000"/>
                  </a:schemeClr>
                </a:solidFill>
                <a:latin typeface="Calibri" pitchFamily="34" charset="0"/>
              </a:rPr>
              <a:t> Teachers</a:t>
            </a:r>
            <a:r>
              <a:rPr lang="en-US" sz="2400" b="1" dirty="0" smtClean="0">
                <a:solidFill>
                  <a:schemeClr val="tx1">
                    <a:lumMod val="65000"/>
                    <a:lumOff val="35000"/>
                  </a:schemeClr>
                </a:solidFill>
                <a:latin typeface="Calibri" pitchFamily="34" charset="0"/>
              </a:rPr>
              <a:t>:</a:t>
            </a:r>
          </a:p>
          <a:p>
            <a:pPr>
              <a:buFont typeface="Arial" pitchFamily="34" charset="0"/>
              <a:buChar char="•"/>
            </a:pPr>
            <a:r>
              <a:rPr lang="en-US" sz="2200" b="1" dirty="0" smtClean="0">
                <a:solidFill>
                  <a:schemeClr val="tx1">
                    <a:lumMod val="65000"/>
                    <a:lumOff val="35000"/>
                  </a:schemeClr>
                </a:solidFill>
                <a:latin typeface="Calibri" pitchFamily="34" charset="0"/>
              </a:rPr>
              <a:t>Assign final professional practice scores</a:t>
            </a:r>
          </a:p>
          <a:p>
            <a:r>
              <a:rPr lang="en-US" sz="2200" dirty="0" smtClean="0">
                <a:solidFill>
                  <a:schemeClr val="tx1">
                    <a:lumMod val="65000"/>
                    <a:lumOff val="35000"/>
                  </a:schemeClr>
                </a:solidFill>
                <a:latin typeface="Calibri" pitchFamily="34" charset="0"/>
              </a:rPr>
              <a:t>Use data from observations throughout year to provide summative rating for professional practice.</a:t>
            </a:r>
          </a:p>
          <a:p>
            <a:pPr>
              <a:buFont typeface="Arial" pitchFamily="34" charset="0"/>
              <a:buChar char="•"/>
            </a:pPr>
            <a:endParaRPr lang="en-US" sz="1600" b="1" dirty="0" smtClean="0">
              <a:solidFill>
                <a:schemeClr val="tx1">
                  <a:lumMod val="65000"/>
                  <a:lumOff val="35000"/>
                </a:schemeClr>
              </a:solidFill>
              <a:latin typeface="Calibri" pitchFamily="34" charset="0"/>
            </a:endParaRPr>
          </a:p>
          <a:p>
            <a:pPr>
              <a:buFont typeface="Arial" pitchFamily="34" charset="0"/>
              <a:buChar char="•"/>
            </a:pPr>
            <a:r>
              <a:rPr lang="en-US" sz="2200" b="1" dirty="0" smtClean="0">
                <a:solidFill>
                  <a:schemeClr val="tx1">
                    <a:lumMod val="65000"/>
                    <a:lumOff val="35000"/>
                  </a:schemeClr>
                </a:solidFill>
                <a:latin typeface="Calibri" pitchFamily="34" charset="0"/>
              </a:rPr>
              <a:t>Calculate composite score</a:t>
            </a:r>
            <a:endParaRPr lang="en-US" sz="2200" dirty="0" smtClean="0">
              <a:solidFill>
                <a:schemeClr val="tx1">
                  <a:lumMod val="65000"/>
                  <a:lumOff val="35000"/>
                </a:schemeClr>
              </a:solidFill>
              <a:latin typeface="Calibri" pitchFamily="34" charset="0"/>
            </a:endParaRPr>
          </a:p>
        </p:txBody>
      </p:sp>
      <p:sp>
        <p:nvSpPr>
          <p:cNvPr id="14" name="TextBox 13"/>
          <p:cNvSpPr txBox="1"/>
          <p:nvPr/>
        </p:nvSpPr>
        <p:spPr>
          <a:xfrm>
            <a:off x="0" y="1296491"/>
            <a:ext cx="2812774" cy="1569640"/>
          </a:xfrm>
          <a:prstGeom prst="rect">
            <a:avLst/>
          </a:prstGeom>
          <a:noFill/>
        </p:spPr>
        <p:txBody>
          <a:bodyPr wrap="square" lIns="91420" tIns="45710" rIns="91420" bIns="45710" rtlCol="0">
            <a:spAutoFit/>
          </a:bodyPr>
          <a:lstStyle/>
          <a:p>
            <a:r>
              <a:rPr lang="en-US" sz="2400" b="1" dirty="0" smtClean="0">
                <a:solidFill>
                  <a:schemeClr val="tx1">
                    <a:lumMod val="65000"/>
                    <a:lumOff val="35000"/>
                  </a:schemeClr>
                </a:solidFill>
                <a:latin typeface="Calibri" pitchFamily="34" charset="0"/>
              </a:rPr>
              <a:t>During the annual evaluation phase, school leadership teams will:</a:t>
            </a:r>
            <a:endParaRPr lang="en-US" sz="2400" b="1" dirty="0">
              <a:solidFill>
                <a:schemeClr val="tx1">
                  <a:lumMod val="65000"/>
                  <a:lumOff val="35000"/>
                </a:schemeClr>
              </a:solidFill>
              <a:latin typeface="Calibri" pitchFamily="34" charset="0"/>
            </a:endParaRPr>
          </a:p>
        </p:txBody>
      </p:sp>
      <p:cxnSp>
        <p:nvCxnSpPr>
          <p:cNvPr id="15" name="Straight Connector 14"/>
          <p:cNvCxnSpPr/>
          <p:nvPr/>
        </p:nvCxnSpPr>
        <p:spPr>
          <a:xfrm>
            <a:off x="1411226" y="555562"/>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16"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7" name="Straight Connector 16"/>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850274133"/>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4"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sp>
        <p:nvSpPr>
          <p:cNvPr id="5" name="Title 1"/>
          <p:cNvSpPr txBox="1">
            <a:spLocks/>
          </p:cNvSpPr>
          <p:nvPr/>
        </p:nvSpPr>
        <p:spPr bwMode="auto">
          <a:xfrm>
            <a:off x="1355725" y="-23114"/>
            <a:ext cx="7605713" cy="860425"/>
          </a:xfrm>
          <a:prstGeom prst="rect">
            <a:avLst/>
          </a:prstGeom>
          <a:noFill/>
          <a:ln>
            <a:miter lim="800000"/>
            <a:headEnd/>
            <a:tailEnd/>
          </a:ln>
        </p:spPr>
        <p:txBody>
          <a:bodyPr vert="horz" wrap="square" lIns="91420" tIns="45710" rIns="91420" bIns="45710" numCol="1" anchor="t" anchorCtr="0" compatLnSpc="1">
            <a:prstTxWarp prst="textNoShape">
              <a:avLst/>
            </a:prstTxWarp>
          </a:bodyPr>
          <a:lstStyle/>
          <a:p>
            <a:pPr eaLnBrk="0" hangingPunct="0">
              <a:defRPr/>
            </a:pPr>
            <a:r>
              <a:rPr lang="en-US" sz="3400" b="1" dirty="0" smtClean="0">
                <a:solidFill>
                  <a:srgbClr val="1B587C"/>
                </a:solidFill>
                <a:latin typeface="Calibri" pitchFamily="34" charset="0"/>
                <a:ea typeface="Arial Unicode MS" pitchFamily="34" charset="-128"/>
              </a:rPr>
              <a:t>Resources to Support Annual Evaluation:  Composite Score Calculation</a:t>
            </a:r>
          </a:p>
        </p:txBody>
      </p:sp>
      <p:sp>
        <p:nvSpPr>
          <p:cNvPr id="15" name="Content Placeholder 2"/>
          <p:cNvSpPr txBox="1">
            <a:spLocks/>
          </p:cNvSpPr>
          <p:nvPr/>
        </p:nvSpPr>
        <p:spPr>
          <a:xfrm>
            <a:off x="109728" y="1148007"/>
            <a:ext cx="8705088" cy="1736272"/>
          </a:xfrm>
          <a:prstGeom prst="rect">
            <a:avLst/>
          </a:prstGeom>
        </p:spPr>
        <p:txBody>
          <a:bodyPr lIns="91420" tIns="45710" rIns="91420" bIns="45710">
            <a:normAutofit/>
          </a:bodyPr>
          <a:lstStyle/>
          <a:p>
            <a:pPr algn="ctr" eaLnBrk="0" hangingPunct="0">
              <a:spcBef>
                <a:spcPct val="20000"/>
              </a:spcBef>
              <a:buClr>
                <a:schemeClr val="accent1"/>
              </a:buClr>
              <a:buSzPct val="85000"/>
            </a:pPr>
            <a:r>
              <a:rPr lang="en-US" sz="2800" b="1" dirty="0" smtClean="0">
                <a:solidFill>
                  <a:schemeClr val="tx1">
                    <a:lumMod val="65000"/>
                    <a:lumOff val="35000"/>
                  </a:schemeClr>
                </a:solidFill>
                <a:latin typeface="Calibri" pitchFamily="34" charset="0"/>
                <a:cs typeface="Arial" pitchFamily="34" charset="0"/>
              </a:rPr>
              <a:t>Averaging the student growth score and the professional practice score provides the final evaluation score.</a:t>
            </a:r>
            <a:endParaRPr lang="en-US" sz="2800" dirty="0" smtClean="0">
              <a:solidFill>
                <a:schemeClr val="tx1">
                  <a:lumMod val="65000"/>
                  <a:lumOff val="35000"/>
                </a:schemeClr>
              </a:solidFill>
              <a:latin typeface="Calibri" pitchFamily="34" charset="0"/>
              <a:cs typeface="Arial" pitchFamily="34" charset="0"/>
            </a:endParaRPr>
          </a:p>
          <a:p>
            <a:pPr algn="ctr" defTabSz="914206" eaLnBrk="0" hangingPunct="0">
              <a:spcBef>
                <a:spcPct val="20000"/>
              </a:spcBef>
              <a:buClr>
                <a:schemeClr val="accent1"/>
              </a:buClr>
              <a:buSzPct val="85000"/>
              <a:defRPr/>
            </a:pPr>
            <a:r>
              <a:rPr lang="en-US" sz="2600" dirty="0" smtClean="0">
                <a:solidFill>
                  <a:schemeClr val="tx1">
                    <a:lumMod val="65000"/>
                    <a:lumOff val="35000"/>
                  </a:schemeClr>
                </a:solidFill>
                <a:latin typeface="Calibri" pitchFamily="34" charset="0"/>
                <a:cs typeface="Arial" pitchFamily="34" charset="0"/>
              </a:rPr>
              <a:t>(Each component generates a score between 1.0-5.0.)</a:t>
            </a:r>
            <a:r>
              <a:rPr lang="en-US" sz="2200" dirty="0" smtClean="0">
                <a:latin typeface="Arial" pitchFamily="34" charset="0"/>
                <a:cs typeface="Arial" pitchFamily="34" charset="0"/>
              </a:rPr>
              <a:t>	</a:t>
            </a:r>
          </a:p>
          <a:p>
            <a:pPr marL="268231" indent="-268231" algn="ctr" defTabSz="914206" eaLnBrk="0" hangingPunct="0">
              <a:spcBef>
                <a:spcPct val="20000"/>
              </a:spcBef>
              <a:buClr>
                <a:schemeClr val="accent1"/>
              </a:buClr>
              <a:buSzPct val="85000"/>
              <a:defRPr/>
            </a:pPr>
            <a:endParaRPr lang="en-US" sz="2200" dirty="0" smtClean="0">
              <a:latin typeface="Arial" pitchFamily="34" charset="0"/>
              <a:cs typeface="Arial" pitchFamily="34" charset="0"/>
            </a:endParaRPr>
          </a:p>
          <a:p>
            <a:pPr marL="268231" indent="-268231" defTabSz="914206" eaLnBrk="0" hangingPunct="0">
              <a:spcBef>
                <a:spcPct val="20000"/>
              </a:spcBef>
              <a:buClr>
                <a:schemeClr val="accent1"/>
              </a:buClr>
              <a:buSzPct val="85000"/>
              <a:buFont typeface="Wingdings 2" pitchFamily="18" charset="2"/>
              <a:buChar char=""/>
              <a:defRPr/>
            </a:pPr>
            <a:endParaRPr lang="en-US" sz="2600" dirty="0">
              <a:latin typeface="Arial" pitchFamily="34" charset="0"/>
              <a:cs typeface="Arial" pitchFamily="34" charset="0"/>
            </a:endParaRPr>
          </a:p>
        </p:txBody>
      </p:sp>
      <p:sp>
        <p:nvSpPr>
          <p:cNvPr id="11" name="Oval 10"/>
          <p:cNvSpPr/>
          <p:nvPr/>
        </p:nvSpPr>
        <p:spPr>
          <a:xfrm>
            <a:off x="2773016" y="2542031"/>
            <a:ext cx="3170583" cy="2939959"/>
          </a:xfrm>
          <a:prstGeom prst="ellipse">
            <a:avLst/>
          </a:prstGeom>
          <a:solidFill>
            <a:schemeClr val="accent3">
              <a:lumMod val="20000"/>
              <a:lumOff val="80000"/>
            </a:schemeClr>
          </a:solidFill>
          <a:ln>
            <a:solidFill>
              <a:srgbClr val="7281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dirty="0"/>
          </a:p>
        </p:txBody>
      </p:sp>
      <p:cxnSp>
        <p:nvCxnSpPr>
          <p:cNvPr id="12" name="Straight Connector 11"/>
          <p:cNvCxnSpPr/>
          <p:nvPr/>
        </p:nvCxnSpPr>
        <p:spPr>
          <a:xfrm>
            <a:off x="4349250" y="2542316"/>
            <a:ext cx="1419" cy="2935911"/>
          </a:xfrm>
          <a:prstGeom prst="line">
            <a:avLst/>
          </a:prstGeom>
          <a:ln w="25400">
            <a:solidFill>
              <a:srgbClr val="728119"/>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786460" y="3748755"/>
            <a:ext cx="1499463" cy="707866"/>
          </a:xfrm>
          <a:prstGeom prst="rect">
            <a:avLst/>
          </a:prstGeom>
          <a:noFill/>
        </p:spPr>
        <p:txBody>
          <a:bodyPr wrap="square" lIns="91420" tIns="45710" rIns="91420" bIns="45710" rtlCol="0" anchor="ctr">
            <a:spAutoFit/>
          </a:bodyPr>
          <a:lstStyle/>
          <a:p>
            <a:pPr algn="ctr"/>
            <a:r>
              <a:rPr lang="en-US" sz="2000" b="1" dirty="0" smtClean="0">
                <a:solidFill>
                  <a:srgbClr val="1B587C"/>
                </a:solidFill>
                <a:latin typeface="Calibri" pitchFamily="34" charset="0"/>
                <a:cs typeface="Arial" pitchFamily="34" charset="0"/>
              </a:rPr>
              <a:t>Professional Practice</a:t>
            </a:r>
            <a:endParaRPr lang="en-US" sz="2000" b="1" dirty="0">
              <a:solidFill>
                <a:srgbClr val="1B587C"/>
              </a:solidFill>
              <a:latin typeface="Calibri" pitchFamily="34" charset="0"/>
              <a:cs typeface="Arial" pitchFamily="34" charset="0"/>
            </a:endParaRPr>
          </a:p>
        </p:txBody>
      </p:sp>
      <p:sp>
        <p:nvSpPr>
          <p:cNvPr id="14" name="TextBox 13"/>
          <p:cNvSpPr txBox="1"/>
          <p:nvPr/>
        </p:nvSpPr>
        <p:spPr>
          <a:xfrm>
            <a:off x="4205795" y="3747736"/>
            <a:ext cx="1625681" cy="707866"/>
          </a:xfrm>
          <a:prstGeom prst="rect">
            <a:avLst/>
          </a:prstGeom>
          <a:noFill/>
        </p:spPr>
        <p:txBody>
          <a:bodyPr wrap="square" lIns="91420" tIns="45710" rIns="91420" bIns="45710" rtlCol="0" anchor="ctr">
            <a:spAutoFit/>
          </a:bodyPr>
          <a:lstStyle/>
          <a:p>
            <a:pPr algn="ctr"/>
            <a:r>
              <a:rPr lang="en-US" sz="2000" b="1" dirty="0" smtClean="0">
                <a:solidFill>
                  <a:schemeClr val="accent1"/>
                </a:solidFill>
                <a:latin typeface="Calibri" pitchFamily="34" charset="0"/>
                <a:cs typeface="Arial" pitchFamily="34" charset="0"/>
              </a:rPr>
              <a:t>Student Growth</a:t>
            </a:r>
            <a:endParaRPr lang="en-US" sz="2000" b="1" dirty="0">
              <a:solidFill>
                <a:schemeClr val="accent1"/>
              </a:solidFill>
              <a:latin typeface="Calibri" pitchFamily="34" charset="0"/>
              <a:cs typeface="Arial" pitchFamily="34" charset="0"/>
            </a:endParaRPr>
          </a:p>
        </p:txBody>
      </p:sp>
      <p:sp>
        <p:nvSpPr>
          <p:cNvPr id="17" name="TextBox 16"/>
          <p:cNvSpPr txBox="1"/>
          <p:nvPr/>
        </p:nvSpPr>
        <p:spPr>
          <a:xfrm>
            <a:off x="1600200" y="5357196"/>
            <a:ext cx="2743200" cy="461665"/>
          </a:xfrm>
          <a:prstGeom prst="rect">
            <a:avLst/>
          </a:prstGeom>
          <a:noFill/>
        </p:spPr>
        <p:txBody>
          <a:bodyPr wrap="square" lIns="91420" tIns="45710" rIns="91420" bIns="45710" rtlCol="0">
            <a:spAutoFit/>
          </a:bodyPr>
          <a:lstStyle/>
          <a:p>
            <a:r>
              <a:rPr lang="en-US" sz="2400" b="1" dirty="0" smtClean="0">
                <a:solidFill>
                  <a:srgbClr val="1B587C"/>
                </a:solidFill>
                <a:latin typeface="Calibri" pitchFamily="34" charset="0"/>
                <a:cs typeface="Arial" pitchFamily="34" charset="0"/>
              </a:rPr>
              <a:t>Score </a:t>
            </a:r>
            <a:r>
              <a:rPr lang="en-US" sz="2400" b="1" dirty="0" smtClean="0">
                <a:solidFill>
                  <a:srgbClr val="728119"/>
                </a:solidFill>
                <a:latin typeface="Calibri" pitchFamily="34" charset="0"/>
                <a:cs typeface="Arial" pitchFamily="34" charset="0"/>
              </a:rPr>
              <a:t>   </a:t>
            </a:r>
            <a:r>
              <a:rPr lang="en-US" sz="2400" b="1" dirty="0" smtClean="0">
                <a:latin typeface="Calibri" pitchFamily="34" charset="0"/>
                <a:cs typeface="Arial" pitchFamily="34" charset="0"/>
              </a:rPr>
              <a:t>+</a:t>
            </a:r>
            <a:r>
              <a:rPr lang="en-US" sz="2400" b="1" dirty="0" smtClean="0">
                <a:solidFill>
                  <a:srgbClr val="728119"/>
                </a:solidFill>
                <a:latin typeface="Calibri" pitchFamily="34" charset="0"/>
                <a:cs typeface="Arial" pitchFamily="34" charset="0"/>
              </a:rPr>
              <a:t>    </a:t>
            </a:r>
            <a:r>
              <a:rPr lang="en-US" sz="2400" b="1" dirty="0" smtClean="0">
                <a:solidFill>
                  <a:schemeClr val="accent1"/>
                </a:solidFill>
                <a:latin typeface="Calibri" pitchFamily="34" charset="0"/>
                <a:cs typeface="Arial" pitchFamily="34" charset="0"/>
              </a:rPr>
              <a:t>Score</a:t>
            </a:r>
            <a:endParaRPr lang="en-US" sz="2400" b="1" dirty="0">
              <a:solidFill>
                <a:schemeClr val="accent1"/>
              </a:solidFill>
              <a:latin typeface="Calibri" pitchFamily="34" charset="0"/>
              <a:cs typeface="Arial" pitchFamily="34" charset="0"/>
            </a:endParaRPr>
          </a:p>
        </p:txBody>
      </p:sp>
      <p:cxnSp>
        <p:nvCxnSpPr>
          <p:cNvPr id="20" name="Straight Connector 19"/>
          <p:cNvCxnSpPr/>
          <p:nvPr/>
        </p:nvCxnSpPr>
        <p:spPr>
          <a:xfrm>
            <a:off x="1676400" y="5814398"/>
            <a:ext cx="2667000" cy="22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768012" y="5814398"/>
            <a:ext cx="356188" cy="461665"/>
          </a:xfrm>
          <a:prstGeom prst="rect">
            <a:avLst/>
          </a:prstGeom>
          <a:noFill/>
        </p:spPr>
        <p:txBody>
          <a:bodyPr wrap="none" lIns="91420" tIns="45710" rIns="91420" bIns="45710" rtlCol="0">
            <a:spAutoFit/>
          </a:bodyPr>
          <a:lstStyle/>
          <a:p>
            <a:r>
              <a:rPr lang="en-US" sz="2400" b="1" dirty="0" smtClean="0">
                <a:latin typeface="Arial" pitchFamily="34" charset="0"/>
                <a:cs typeface="Arial" pitchFamily="34" charset="0"/>
              </a:rPr>
              <a:t>2</a:t>
            </a:r>
            <a:endParaRPr lang="en-US" sz="2400" b="1" dirty="0">
              <a:latin typeface="Arial" pitchFamily="34" charset="0"/>
              <a:cs typeface="Arial" pitchFamily="34" charset="0"/>
            </a:endParaRPr>
          </a:p>
        </p:txBody>
      </p:sp>
      <p:sp>
        <p:nvSpPr>
          <p:cNvPr id="22" name="TextBox 21"/>
          <p:cNvSpPr txBox="1"/>
          <p:nvPr/>
        </p:nvSpPr>
        <p:spPr>
          <a:xfrm>
            <a:off x="4419601" y="5585799"/>
            <a:ext cx="364182" cy="461655"/>
          </a:xfrm>
          <a:prstGeom prst="rect">
            <a:avLst/>
          </a:prstGeom>
          <a:noFill/>
        </p:spPr>
        <p:txBody>
          <a:bodyPr wrap="none" lIns="91420" tIns="45710" rIns="91420" bIns="45710" rtlCol="0">
            <a:spAutoFit/>
          </a:bodyPr>
          <a:lstStyle/>
          <a:p>
            <a:r>
              <a:rPr lang="en-US" sz="2400" b="1" dirty="0" smtClean="0"/>
              <a:t>=</a:t>
            </a:r>
            <a:endParaRPr lang="en-US" sz="2400" b="1" dirty="0"/>
          </a:p>
        </p:txBody>
      </p:sp>
      <p:sp>
        <p:nvSpPr>
          <p:cNvPr id="23" name="TextBox 22"/>
          <p:cNvSpPr txBox="1"/>
          <p:nvPr/>
        </p:nvSpPr>
        <p:spPr>
          <a:xfrm>
            <a:off x="4876800" y="5357196"/>
            <a:ext cx="2743200" cy="830997"/>
          </a:xfrm>
          <a:prstGeom prst="rect">
            <a:avLst/>
          </a:prstGeom>
          <a:noFill/>
        </p:spPr>
        <p:txBody>
          <a:bodyPr wrap="square" lIns="91420" tIns="45710" rIns="91420" bIns="45710" rtlCol="0">
            <a:spAutoFit/>
          </a:bodyPr>
          <a:lstStyle/>
          <a:p>
            <a:pPr algn="ctr"/>
            <a:r>
              <a:rPr lang="en-US" sz="2400" b="1" dirty="0" smtClean="0">
                <a:latin typeface="Calibri" pitchFamily="34" charset="0"/>
                <a:cs typeface="Arial" pitchFamily="34" charset="0"/>
              </a:rPr>
              <a:t>Final Evaluation Score</a:t>
            </a:r>
            <a:endParaRPr lang="en-US" sz="2400" b="1" dirty="0">
              <a:latin typeface="Calibri" pitchFamily="34" charset="0"/>
              <a:cs typeface="Arial" pitchFamily="34" charset="0"/>
            </a:endParaRPr>
          </a:p>
        </p:txBody>
      </p:sp>
      <p:cxnSp>
        <p:nvCxnSpPr>
          <p:cNvPr id="19" name="Straight Connector 18"/>
          <p:cNvCxnSpPr/>
          <p:nvPr/>
        </p:nvCxnSpPr>
        <p:spPr>
          <a:xfrm>
            <a:off x="1411226" y="1122490"/>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24"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25" name="Straight Connector 24"/>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041300407"/>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0" y="1329690"/>
            <a:ext cx="8748214" cy="4563292"/>
          </a:xfrm>
          <a:prstGeom prst="rect">
            <a:avLst/>
          </a:prstGeom>
        </p:spPr>
        <p:txBody>
          <a:bodyPr lIns="91420" tIns="45710" rIns="91420" bIns="45710" anchor="t" anchorCtr="0">
            <a:noAutofit/>
          </a:bodyPr>
          <a:lstStyle/>
          <a:p>
            <a:pPr marL="274262" indent="-182841" defTabSz="914206" eaLnBrk="0" hangingPunct="0">
              <a:spcBef>
                <a:spcPts val="0"/>
              </a:spcBef>
              <a:spcAft>
                <a:spcPts val="1800"/>
              </a:spcAft>
              <a:buClr>
                <a:srgbClr val="7895AF"/>
              </a:buClr>
              <a:buSzPct val="85000"/>
              <a:defRPr/>
            </a:pPr>
            <a:endParaRPr lang="en-US" sz="2400" dirty="0" smtClean="0">
              <a:solidFill>
                <a:schemeClr val="tx1">
                  <a:lumMod val="65000"/>
                  <a:lumOff val="35000"/>
                </a:schemeClr>
              </a:solidFill>
              <a:latin typeface="Arial" pitchFamily="34" charset="0"/>
              <a:cs typeface="Arial" pitchFamily="34" charset="0"/>
            </a:endParaRPr>
          </a:p>
        </p:txBody>
      </p:sp>
      <p:sp>
        <p:nvSpPr>
          <p:cNvPr id="3" name="Rectangle 2"/>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4"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sp>
        <p:nvSpPr>
          <p:cNvPr id="5" name="Title 1"/>
          <p:cNvSpPr txBox="1">
            <a:spLocks/>
          </p:cNvSpPr>
          <p:nvPr/>
        </p:nvSpPr>
        <p:spPr bwMode="auto">
          <a:xfrm>
            <a:off x="1355725" y="-41402"/>
            <a:ext cx="7605713" cy="860425"/>
          </a:xfrm>
          <a:prstGeom prst="rect">
            <a:avLst/>
          </a:prstGeom>
          <a:noFill/>
          <a:ln>
            <a:miter lim="800000"/>
            <a:headEnd/>
            <a:tailEnd/>
          </a:ln>
        </p:spPr>
        <p:txBody>
          <a:bodyPr vert="horz" wrap="square" lIns="91420" tIns="45710" rIns="91420" bIns="45710" numCol="1" anchor="t" anchorCtr="0" compatLnSpc="1">
            <a:prstTxWarp prst="textNoShape">
              <a:avLst/>
            </a:prstTxWarp>
          </a:bodyPr>
          <a:lstStyle/>
          <a:p>
            <a:pPr eaLnBrk="0" hangingPunct="0">
              <a:defRPr/>
            </a:pPr>
            <a:r>
              <a:rPr lang="en-US" sz="3400" b="1" dirty="0" smtClean="0">
                <a:solidFill>
                  <a:srgbClr val="1B587C"/>
                </a:solidFill>
                <a:latin typeface="Calibri" pitchFamily="34" charset="0"/>
                <a:ea typeface="Arial Unicode MS" pitchFamily="34" charset="-128"/>
              </a:rPr>
              <a:t>Resources to Support Annual Evaluation:  Teachers Using Value-Added Data</a:t>
            </a:r>
          </a:p>
        </p:txBody>
      </p:sp>
      <p:sp>
        <p:nvSpPr>
          <p:cNvPr id="9" name="TextBox 8"/>
          <p:cNvSpPr txBox="1"/>
          <p:nvPr/>
        </p:nvSpPr>
        <p:spPr>
          <a:xfrm>
            <a:off x="316523" y="815925"/>
            <a:ext cx="8458200" cy="2308314"/>
          </a:xfrm>
          <a:prstGeom prst="rect">
            <a:avLst/>
          </a:prstGeom>
          <a:noFill/>
        </p:spPr>
        <p:txBody>
          <a:bodyPr wrap="square" lIns="91420" tIns="45710" rIns="91420" bIns="45710">
            <a:spAutoFit/>
          </a:bodyPr>
          <a:lstStyle/>
          <a:p>
            <a:pPr marL="457102" indent="-219409">
              <a:spcAft>
                <a:spcPts val="1200"/>
              </a:spcAft>
            </a:pPr>
            <a:endParaRPr lang="en-US" sz="2400" dirty="0" smtClean="0"/>
          </a:p>
          <a:p>
            <a:pPr marL="457102" indent="-219409">
              <a:spcAft>
                <a:spcPts val="1200"/>
              </a:spcAft>
            </a:pPr>
            <a:endParaRPr lang="en-US" sz="2800" dirty="0" smtClean="0">
              <a:solidFill>
                <a:srgbClr val="656565"/>
              </a:solidFill>
            </a:endParaRPr>
          </a:p>
          <a:p>
            <a:pPr marL="457102" indent="-219409">
              <a:spcAft>
                <a:spcPts val="1200"/>
              </a:spcAft>
            </a:pPr>
            <a:endParaRPr lang="en-US" sz="2800" dirty="0" smtClean="0">
              <a:solidFill>
                <a:srgbClr val="656565"/>
              </a:solidFill>
            </a:endParaRPr>
          </a:p>
          <a:p>
            <a:pPr marL="457102" indent="-220616">
              <a:defRPr/>
            </a:pPr>
            <a:endParaRPr lang="en-US" sz="2000" dirty="0">
              <a:latin typeface="Arial" pitchFamily="34" charset="0"/>
            </a:endParaRPr>
          </a:p>
          <a:p>
            <a:pPr>
              <a:defRPr/>
            </a:pPr>
            <a:endParaRPr lang="en-US" dirty="0">
              <a:latin typeface="Arial" pitchFamily="34" charset="0"/>
            </a:endParaRPr>
          </a:p>
        </p:txBody>
      </p:sp>
      <p:graphicFrame>
        <p:nvGraphicFramePr>
          <p:cNvPr id="13" name="Content Placeholder 9"/>
          <p:cNvGraphicFramePr>
            <a:graphicFrameLocks/>
          </p:cNvGraphicFramePr>
          <p:nvPr/>
        </p:nvGraphicFramePr>
        <p:xfrm>
          <a:off x="188846" y="3107134"/>
          <a:ext cx="4287741" cy="2142034"/>
        </p:xfrm>
        <a:graphic>
          <a:graphicData uri="http://schemas.openxmlformats.org/drawingml/2006/table">
            <a:tbl>
              <a:tblPr firstRow="1" bandRow="1">
                <a:tableStyleId>{5C22544A-7EE6-4342-B048-85BDC9FD1C3A}</a:tableStyleId>
              </a:tblPr>
              <a:tblGrid>
                <a:gridCol w="1054714"/>
                <a:gridCol w="1188169"/>
                <a:gridCol w="929872"/>
                <a:gridCol w="1114986"/>
              </a:tblGrid>
              <a:tr h="600559">
                <a:tc>
                  <a:txBody>
                    <a:bodyPr/>
                    <a:lstStyle/>
                    <a:p>
                      <a:pPr marL="0" marR="0" algn="ctr">
                        <a:lnSpc>
                          <a:spcPct val="115000"/>
                        </a:lnSpc>
                        <a:spcBef>
                          <a:spcPts val="0"/>
                        </a:spcBef>
                        <a:spcAft>
                          <a:spcPts val="0"/>
                        </a:spcAft>
                      </a:pPr>
                      <a:r>
                        <a:rPr lang="en-US" sz="1700" b="1" dirty="0">
                          <a:solidFill>
                            <a:schemeClr val="bg1"/>
                          </a:solidFill>
                          <a:latin typeface="Calibri" pitchFamily="34" charset="0"/>
                          <a:ea typeface="Calibri"/>
                          <a:cs typeface="Arial" pitchFamily="34" charset="0"/>
                        </a:rPr>
                        <a:t>Student</a:t>
                      </a:r>
                      <a:endParaRPr lang="en-US" sz="1700" dirty="0">
                        <a:solidFill>
                          <a:schemeClr val="bg1"/>
                        </a:solidFill>
                        <a:latin typeface="Calibri" pitchFamily="34" charset="0"/>
                        <a:ea typeface="Calibri"/>
                        <a:cs typeface="Arial" pitchFamily="34" charset="0"/>
                      </a:endParaRPr>
                    </a:p>
                  </a:txBody>
                  <a:tcPr marL="123685" marR="123685" marT="0" marB="0" anchor="ctr">
                    <a:solidFill>
                      <a:srgbClr val="7895AF"/>
                    </a:solidFill>
                  </a:tcPr>
                </a:tc>
                <a:tc>
                  <a:txBody>
                    <a:bodyPr/>
                    <a:lstStyle/>
                    <a:p>
                      <a:pPr marL="0" marR="0" algn="ctr">
                        <a:lnSpc>
                          <a:spcPct val="115000"/>
                        </a:lnSpc>
                        <a:spcBef>
                          <a:spcPts val="0"/>
                        </a:spcBef>
                        <a:spcAft>
                          <a:spcPts val="0"/>
                        </a:spcAft>
                      </a:pPr>
                      <a:r>
                        <a:rPr lang="en-US" sz="1700" b="1" dirty="0" smtClean="0">
                          <a:solidFill>
                            <a:schemeClr val="bg1"/>
                          </a:solidFill>
                          <a:latin typeface="Calibri" pitchFamily="34" charset="0"/>
                          <a:ea typeface="Calibri"/>
                          <a:cs typeface="Arial" pitchFamily="34" charset="0"/>
                        </a:rPr>
                        <a:t>Expected </a:t>
                      </a:r>
                      <a:r>
                        <a:rPr lang="en-US" sz="1700" b="1" dirty="0">
                          <a:solidFill>
                            <a:schemeClr val="bg1"/>
                          </a:solidFill>
                          <a:latin typeface="Calibri" pitchFamily="34" charset="0"/>
                          <a:ea typeface="Calibri"/>
                          <a:cs typeface="Arial" pitchFamily="34" charset="0"/>
                        </a:rPr>
                        <a:t>Score</a:t>
                      </a:r>
                      <a:endParaRPr lang="en-US" sz="1700" dirty="0">
                        <a:solidFill>
                          <a:schemeClr val="bg1"/>
                        </a:solidFill>
                        <a:latin typeface="Calibri" pitchFamily="34" charset="0"/>
                        <a:ea typeface="Calibri"/>
                        <a:cs typeface="Arial" pitchFamily="34" charset="0"/>
                      </a:endParaRPr>
                    </a:p>
                  </a:txBody>
                  <a:tcPr marL="123685" marR="123685" marT="0" marB="0" anchor="ctr">
                    <a:solidFill>
                      <a:srgbClr val="7895AF"/>
                    </a:solidFill>
                  </a:tcPr>
                </a:tc>
                <a:tc>
                  <a:txBody>
                    <a:bodyPr/>
                    <a:lstStyle/>
                    <a:p>
                      <a:pPr marL="0" marR="0" algn="ctr">
                        <a:lnSpc>
                          <a:spcPct val="115000"/>
                        </a:lnSpc>
                        <a:spcBef>
                          <a:spcPts val="0"/>
                        </a:spcBef>
                        <a:spcAft>
                          <a:spcPts val="0"/>
                        </a:spcAft>
                      </a:pPr>
                      <a:r>
                        <a:rPr lang="en-US" sz="1700" b="1" dirty="0">
                          <a:solidFill>
                            <a:schemeClr val="bg1"/>
                          </a:solidFill>
                          <a:latin typeface="Calibri" pitchFamily="34" charset="0"/>
                          <a:ea typeface="Calibri"/>
                          <a:cs typeface="Arial" pitchFamily="34" charset="0"/>
                        </a:rPr>
                        <a:t>Actual Score</a:t>
                      </a:r>
                      <a:endParaRPr lang="en-US" sz="1700" dirty="0">
                        <a:solidFill>
                          <a:schemeClr val="bg1"/>
                        </a:solidFill>
                        <a:latin typeface="Calibri" pitchFamily="34" charset="0"/>
                        <a:ea typeface="Calibri"/>
                        <a:cs typeface="Arial" pitchFamily="34" charset="0"/>
                      </a:endParaRPr>
                    </a:p>
                  </a:txBody>
                  <a:tcPr marL="123685" marR="123685" marT="0" marB="0" anchor="ctr">
                    <a:solidFill>
                      <a:srgbClr val="7895AF"/>
                    </a:solidFill>
                  </a:tcPr>
                </a:tc>
                <a:tc>
                  <a:txBody>
                    <a:bodyPr/>
                    <a:lstStyle/>
                    <a:p>
                      <a:pPr marL="0" marR="0" algn="ctr">
                        <a:lnSpc>
                          <a:spcPct val="115000"/>
                        </a:lnSpc>
                        <a:spcBef>
                          <a:spcPts val="0"/>
                        </a:spcBef>
                        <a:spcAft>
                          <a:spcPts val="0"/>
                        </a:spcAft>
                      </a:pPr>
                      <a:r>
                        <a:rPr lang="en-US" sz="1700" b="1" dirty="0">
                          <a:solidFill>
                            <a:schemeClr val="bg1"/>
                          </a:solidFill>
                          <a:latin typeface="Calibri" pitchFamily="34" charset="0"/>
                          <a:ea typeface="Calibri"/>
                          <a:cs typeface="Arial" pitchFamily="34" charset="0"/>
                        </a:rPr>
                        <a:t>Outcome</a:t>
                      </a:r>
                      <a:endParaRPr lang="en-US" sz="1700" dirty="0">
                        <a:solidFill>
                          <a:schemeClr val="bg1"/>
                        </a:solidFill>
                        <a:latin typeface="Calibri" pitchFamily="34" charset="0"/>
                        <a:ea typeface="Calibri"/>
                        <a:cs typeface="Arial" pitchFamily="34" charset="0"/>
                      </a:endParaRPr>
                    </a:p>
                  </a:txBody>
                  <a:tcPr marL="123685" marR="123685" marT="0" marB="0" anchor="ctr">
                    <a:solidFill>
                      <a:srgbClr val="7895AF"/>
                    </a:solidFill>
                  </a:tcPr>
                </a:tc>
              </a:tr>
              <a:tr h="513825">
                <a:tc>
                  <a:txBody>
                    <a:bodyPr/>
                    <a:lstStyle/>
                    <a:p>
                      <a:pPr marL="0" marR="0" algn="ctr">
                        <a:lnSpc>
                          <a:spcPct val="115000"/>
                        </a:lnSpc>
                        <a:spcBef>
                          <a:spcPts val="0"/>
                        </a:spcBef>
                        <a:spcAft>
                          <a:spcPts val="0"/>
                        </a:spcAft>
                      </a:pPr>
                      <a:r>
                        <a:rPr lang="en-US" sz="1700" dirty="0">
                          <a:solidFill>
                            <a:srgbClr val="000000"/>
                          </a:solidFill>
                          <a:latin typeface="Calibri" pitchFamily="34" charset="0"/>
                          <a:ea typeface="Calibri"/>
                          <a:cs typeface="Arial" pitchFamily="34" charset="0"/>
                        </a:rPr>
                        <a:t>Bob</a:t>
                      </a:r>
                    </a:p>
                  </a:txBody>
                  <a:tcPr marL="123685" marR="123685" marT="0" marB="0" anchor="ctr">
                    <a:solidFill>
                      <a:schemeClr val="bg1">
                        <a:lumMod val="85000"/>
                      </a:schemeClr>
                    </a:solidFill>
                  </a:tcPr>
                </a:tc>
                <a:tc>
                  <a:txBody>
                    <a:bodyPr/>
                    <a:lstStyle/>
                    <a:p>
                      <a:pPr marL="0" marR="0" algn="ctr">
                        <a:lnSpc>
                          <a:spcPct val="115000"/>
                        </a:lnSpc>
                        <a:spcBef>
                          <a:spcPts val="0"/>
                        </a:spcBef>
                        <a:spcAft>
                          <a:spcPts val="0"/>
                        </a:spcAft>
                      </a:pPr>
                      <a:r>
                        <a:rPr lang="en-US" sz="1700" dirty="0">
                          <a:solidFill>
                            <a:srgbClr val="000000"/>
                          </a:solidFill>
                          <a:latin typeface="Calibri" pitchFamily="34" charset="0"/>
                          <a:ea typeface="Calibri"/>
                          <a:cs typeface="Arial" pitchFamily="34" charset="0"/>
                        </a:rPr>
                        <a:t>235</a:t>
                      </a:r>
                    </a:p>
                  </a:txBody>
                  <a:tcPr marL="123685" marR="123685" marT="0" marB="0" anchor="ctr">
                    <a:solidFill>
                      <a:schemeClr val="bg1">
                        <a:lumMod val="85000"/>
                      </a:schemeClr>
                    </a:solidFill>
                  </a:tcPr>
                </a:tc>
                <a:tc>
                  <a:txBody>
                    <a:bodyPr/>
                    <a:lstStyle/>
                    <a:p>
                      <a:pPr marL="0" marR="0" algn="ctr">
                        <a:lnSpc>
                          <a:spcPct val="115000"/>
                        </a:lnSpc>
                        <a:spcBef>
                          <a:spcPts val="0"/>
                        </a:spcBef>
                        <a:spcAft>
                          <a:spcPts val="0"/>
                        </a:spcAft>
                      </a:pPr>
                      <a:r>
                        <a:rPr lang="en-US" sz="1700" dirty="0">
                          <a:solidFill>
                            <a:srgbClr val="000000"/>
                          </a:solidFill>
                          <a:latin typeface="Calibri" pitchFamily="34" charset="0"/>
                          <a:ea typeface="Calibri"/>
                          <a:cs typeface="Arial" pitchFamily="34" charset="0"/>
                        </a:rPr>
                        <a:t>230</a:t>
                      </a:r>
                    </a:p>
                  </a:txBody>
                  <a:tcPr marL="123685" marR="123685" marT="0" marB="0" anchor="ctr">
                    <a:solidFill>
                      <a:schemeClr val="bg1">
                        <a:lumMod val="85000"/>
                      </a:schemeClr>
                    </a:solidFill>
                  </a:tcPr>
                </a:tc>
                <a:tc>
                  <a:txBody>
                    <a:bodyPr/>
                    <a:lstStyle/>
                    <a:p>
                      <a:pPr marL="0" marR="0" algn="ctr">
                        <a:lnSpc>
                          <a:spcPct val="115000"/>
                        </a:lnSpc>
                        <a:spcBef>
                          <a:spcPts val="0"/>
                        </a:spcBef>
                        <a:spcAft>
                          <a:spcPts val="0"/>
                        </a:spcAft>
                      </a:pPr>
                      <a:r>
                        <a:rPr lang="en-US" sz="1700" b="1" dirty="0">
                          <a:solidFill>
                            <a:srgbClr val="000000"/>
                          </a:solidFill>
                          <a:latin typeface="Calibri" pitchFamily="34" charset="0"/>
                          <a:ea typeface="Calibri"/>
                          <a:cs typeface="Arial" pitchFamily="34" charset="0"/>
                        </a:rPr>
                        <a:t>-5</a:t>
                      </a:r>
                    </a:p>
                  </a:txBody>
                  <a:tcPr marL="123685" marR="123685" marT="0" marB="0" anchor="ctr">
                    <a:solidFill>
                      <a:schemeClr val="bg1">
                        <a:lumMod val="85000"/>
                      </a:schemeClr>
                    </a:solidFill>
                  </a:tcPr>
                </a:tc>
              </a:tr>
              <a:tr h="513825">
                <a:tc>
                  <a:txBody>
                    <a:bodyPr/>
                    <a:lstStyle/>
                    <a:p>
                      <a:pPr marL="0" marR="0" algn="ctr">
                        <a:lnSpc>
                          <a:spcPct val="115000"/>
                        </a:lnSpc>
                        <a:spcBef>
                          <a:spcPts val="0"/>
                        </a:spcBef>
                        <a:spcAft>
                          <a:spcPts val="0"/>
                        </a:spcAft>
                      </a:pPr>
                      <a:r>
                        <a:rPr lang="en-US" sz="1700" dirty="0">
                          <a:solidFill>
                            <a:srgbClr val="000000"/>
                          </a:solidFill>
                          <a:latin typeface="Calibri" pitchFamily="34" charset="0"/>
                          <a:ea typeface="Calibri"/>
                          <a:cs typeface="Arial" pitchFamily="34" charset="0"/>
                        </a:rPr>
                        <a:t>Sally</a:t>
                      </a:r>
                    </a:p>
                  </a:txBody>
                  <a:tcPr marL="123685" marR="123685" marT="0" marB="0" anchor="ctr">
                    <a:solidFill>
                      <a:schemeClr val="bg1">
                        <a:lumMod val="95000"/>
                      </a:schemeClr>
                    </a:solidFill>
                  </a:tcPr>
                </a:tc>
                <a:tc>
                  <a:txBody>
                    <a:bodyPr/>
                    <a:lstStyle/>
                    <a:p>
                      <a:pPr marL="0" marR="0" algn="ctr">
                        <a:lnSpc>
                          <a:spcPct val="115000"/>
                        </a:lnSpc>
                        <a:spcBef>
                          <a:spcPts val="0"/>
                        </a:spcBef>
                        <a:spcAft>
                          <a:spcPts val="0"/>
                        </a:spcAft>
                      </a:pPr>
                      <a:r>
                        <a:rPr lang="en-US" sz="1700" dirty="0">
                          <a:solidFill>
                            <a:srgbClr val="000000"/>
                          </a:solidFill>
                          <a:latin typeface="Calibri" pitchFamily="34" charset="0"/>
                          <a:ea typeface="Calibri"/>
                          <a:cs typeface="Arial" pitchFamily="34" charset="0"/>
                        </a:rPr>
                        <a:t>355</a:t>
                      </a:r>
                    </a:p>
                  </a:txBody>
                  <a:tcPr marL="123685" marR="123685" marT="0" marB="0" anchor="ctr">
                    <a:solidFill>
                      <a:schemeClr val="bg1">
                        <a:lumMod val="95000"/>
                      </a:schemeClr>
                    </a:solidFill>
                  </a:tcPr>
                </a:tc>
                <a:tc>
                  <a:txBody>
                    <a:bodyPr/>
                    <a:lstStyle/>
                    <a:p>
                      <a:pPr marL="0" marR="0" algn="ctr">
                        <a:lnSpc>
                          <a:spcPct val="115000"/>
                        </a:lnSpc>
                        <a:spcBef>
                          <a:spcPts val="0"/>
                        </a:spcBef>
                        <a:spcAft>
                          <a:spcPts val="0"/>
                        </a:spcAft>
                      </a:pPr>
                      <a:r>
                        <a:rPr lang="en-US" sz="1700" dirty="0">
                          <a:solidFill>
                            <a:srgbClr val="000000"/>
                          </a:solidFill>
                          <a:latin typeface="Calibri" pitchFamily="34" charset="0"/>
                          <a:ea typeface="Calibri"/>
                          <a:cs typeface="Arial" pitchFamily="34" charset="0"/>
                        </a:rPr>
                        <a:t>350</a:t>
                      </a:r>
                    </a:p>
                  </a:txBody>
                  <a:tcPr marL="123685" marR="123685" marT="0" marB="0" anchor="ctr">
                    <a:solidFill>
                      <a:schemeClr val="bg1">
                        <a:lumMod val="95000"/>
                      </a:schemeClr>
                    </a:solidFill>
                  </a:tcPr>
                </a:tc>
                <a:tc>
                  <a:txBody>
                    <a:bodyPr/>
                    <a:lstStyle/>
                    <a:p>
                      <a:pPr marL="0" marR="0" algn="ctr">
                        <a:lnSpc>
                          <a:spcPct val="115000"/>
                        </a:lnSpc>
                        <a:spcBef>
                          <a:spcPts val="0"/>
                        </a:spcBef>
                        <a:spcAft>
                          <a:spcPts val="0"/>
                        </a:spcAft>
                      </a:pPr>
                      <a:r>
                        <a:rPr lang="en-US" sz="1700" b="1" dirty="0">
                          <a:solidFill>
                            <a:srgbClr val="000000"/>
                          </a:solidFill>
                          <a:latin typeface="Calibri" pitchFamily="34" charset="0"/>
                          <a:ea typeface="Calibri"/>
                          <a:cs typeface="Arial" pitchFamily="34" charset="0"/>
                        </a:rPr>
                        <a:t>-5</a:t>
                      </a:r>
                    </a:p>
                  </a:txBody>
                  <a:tcPr marL="123685" marR="123685" marT="0" marB="0" anchor="ctr">
                    <a:solidFill>
                      <a:schemeClr val="bg1">
                        <a:lumMod val="95000"/>
                      </a:schemeClr>
                    </a:solidFill>
                  </a:tcPr>
                </a:tc>
              </a:tr>
              <a:tr h="513825">
                <a:tc>
                  <a:txBody>
                    <a:bodyPr/>
                    <a:lstStyle/>
                    <a:p>
                      <a:pPr marL="0" marR="0" algn="ctr">
                        <a:lnSpc>
                          <a:spcPct val="115000"/>
                        </a:lnSpc>
                        <a:spcBef>
                          <a:spcPts val="0"/>
                        </a:spcBef>
                        <a:spcAft>
                          <a:spcPts val="0"/>
                        </a:spcAft>
                      </a:pPr>
                      <a:r>
                        <a:rPr lang="en-US" sz="1800" dirty="0">
                          <a:solidFill>
                            <a:srgbClr val="000000"/>
                          </a:solidFill>
                          <a:latin typeface="Calibri" pitchFamily="34" charset="0"/>
                          <a:ea typeface="Calibri"/>
                          <a:cs typeface="Arial" pitchFamily="34" charset="0"/>
                        </a:rPr>
                        <a:t>Jan</a:t>
                      </a:r>
                    </a:p>
                  </a:txBody>
                  <a:tcPr marL="123685" marR="123685" marT="0" marB="0" anchor="ctr">
                    <a:solidFill>
                      <a:schemeClr val="bg1">
                        <a:lumMod val="85000"/>
                      </a:schemeClr>
                    </a:solidFill>
                  </a:tcPr>
                </a:tc>
                <a:tc>
                  <a:txBody>
                    <a:bodyPr/>
                    <a:lstStyle/>
                    <a:p>
                      <a:pPr marL="0" marR="0" algn="ctr">
                        <a:lnSpc>
                          <a:spcPct val="115000"/>
                        </a:lnSpc>
                        <a:spcBef>
                          <a:spcPts val="0"/>
                        </a:spcBef>
                        <a:spcAft>
                          <a:spcPts val="0"/>
                        </a:spcAft>
                      </a:pPr>
                      <a:r>
                        <a:rPr lang="en-US" sz="1800" dirty="0">
                          <a:solidFill>
                            <a:srgbClr val="000000"/>
                          </a:solidFill>
                          <a:latin typeface="Calibri" pitchFamily="34" charset="0"/>
                          <a:ea typeface="Calibri"/>
                          <a:cs typeface="Arial" pitchFamily="34" charset="0"/>
                        </a:rPr>
                        <a:t>440</a:t>
                      </a:r>
                    </a:p>
                  </a:txBody>
                  <a:tcPr marL="123685" marR="123685" marT="0" marB="0" anchor="ctr">
                    <a:solidFill>
                      <a:schemeClr val="bg1">
                        <a:lumMod val="85000"/>
                      </a:schemeClr>
                    </a:solidFill>
                  </a:tcPr>
                </a:tc>
                <a:tc>
                  <a:txBody>
                    <a:bodyPr/>
                    <a:lstStyle/>
                    <a:p>
                      <a:pPr marL="0" marR="0" algn="ctr">
                        <a:lnSpc>
                          <a:spcPct val="115000"/>
                        </a:lnSpc>
                        <a:spcBef>
                          <a:spcPts val="0"/>
                        </a:spcBef>
                        <a:spcAft>
                          <a:spcPts val="0"/>
                        </a:spcAft>
                      </a:pPr>
                      <a:r>
                        <a:rPr lang="en-US" sz="1800" dirty="0">
                          <a:solidFill>
                            <a:srgbClr val="000000"/>
                          </a:solidFill>
                          <a:latin typeface="Calibri" pitchFamily="34" charset="0"/>
                          <a:ea typeface="Calibri"/>
                          <a:cs typeface="Arial" pitchFamily="34" charset="0"/>
                        </a:rPr>
                        <a:t>435</a:t>
                      </a:r>
                    </a:p>
                  </a:txBody>
                  <a:tcPr marL="123685" marR="123685" marT="0" marB="0" anchor="ctr">
                    <a:solidFill>
                      <a:schemeClr val="bg1">
                        <a:lumMod val="85000"/>
                      </a:schemeClr>
                    </a:solidFill>
                  </a:tcPr>
                </a:tc>
                <a:tc>
                  <a:txBody>
                    <a:bodyPr/>
                    <a:lstStyle/>
                    <a:p>
                      <a:pPr marL="0" marR="0" algn="ctr">
                        <a:lnSpc>
                          <a:spcPct val="115000"/>
                        </a:lnSpc>
                        <a:spcBef>
                          <a:spcPts val="0"/>
                        </a:spcBef>
                        <a:spcAft>
                          <a:spcPts val="0"/>
                        </a:spcAft>
                      </a:pPr>
                      <a:r>
                        <a:rPr lang="en-US" sz="1800" b="1" dirty="0">
                          <a:solidFill>
                            <a:srgbClr val="000000"/>
                          </a:solidFill>
                          <a:latin typeface="Calibri" pitchFamily="34" charset="0"/>
                          <a:ea typeface="Calibri"/>
                          <a:cs typeface="Arial" pitchFamily="34" charset="0"/>
                        </a:rPr>
                        <a:t>-5</a:t>
                      </a:r>
                    </a:p>
                  </a:txBody>
                  <a:tcPr marL="123685" marR="123685" marT="0" marB="0" anchor="ctr">
                    <a:solidFill>
                      <a:schemeClr val="bg1">
                        <a:lumMod val="85000"/>
                      </a:schemeClr>
                    </a:solidFill>
                  </a:tcPr>
                </a:tc>
              </a:tr>
            </a:tbl>
          </a:graphicData>
        </a:graphic>
      </p:graphicFrame>
      <p:graphicFrame>
        <p:nvGraphicFramePr>
          <p:cNvPr id="14" name="Content Placeholder 10"/>
          <p:cNvGraphicFramePr>
            <a:graphicFrameLocks/>
          </p:cNvGraphicFramePr>
          <p:nvPr/>
        </p:nvGraphicFramePr>
        <p:xfrm>
          <a:off x="4974108" y="3118757"/>
          <a:ext cx="3690431" cy="2148439"/>
        </p:xfrm>
        <a:graphic>
          <a:graphicData uri="http://schemas.openxmlformats.org/drawingml/2006/table">
            <a:tbl>
              <a:tblPr firstRow="1" bandRow="1">
                <a:tableStyleId>{5C22544A-7EE6-4342-B048-85BDC9FD1C3A}</a:tableStyleId>
              </a:tblPr>
              <a:tblGrid>
                <a:gridCol w="907442"/>
                <a:gridCol w="985436"/>
                <a:gridCol w="758600"/>
                <a:gridCol w="1038953"/>
              </a:tblGrid>
              <a:tr h="600559">
                <a:tc>
                  <a:txBody>
                    <a:bodyPr/>
                    <a:lstStyle/>
                    <a:p>
                      <a:pPr marL="0" marR="0" algn="ctr">
                        <a:lnSpc>
                          <a:spcPct val="115000"/>
                        </a:lnSpc>
                        <a:spcBef>
                          <a:spcPts val="0"/>
                        </a:spcBef>
                        <a:spcAft>
                          <a:spcPts val="0"/>
                        </a:spcAft>
                      </a:pPr>
                      <a:r>
                        <a:rPr lang="en-US" sz="1700" b="1" dirty="0">
                          <a:solidFill>
                            <a:schemeClr val="bg1"/>
                          </a:solidFill>
                          <a:latin typeface="Calibri" pitchFamily="34" charset="0"/>
                          <a:ea typeface="Calibri"/>
                          <a:cs typeface="Arial" pitchFamily="34" charset="0"/>
                        </a:rPr>
                        <a:t>Student </a:t>
                      </a:r>
                      <a:endParaRPr lang="en-US" sz="1700" dirty="0">
                        <a:solidFill>
                          <a:schemeClr val="bg1"/>
                        </a:solidFill>
                        <a:latin typeface="Calibri" pitchFamily="34" charset="0"/>
                        <a:ea typeface="Calibri"/>
                        <a:cs typeface="Arial" pitchFamily="34" charset="0"/>
                      </a:endParaRPr>
                    </a:p>
                  </a:txBody>
                  <a:tcPr marL="61842" marR="61842" marT="0" marB="0" anchor="ctr">
                    <a:solidFill>
                      <a:srgbClr val="7895AF"/>
                    </a:solidFill>
                  </a:tcPr>
                </a:tc>
                <a:tc>
                  <a:txBody>
                    <a:bodyPr/>
                    <a:lstStyle/>
                    <a:p>
                      <a:pPr marL="0" marR="0" algn="ctr">
                        <a:lnSpc>
                          <a:spcPct val="115000"/>
                        </a:lnSpc>
                        <a:spcBef>
                          <a:spcPts val="0"/>
                        </a:spcBef>
                        <a:spcAft>
                          <a:spcPts val="0"/>
                        </a:spcAft>
                      </a:pPr>
                      <a:r>
                        <a:rPr lang="en-US" sz="1700" b="1" dirty="0" smtClean="0">
                          <a:solidFill>
                            <a:schemeClr val="bg1"/>
                          </a:solidFill>
                          <a:latin typeface="Calibri" pitchFamily="34" charset="0"/>
                          <a:ea typeface="Calibri"/>
                          <a:cs typeface="Arial" pitchFamily="34" charset="0"/>
                        </a:rPr>
                        <a:t>Expected </a:t>
                      </a:r>
                      <a:r>
                        <a:rPr lang="en-US" sz="1700" b="1" dirty="0">
                          <a:solidFill>
                            <a:schemeClr val="bg1"/>
                          </a:solidFill>
                          <a:latin typeface="Calibri" pitchFamily="34" charset="0"/>
                          <a:ea typeface="Calibri"/>
                          <a:cs typeface="Arial" pitchFamily="34" charset="0"/>
                        </a:rPr>
                        <a:t>Score</a:t>
                      </a:r>
                      <a:endParaRPr lang="en-US" sz="1700" dirty="0">
                        <a:solidFill>
                          <a:schemeClr val="bg1"/>
                        </a:solidFill>
                        <a:latin typeface="Calibri" pitchFamily="34" charset="0"/>
                        <a:ea typeface="Calibri"/>
                        <a:cs typeface="Arial" pitchFamily="34" charset="0"/>
                      </a:endParaRPr>
                    </a:p>
                  </a:txBody>
                  <a:tcPr marL="61842" marR="61842" marT="0" marB="0" anchor="ctr">
                    <a:solidFill>
                      <a:srgbClr val="7895AF"/>
                    </a:solidFill>
                  </a:tcPr>
                </a:tc>
                <a:tc>
                  <a:txBody>
                    <a:bodyPr/>
                    <a:lstStyle/>
                    <a:p>
                      <a:pPr marL="0" marR="0" algn="ctr">
                        <a:lnSpc>
                          <a:spcPct val="115000"/>
                        </a:lnSpc>
                        <a:spcBef>
                          <a:spcPts val="0"/>
                        </a:spcBef>
                        <a:spcAft>
                          <a:spcPts val="0"/>
                        </a:spcAft>
                      </a:pPr>
                      <a:r>
                        <a:rPr lang="en-US" sz="1700" b="1" dirty="0">
                          <a:solidFill>
                            <a:schemeClr val="bg1"/>
                          </a:solidFill>
                          <a:latin typeface="Calibri" pitchFamily="34" charset="0"/>
                          <a:ea typeface="Calibri"/>
                          <a:cs typeface="Arial" pitchFamily="34" charset="0"/>
                        </a:rPr>
                        <a:t>Actual Score</a:t>
                      </a:r>
                      <a:endParaRPr lang="en-US" sz="1700" dirty="0">
                        <a:solidFill>
                          <a:schemeClr val="bg1"/>
                        </a:solidFill>
                        <a:latin typeface="Calibri" pitchFamily="34" charset="0"/>
                        <a:ea typeface="Calibri"/>
                        <a:cs typeface="Arial" pitchFamily="34" charset="0"/>
                      </a:endParaRPr>
                    </a:p>
                  </a:txBody>
                  <a:tcPr marL="61842" marR="61842" marT="0" marB="0" anchor="ctr">
                    <a:solidFill>
                      <a:srgbClr val="7895AF"/>
                    </a:solidFill>
                  </a:tcPr>
                </a:tc>
                <a:tc>
                  <a:txBody>
                    <a:bodyPr/>
                    <a:lstStyle/>
                    <a:p>
                      <a:pPr marL="0" marR="0" algn="ctr">
                        <a:lnSpc>
                          <a:spcPct val="115000"/>
                        </a:lnSpc>
                        <a:spcBef>
                          <a:spcPts val="0"/>
                        </a:spcBef>
                        <a:spcAft>
                          <a:spcPts val="0"/>
                        </a:spcAft>
                      </a:pPr>
                      <a:r>
                        <a:rPr lang="en-US" sz="1700" b="1" dirty="0">
                          <a:solidFill>
                            <a:schemeClr val="bg1"/>
                          </a:solidFill>
                          <a:latin typeface="Calibri" pitchFamily="34" charset="0"/>
                          <a:ea typeface="Calibri"/>
                          <a:cs typeface="Arial" pitchFamily="34" charset="0"/>
                        </a:rPr>
                        <a:t>Outcome</a:t>
                      </a:r>
                      <a:endParaRPr lang="en-US" sz="1700" dirty="0">
                        <a:solidFill>
                          <a:schemeClr val="bg1"/>
                        </a:solidFill>
                        <a:latin typeface="Calibri" pitchFamily="34" charset="0"/>
                        <a:ea typeface="Calibri"/>
                        <a:cs typeface="Arial" pitchFamily="34" charset="0"/>
                      </a:endParaRPr>
                    </a:p>
                  </a:txBody>
                  <a:tcPr marL="61842" marR="61842" marT="0" marB="0" anchor="ctr">
                    <a:solidFill>
                      <a:srgbClr val="7895AF"/>
                    </a:solidFill>
                  </a:tcPr>
                </a:tc>
              </a:tr>
              <a:tr h="515960">
                <a:tc>
                  <a:txBody>
                    <a:bodyPr/>
                    <a:lstStyle/>
                    <a:p>
                      <a:pPr marL="0" marR="0" algn="ctr">
                        <a:lnSpc>
                          <a:spcPct val="115000"/>
                        </a:lnSpc>
                        <a:spcBef>
                          <a:spcPts val="0"/>
                        </a:spcBef>
                        <a:spcAft>
                          <a:spcPts val="0"/>
                        </a:spcAft>
                      </a:pPr>
                      <a:r>
                        <a:rPr lang="en-US" sz="1700" dirty="0">
                          <a:solidFill>
                            <a:srgbClr val="000000"/>
                          </a:solidFill>
                          <a:latin typeface="Calibri" pitchFamily="34" charset="0"/>
                          <a:ea typeface="Calibri"/>
                          <a:cs typeface="Arial" pitchFamily="34" charset="0"/>
                        </a:rPr>
                        <a:t>Bob</a:t>
                      </a:r>
                    </a:p>
                  </a:txBody>
                  <a:tcPr marL="61842" marR="61842" marT="0" marB="0" anchor="ctr">
                    <a:solidFill>
                      <a:schemeClr val="bg1">
                        <a:lumMod val="85000"/>
                      </a:schemeClr>
                    </a:solidFill>
                  </a:tcPr>
                </a:tc>
                <a:tc>
                  <a:txBody>
                    <a:bodyPr/>
                    <a:lstStyle/>
                    <a:p>
                      <a:pPr marL="0" marR="0" algn="ctr">
                        <a:lnSpc>
                          <a:spcPct val="115000"/>
                        </a:lnSpc>
                        <a:spcBef>
                          <a:spcPts val="0"/>
                        </a:spcBef>
                        <a:spcAft>
                          <a:spcPts val="0"/>
                        </a:spcAft>
                      </a:pPr>
                      <a:r>
                        <a:rPr lang="en-US" sz="1700" dirty="0">
                          <a:solidFill>
                            <a:srgbClr val="000000"/>
                          </a:solidFill>
                          <a:latin typeface="Calibri" pitchFamily="34" charset="0"/>
                          <a:ea typeface="Calibri"/>
                          <a:cs typeface="Arial" pitchFamily="34" charset="0"/>
                        </a:rPr>
                        <a:t>235</a:t>
                      </a:r>
                    </a:p>
                  </a:txBody>
                  <a:tcPr marL="61842" marR="61842" marT="0" marB="0" anchor="ctr">
                    <a:solidFill>
                      <a:schemeClr val="bg1">
                        <a:lumMod val="85000"/>
                      </a:schemeClr>
                    </a:solidFill>
                  </a:tcPr>
                </a:tc>
                <a:tc>
                  <a:txBody>
                    <a:bodyPr/>
                    <a:lstStyle/>
                    <a:p>
                      <a:pPr marL="0" marR="0" algn="ctr">
                        <a:lnSpc>
                          <a:spcPct val="115000"/>
                        </a:lnSpc>
                        <a:spcBef>
                          <a:spcPts val="0"/>
                        </a:spcBef>
                        <a:spcAft>
                          <a:spcPts val="0"/>
                        </a:spcAft>
                      </a:pPr>
                      <a:r>
                        <a:rPr lang="en-US" sz="1700" dirty="0">
                          <a:solidFill>
                            <a:srgbClr val="000000"/>
                          </a:solidFill>
                          <a:latin typeface="Calibri" pitchFamily="34" charset="0"/>
                          <a:ea typeface="Calibri"/>
                          <a:cs typeface="Arial" pitchFamily="34" charset="0"/>
                        </a:rPr>
                        <a:t>240</a:t>
                      </a:r>
                    </a:p>
                  </a:txBody>
                  <a:tcPr marL="61842" marR="61842" marT="0" marB="0" anchor="ctr">
                    <a:solidFill>
                      <a:schemeClr val="bg1">
                        <a:lumMod val="85000"/>
                      </a:schemeClr>
                    </a:solidFill>
                  </a:tcPr>
                </a:tc>
                <a:tc>
                  <a:txBody>
                    <a:bodyPr/>
                    <a:lstStyle/>
                    <a:p>
                      <a:pPr marL="0" marR="0" algn="ctr">
                        <a:lnSpc>
                          <a:spcPct val="115000"/>
                        </a:lnSpc>
                        <a:spcBef>
                          <a:spcPts val="0"/>
                        </a:spcBef>
                        <a:spcAft>
                          <a:spcPts val="0"/>
                        </a:spcAft>
                      </a:pPr>
                      <a:r>
                        <a:rPr lang="en-US" sz="1700" b="1" dirty="0" smtClean="0">
                          <a:solidFill>
                            <a:srgbClr val="000000"/>
                          </a:solidFill>
                          <a:latin typeface="Calibri" pitchFamily="34" charset="0"/>
                          <a:ea typeface="Calibri"/>
                          <a:cs typeface="Arial" pitchFamily="34" charset="0"/>
                        </a:rPr>
                        <a:t>+5</a:t>
                      </a:r>
                      <a:endParaRPr lang="en-US" sz="1700" b="1" dirty="0">
                        <a:solidFill>
                          <a:srgbClr val="000000"/>
                        </a:solidFill>
                        <a:latin typeface="Calibri" pitchFamily="34" charset="0"/>
                        <a:ea typeface="Calibri"/>
                        <a:cs typeface="Arial" pitchFamily="34" charset="0"/>
                      </a:endParaRPr>
                    </a:p>
                  </a:txBody>
                  <a:tcPr marL="61842" marR="61842" marT="0" marB="0" anchor="ctr">
                    <a:solidFill>
                      <a:schemeClr val="bg1">
                        <a:lumMod val="85000"/>
                      </a:schemeClr>
                    </a:solidFill>
                  </a:tcPr>
                </a:tc>
              </a:tr>
              <a:tr h="515960">
                <a:tc>
                  <a:txBody>
                    <a:bodyPr/>
                    <a:lstStyle/>
                    <a:p>
                      <a:pPr marL="0" marR="0" algn="ctr">
                        <a:lnSpc>
                          <a:spcPct val="115000"/>
                        </a:lnSpc>
                        <a:spcBef>
                          <a:spcPts val="0"/>
                        </a:spcBef>
                        <a:spcAft>
                          <a:spcPts val="0"/>
                        </a:spcAft>
                      </a:pPr>
                      <a:r>
                        <a:rPr lang="en-US" sz="1700" dirty="0">
                          <a:solidFill>
                            <a:srgbClr val="000000"/>
                          </a:solidFill>
                          <a:latin typeface="Calibri" pitchFamily="34" charset="0"/>
                          <a:ea typeface="Calibri"/>
                          <a:cs typeface="Arial" pitchFamily="34" charset="0"/>
                        </a:rPr>
                        <a:t>Sally</a:t>
                      </a:r>
                    </a:p>
                  </a:txBody>
                  <a:tcPr marL="61842" marR="61842" marT="0" marB="0" anchor="ctr">
                    <a:solidFill>
                      <a:schemeClr val="tx2">
                        <a:lumMod val="10000"/>
                        <a:lumOff val="90000"/>
                      </a:schemeClr>
                    </a:solidFill>
                  </a:tcPr>
                </a:tc>
                <a:tc>
                  <a:txBody>
                    <a:bodyPr/>
                    <a:lstStyle/>
                    <a:p>
                      <a:pPr marL="0" marR="0" algn="ctr">
                        <a:lnSpc>
                          <a:spcPct val="115000"/>
                        </a:lnSpc>
                        <a:spcBef>
                          <a:spcPts val="0"/>
                        </a:spcBef>
                        <a:spcAft>
                          <a:spcPts val="0"/>
                        </a:spcAft>
                      </a:pPr>
                      <a:r>
                        <a:rPr lang="en-US" sz="1700" dirty="0">
                          <a:solidFill>
                            <a:srgbClr val="000000"/>
                          </a:solidFill>
                          <a:latin typeface="Calibri" pitchFamily="34" charset="0"/>
                          <a:ea typeface="Calibri"/>
                          <a:cs typeface="Arial" pitchFamily="34" charset="0"/>
                        </a:rPr>
                        <a:t>355</a:t>
                      </a:r>
                    </a:p>
                  </a:txBody>
                  <a:tcPr marL="61842" marR="61842" marT="0" marB="0" anchor="ctr">
                    <a:solidFill>
                      <a:schemeClr val="tx2">
                        <a:lumMod val="10000"/>
                        <a:lumOff val="90000"/>
                      </a:schemeClr>
                    </a:solidFill>
                  </a:tcPr>
                </a:tc>
                <a:tc>
                  <a:txBody>
                    <a:bodyPr/>
                    <a:lstStyle/>
                    <a:p>
                      <a:pPr marL="0" marR="0" algn="ctr">
                        <a:lnSpc>
                          <a:spcPct val="115000"/>
                        </a:lnSpc>
                        <a:spcBef>
                          <a:spcPts val="0"/>
                        </a:spcBef>
                        <a:spcAft>
                          <a:spcPts val="0"/>
                        </a:spcAft>
                      </a:pPr>
                      <a:r>
                        <a:rPr lang="en-US" sz="1700" dirty="0">
                          <a:solidFill>
                            <a:srgbClr val="000000"/>
                          </a:solidFill>
                          <a:latin typeface="Calibri" pitchFamily="34" charset="0"/>
                          <a:ea typeface="Calibri"/>
                          <a:cs typeface="Arial" pitchFamily="34" charset="0"/>
                        </a:rPr>
                        <a:t>360</a:t>
                      </a:r>
                    </a:p>
                  </a:txBody>
                  <a:tcPr marL="61842" marR="61842" marT="0" marB="0" anchor="ctr">
                    <a:solidFill>
                      <a:schemeClr val="tx2">
                        <a:lumMod val="10000"/>
                        <a:lumOff val="90000"/>
                      </a:schemeClr>
                    </a:solidFill>
                  </a:tcPr>
                </a:tc>
                <a:tc>
                  <a:txBody>
                    <a:bodyPr/>
                    <a:lstStyle/>
                    <a:p>
                      <a:pPr marL="0" marR="0" algn="ctr">
                        <a:lnSpc>
                          <a:spcPct val="115000"/>
                        </a:lnSpc>
                        <a:spcBef>
                          <a:spcPts val="0"/>
                        </a:spcBef>
                        <a:spcAft>
                          <a:spcPts val="0"/>
                        </a:spcAft>
                      </a:pPr>
                      <a:r>
                        <a:rPr lang="en-US" sz="1700" b="1" dirty="0" smtClean="0">
                          <a:solidFill>
                            <a:srgbClr val="000000"/>
                          </a:solidFill>
                          <a:latin typeface="Calibri" pitchFamily="34" charset="0"/>
                          <a:ea typeface="Calibri"/>
                          <a:cs typeface="Arial" pitchFamily="34" charset="0"/>
                        </a:rPr>
                        <a:t>+5</a:t>
                      </a:r>
                      <a:endParaRPr lang="en-US" sz="1700" b="1" dirty="0">
                        <a:solidFill>
                          <a:srgbClr val="000000"/>
                        </a:solidFill>
                        <a:latin typeface="Calibri" pitchFamily="34" charset="0"/>
                        <a:ea typeface="Calibri"/>
                        <a:cs typeface="Arial" pitchFamily="34" charset="0"/>
                      </a:endParaRPr>
                    </a:p>
                  </a:txBody>
                  <a:tcPr marL="61842" marR="61842" marT="0" marB="0" anchor="ctr">
                    <a:solidFill>
                      <a:schemeClr val="tx2">
                        <a:lumMod val="10000"/>
                        <a:lumOff val="90000"/>
                      </a:schemeClr>
                    </a:solidFill>
                  </a:tcPr>
                </a:tc>
              </a:tr>
              <a:tr h="515960">
                <a:tc>
                  <a:txBody>
                    <a:bodyPr/>
                    <a:lstStyle/>
                    <a:p>
                      <a:pPr marL="0" marR="0" algn="ctr">
                        <a:lnSpc>
                          <a:spcPct val="115000"/>
                        </a:lnSpc>
                        <a:spcBef>
                          <a:spcPts val="0"/>
                        </a:spcBef>
                        <a:spcAft>
                          <a:spcPts val="0"/>
                        </a:spcAft>
                      </a:pPr>
                      <a:r>
                        <a:rPr lang="en-US" sz="1700" dirty="0">
                          <a:solidFill>
                            <a:srgbClr val="000000"/>
                          </a:solidFill>
                          <a:latin typeface="Calibri" pitchFamily="34" charset="0"/>
                          <a:ea typeface="Calibri"/>
                          <a:cs typeface="Arial" pitchFamily="34" charset="0"/>
                        </a:rPr>
                        <a:t>Jan</a:t>
                      </a:r>
                    </a:p>
                  </a:txBody>
                  <a:tcPr marL="61842" marR="61842" marT="0" marB="0" anchor="ctr">
                    <a:solidFill>
                      <a:schemeClr val="bg1">
                        <a:lumMod val="85000"/>
                      </a:schemeClr>
                    </a:solidFill>
                  </a:tcPr>
                </a:tc>
                <a:tc>
                  <a:txBody>
                    <a:bodyPr/>
                    <a:lstStyle/>
                    <a:p>
                      <a:pPr marL="0" marR="0" algn="ctr">
                        <a:lnSpc>
                          <a:spcPct val="115000"/>
                        </a:lnSpc>
                        <a:spcBef>
                          <a:spcPts val="0"/>
                        </a:spcBef>
                        <a:spcAft>
                          <a:spcPts val="0"/>
                        </a:spcAft>
                      </a:pPr>
                      <a:r>
                        <a:rPr lang="en-US" sz="1700" dirty="0">
                          <a:solidFill>
                            <a:srgbClr val="000000"/>
                          </a:solidFill>
                          <a:latin typeface="Calibri" pitchFamily="34" charset="0"/>
                          <a:ea typeface="Calibri"/>
                          <a:cs typeface="Arial" pitchFamily="34" charset="0"/>
                        </a:rPr>
                        <a:t>440</a:t>
                      </a:r>
                    </a:p>
                  </a:txBody>
                  <a:tcPr marL="61842" marR="61842" marT="0" marB="0" anchor="ctr">
                    <a:solidFill>
                      <a:schemeClr val="bg1">
                        <a:lumMod val="85000"/>
                      </a:schemeClr>
                    </a:solidFill>
                  </a:tcPr>
                </a:tc>
                <a:tc>
                  <a:txBody>
                    <a:bodyPr/>
                    <a:lstStyle/>
                    <a:p>
                      <a:pPr marL="0" marR="0" algn="ctr">
                        <a:lnSpc>
                          <a:spcPct val="115000"/>
                        </a:lnSpc>
                        <a:spcBef>
                          <a:spcPts val="0"/>
                        </a:spcBef>
                        <a:spcAft>
                          <a:spcPts val="0"/>
                        </a:spcAft>
                      </a:pPr>
                      <a:r>
                        <a:rPr lang="en-US" sz="1700" dirty="0">
                          <a:solidFill>
                            <a:srgbClr val="000000"/>
                          </a:solidFill>
                          <a:latin typeface="Calibri" pitchFamily="34" charset="0"/>
                          <a:ea typeface="Calibri"/>
                          <a:cs typeface="Arial" pitchFamily="34" charset="0"/>
                        </a:rPr>
                        <a:t>445</a:t>
                      </a:r>
                    </a:p>
                  </a:txBody>
                  <a:tcPr marL="61842" marR="61842" marT="0" marB="0" anchor="ctr">
                    <a:solidFill>
                      <a:schemeClr val="bg1">
                        <a:lumMod val="85000"/>
                      </a:schemeClr>
                    </a:solidFill>
                  </a:tcPr>
                </a:tc>
                <a:tc>
                  <a:txBody>
                    <a:bodyPr/>
                    <a:lstStyle/>
                    <a:p>
                      <a:pPr marL="0" marR="0" algn="ctr">
                        <a:lnSpc>
                          <a:spcPct val="115000"/>
                        </a:lnSpc>
                        <a:spcBef>
                          <a:spcPts val="0"/>
                        </a:spcBef>
                        <a:spcAft>
                          <a:spcPts val="0"/>
                        </a:spcAft>
                      </a:pPr>
                      <a:r>
                        <a:rPr lang="en-US" sz="1700" b="1" dirty="0" smtClean="0">
                          <a:solidFill>
                            <a:srgbClr val="000000"/>
                          </a:solidFill>
                          <a:latin typeface="Calibri" pitchFamily="34" charset="0"/>
                          <a:ea typeface="Calibri"/>
                          <a:cs typeface="Arial" pitchFamily="34" charset="0"/>
                        </a:rPr>
                        <a:t>+5</a:t>
                      </a:r>
                      <a:endParaRPr lang="en-US" sz="1700" b="1" dirty="0">
                        <a:solidFill>
                          <a:srgbClr val="000000"/>
                        </a:solidFill>
                        <a:latin typeface="Calibri" pitchFamily="34" charset="0"/>
                        <a:ea typeface="Calibri"/>
                        <a:cs typeface="Arial" pitchFamily="34" charset="0"/>
                      </a:endParaRPr>
                    </a:p>
                  </a:txBody>
                  <a:tcPr marL="61842" marR="61842" marT="0" marB="0" anchor="ctr">
                    <a:solidFill>
                      <a:schemeClr val="bg1">
                        <a:lumMod val="85000"/>
                      </a:schemeClr>
                    </a:solidFill>
                  </a:tcPr>
                </a:tc>
              </a:tr>
            </a:tbl>
          </a:graphicData>
        </a:graphic>
      </p:graphicFrame>
      <p:sp>
        <p:nvSpPr>
          <p:cNvPr id="15" name="Title 5"/>
          <p:cNvSpPr txBox="1">
            <a:spLocks/>
          </p:cNvSpPr>
          <p:nvPr/>
        </p:nvSpPr>
        <p:spPr>
          <a:xfrm>
            <a:off x="274640" y="2537243"/>
            <a:ext cx="8686800" cy="609600"/>
          </a:xfrm>
          <a:prstGeom prst="rect">
            <a:avLst/>
          </a:prstGeom>
          <a:noFill/>
          <a:ln>
            <a:noFill/>
          </a:ln>
        </p:spPr>
        <p:txBody>
          <a:bodyPr vert="horz" lIns="91420" tIns="45710" rIns="91420" bIns="45710" rtlCol="0" anchor="ctr">
            <a:noAutofit/>
          </a:bodyPr>
          <a:lstStyle/>
          <a:p>
            <a:pPr defTabSz="914206" fontAlgn="auto">
              <a:spcAft>
                <a:spcPts val="0"/>
              </a:spcAft>
              <a:defRPr/>
            </a:pPr>
            <a:r>
              <a:rPr lang="en-US" sz="2800" b="1" dirty="0" smtClean="0">
                <a:latin typeface="Calibri" pitchFamily="34" charset="0"/>
                <a:ea typeface="+mj-ea"/>
                <a:cs typeface="Arial" pitchFamily="34" charset="0"/>
              </a:rPr>
              <a:t>Examples:</a:t>
            </a:r>
            <a:endParaRPr lang="en-US" sz="2800" b="1" dirty="0">
              <a:latin typeface="Calibri" pitchFamily="34" charset="0"/>
              <a:ea typeface="+mj-ea"/>
              <a:cs typeface="Arial" pitchFamily="34" charset="0"/>
            </a:endParaRPr>
          </a:p>
        </p:txBody>
      </p:sp>
      <p:sp>
        <p:nvSpPr>
          <p:cNvPr id="18" name="TextBox 17"/>
          <p:cNvSpPr txBox="1"/>
          <p:nvPr/>
        </p:nvSpPr>
        <p:spPr>
          <a:xfrm>
            <a:off x="218660" y="5348847"/>
            <a:ext cx="4263887" cy="707866"/>
          </a:xfrm>
          <a:prstGeom prst="rect">
            <a:avLst/>
          </a:prstGeom>
          <a:solidFill>
            <a:srgbClr val="D2DEE5"/>
          </a:solidFill>
          <a:ln>
            <a:solidFill>
              <a:srgbClr val="656565"/>
            </a:solidFill>
          </a:ln>
        </p:spPr>
        <p:txBody>
          <a:bodyPr wrap="square" lIns="91420" tIns="45710" rIns="91420" bIns="45710" rtlCol="0">
            <a:spAutoFit/>
          </a:bodyPr>
          <a:lstStyle/>
          <a:p>
            <a:r>
              <a:rPr lang="en-US" sz="2000" b="1" dirty="0" smtClean="0">
                <a:latin typeface="Calibri" pitchFamily="34" charset="0"/>
                <a:cs typeface="Arial" pitchFamily="34" charset="0"/>
              </a:rPr>
              <a:t>If these results were consistent, they would yield a -5.</a:t>
            </a:r>
            <a:endParaRPr lang="en-US" sz="2000" b="1" dirty="0">
              <a:latin typeface="Calibri" pitchFamily="34" charset="0"/>
              <a:cs typeface="Arial" pitchFamily="34" charset="0"/>
            </a:endParaRPr>
          </a:p>
        </p:txBody>
      </p:sp>
      <p:sp>
        <p:nvSpPr>
          <p:cNvPr id="19" name="TextBox 18"/>
          <p:cNvSpPr txBox="1"/>
          <p:nvPr/>
        </p:nvSpPr>
        <p:spPr>
          <a:xfrm>
            <a:off x="4979504" y="5334478"/>
            <a:ext cx="3677479" cy="707866"/>
          </a:xfrm>
          <a:prstGeom prst="rect">
            <a:avLst/>
          </a:prstGeom>
          <a:solidFill>
            <a:srgbClr val="D2DEE5"/>
          </a:solidFill>
          <a:ln>
            <a:solidFill>
              <a:srgbClr val="656565"/>
            </a:solidFill>
          </a:ln>
        </p:spPr>
        <p:txBody>
          <a:bodyPr wrap="square" lIns="91420" tIns="45710" rIns="91420" bIns="45710" rtlCol="0">
            <a:spAutoFit/>
          </a:bodyPr>
          <a:lstStyle/>
          <a:p>
            <a:r>
              <a:rPr lang="en-US" sz="2000" b="1" dirty="0" smtClean="0">
                <a:latin typeface="Calibri" pitchFamily="34" charset="0"/>
                <a:cs typeface="Arial" pitchFamily="34" charset="0"/>
              </a:rPr>
              <a:t>If these results were consistent, they would yield a +5.</a:t>
            </a:r>
            <a:endParaRPr lang="en-US" sz="2000" b="1" dirty="0">
              <a:latin typeface="Calibri" pitchFamily="34" charset="0"/>
              <a:cs typeface="Arial" pitchFamily="34" charset="0"/>
            </a:endParaRPr>
          </a:p>
        </p:txBody>
      </p:sp>
      <p:sp>
        <p:nvSpPr>
          <p:cNvPr id="20" name="TextBox 19"/>
          <p:cNvSpPr txBox="1"/>
          <p:nvPr/>
        </p:nvSpPr>
        <p:spPr>
          <a:xfrm>
            <a:off x="219457" y="1145013"/>
            <a:ext cx="8741984" cy="1384974"/>
          </a:xfrm>
          <a:prstGeom prst="rect">
            <a:avLst/>
          </a:prstGeom>
          <a:noFill/>
        </p:spPr>
        <p:txBody>
          <a:bodyPr wrap="square" lIns="91420" tIns="45710" rIns="91420" bIns="45710" rtlCol="0">
            <a:spAutoFit/>
          </a:bodyPr>
          <a:lstStyle/>
          <a:p>
            <a:r>
              <a:rPr lang="en-US" sz="2800" dirty="0" smtClean="0">
                <a:latin typeface="Calibri" pitchFamily="34" charset="0"/>
              </a:rPr>
              <a:t>VAM compares students’ actual achievement to their expected achievement and provides teachers with a score reflecting their impact</a:t>
            </a:r>
            <a:r>
              <a:rPr lang="en-US" sz="2400" dirty="0" smtClean="0"/>
              <a:t>.</a:t>
            </a:r>
            <a:endParaRPr lang="en-US" sz="2400" dirty="0"/>
          </a:p>
        </p:txBody>
      </p:sp>
      <p:cxnSp>
        <p:nvCxnSpPr>
          <p:cNvPr id="16" name="Straight Connector 15"/>
          <p:cNvCxnSpPr/>
          <p:nvPr/>
        </p:nvCxnSpPr>
        <p:spPr>
          <a:xfrm>
            <a:off x="1411226" y="1122490"/>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21"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22" name="Straight Connector 21"/>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30160767"/>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4"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sp>
        <p:nvSpPr>
          <p:cNvPr id="9" name="TextBox 8"/>
          <p:cNvSpPr txBox="1"/>
          <p:nvPr/>
        </p:nvSpPr>
        <p:spPr>
          <a:xfrm>
            <a:off x="316523" y="815925"/>
            <a:ext cx="8458200" cy="2308314"/>
          </a:xfrm>
          <a:prstGeom prst="rect">
            <a:avLst/>
          </a:prstGeom>
          <a:noFill/>
        </p:spPr>
        <p:txBody>
          <a:bodyPr wrap="square" lIns="91420" tIns="45710" rIns="91420" bIns="45710">
            <a:spAutoFit/>
          </a:bodyPr>
          <a:lstStyle/>
          <a:p>
            <a:pPr marL="457102" indent="-219409">
              <a:spcAft>
                <a:spcPts val="1200"/>
              </a:spcAft>
            </a:pPr>
            <a:endParaRPr lang="en-US" sz="2400" dirty="0" smtClean="0"/>
          </a:p>
          <a:p>
            <a:pPr marL="457102" indent="-219409">
              <a:spcAft>
                <a:spcPts val="1200"/>
              </a:spcAft>
            </a:pPr>
            <a:endParaRPr lang="en-US" sz="2800" dirty="0" smtClean="0">
              <a:solidFill>
                <a:srgbClr val="656565"/>
              </a:solidFill>
            </a:endParaRPr>
          </a:p>
          <a:p>
            <a:pPr marL="457102" indent="-219409">
              <a:spcAft>
                <a:spcPts val="1200"/>
              </a:spcAft>
            </a:pPr>
            <a:endParaRPr lang="en-US" sz="2800" dirty="0" smtClean="0">
              <a:solidFill>
                <a:srgbClr val="656565"/>
              </a:solidFill>
            </a:endParaRPr>
          </a:p>
          <a:p>
            <a:pPr marL="457102" indent="-220616">
              <a:defRPr/>
            </a:pPr>
            <a:endParaRPr lang="en-US" sz="2000" dirty="0">
              <a:latin typeface="Arial" pitchFamily="34" charset="0"/>
            </a:endParaRPr>
          </a:p>
          <a:p>
            <a:pPr>
              <a:defRPr/>
            </a:pPr>
            <a:endParaRPr lang="en-US" dirty="0">
              <a:latin typeface="Arial" pitchFamily="34" charset="0"/>
            </a:endParaRPr>
          </a:p>
        </p:txBody>
      </p:sp>
      <p:graphicFrame>
        <p:nvGraphicFramePr>
          <p:cNvPr id="81922" name="Object 2"/>
          <p:cNvGraphicFramePr>
            <a:graphicFrameLocks noGrp="1" noChangeAspect="1"/>
          </p:cNvGraphicFramePr>
          <p:nvPr/>
        </p:nvGraphicFramePr>
        <p:xfrm>
          <a:off x="813975" y="2123243"/>
          <a:ext cx="7333488" cy="4676524"/>
        </p:xfrm>
        <a:graphic>
          <a:graphicData uri="http://schemas.openxmlformats.org/presentationml/2006/ole">
            <p:oleObj spid="_x0000_s82976" name="Document" r:id="rId4" imgW="8249170" imgH="5940026" progId="Word.Document.12">
              <p:embed/>
            </p:oleObj>
          </a:graphicData>
        </a:graphic>
      </p:graphicFrame>
      <p:sp>
        <p:nvSpPr>
          <p:cNvPr id="17" name="TextBox 16"/>
          <p:cNvSpPr txBox="1"/>
          <p:nvPr/>
        </p:nvSpPr>
        <p:spPr>
          <a:xfrm>
            <a:off x="347472" y="1208515"/>
            <a:ext cx="8302751" cy="830977"/>
          </a:xfrm>
          <a:prstGeom prst="rect">
            <a:avLst/>
          </a:prstGeom>
          <a:noFill/>
        </p:spPr>
        <p:txBody>
          <a:bodyPr wrap="square" lIns="91420" tIns="45710" rIns="91420" bIns="45710" rtlCol="0">
            <a:spAutoFit/>
          </a:bodyPr>
          <a:lstStyle/>
          <a:p>
            <a:r>
              <a:rPr lang="en-US" sz="2400" b="1" dirty="0" smtClean="0">
                <a:solidFill>
                  <a:schemeClr val="tx1">
                    <a:lumMod val="65000"/>
                    <a:lumOff val="35000"/>
                  </a:schemeClr>
                </a:solidFill>
                <a:latin typeface="Calibri" pitchFamily="34" charset="0"/>
              </a:rPr>
              <a:t>Teachers’ VAM scores give them a percentile, which determines their effectiveness rating.</a:t>
            </a:r>
            <a:endParaRPr lang="en-US" sz="2400" b="1" dirty="0">
              <a:solidFill>
                <a:schemeClr val="tx1">
                  <a:lumMod val="65000"/>
                  <a:lumOff val="35000"/>
                </a:schemeClr>
              </a:solidFill>
              <a:latin typeface="Calibri" pitchFamily="34" charset="0"/>
            </a:endParaRPr>
          </a:p>
        </p:txBody>
      </p:sp>
      <p:sp>
        <p:nvSpPr>
          <p:cNvPr id="10" name="Title 1"/>
          <p:cNvSpPr txBox="1">
            <a:spLocks/>
          </p:cNvSpPr>
          <p:nvPr/>
        </p:nvSpPr>
        <p:spPr bwMode="auto">
          <a:xfrm>
            <a:off x="1355725" y="-41402"/>
            <a:ext cx="7605713" cy="860425"/>
          </a:xfrm>
          <a:prstGeom prst="rect">
            <a:avLst/>
          </a:prstGeom>
          <a:noFill/>
          <a:ln>
            <a:miter lim="800000"/>
            <a:headEnd/>
            <a:tailEnd/>
          </a:ln>
        </p:spPr>
        <p:txBody>
          <a:bodyPr vert="horz" wrap="square" lIns="91420" tIns="45710" rIns="91420" bIns="45710" numCol="1" anchor="t" anchorCtr="0" compatLnSpc="1">
            <a:prstTxWarp prst="textNoShape">
              <a:avLst/>
            </a:prstTxWarp>
          </a:bodyPr>
          <a:lstStyle/>
          <a:p>
            <a:pPr eaLnBrk="0" hangingPunct="0">
              <a:defRPr/>
            </a:pPr>
            <a:r>
              <a:rPr lang="en-US" sz="3400" b="1" dirty="0" smtClean="0">
                <a:solidFill>
                  <a:srgbClr val="1B587C"/>
                </a:solidFill>
                <a:latin typeface="Calibri" pitchFamily="34" charset="0"/>
                <a:ea typeface="Arial Unicode MS" pitchFamily="34" charset="-128"/>
              </a:rPr>
              <a:t>Resources to Support Annual Evaluation:  Teachers Using Value-Added Data</a:t>
            </a:r>
          </a:p>
        </p:txBody>
      </p:sp>
      <p:cxnSp>
        <p:nvCxnSpPr>
          <p:cNvPr id="11" name="Straight Connector 10"/>
          <p:cNvCxnSpPr/>
          <p:nvPr/>
        </p:nvCxnSpPr>
        <p:spPr>
          <a:xfrm>
            <a:off x="1411226" y="1122490"/>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Tree>
    <p:extLst>
      <p:ext uri="{BB962C8B-B14F-4D97-AF65-F5344CB8AC3E}">
        <p14:creationId xmlns="" xmlns:p14="http://schemas.microsoft.com/office/powerpoint/2010/main" val="3674745616"/>
      </p:ext>
    </p:extLst>
  </p:cSld>
  <p:clrMapOvr>
    <a:masterClrMapping/>
  </p:clrMapOvr>
  <p:transition spd="med">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4"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sp>
        <p:nvSpPr>
          <p:cNvPr id="5" name="Title 1"/>
          <p:cNvSpPr txBox="1">
            <a:spLocks/>
          </p:cNvSpPr>
          <p:nvPr/>
        </p:nvSpPr>
        <p:spPr bwMode="auto">
          <a:xfrm>
            <a:off x="1355725" y="-23114"/>
            <a:ext cx="7605713" cy="860425"/>
          </a:xfrm>
          <a:prstGeom prst="rect">
            <a:avLst/>
          </a:prstGeom>
          <a:noFill/>
          <a:ln>
            <a:miter lim="800000"/>
            <a:headEnd/>
            <a:tailEnd/>
          </a:ln>
        </p:spPr>
        <p:txBody>
          <a:bodyPr vert="horz" wrap="square" lIns="91420" tIns="45710" rIns="91420" bIns="45710" numCol="1" anchor="t" anchorCtr="0" compatLnSpc="1">
            <a:prstTxWarp prst="textNoShape">
              <a:avLst/>
            </a:prstTxWarp>
          </a:bodyPr>
          <a:lstStyle/>
          <a:p>
            <a:pPr eaLnBrk="0" hangingPunct="0">
              <a:defRPr/>
            </a:pPr>
            <a:r>
              <a:rPr lang="en-US" sz="3400" b="1" dirty="0" smtClean="0">
                <a:solidFill>
                  <a:srgbClr val="1B587C"/>
                </a:solidFill>
                <a:latin typeface="Calibri" pitchFamily="34" charset="0"/>
                <a:ea typeface="Arial Unicode MS" pitchFamily="34" charset="-128"/>
              </a:rPr>
              <a:t>Resources to Support Annual Evaluation:  Non-Tested Grades &amp; Subjects</a:t>
            </a:r>
          </a:p>
        </p:txBody>
      </p:sp>
      <p:cxnSp>
        <p:nvCxnSpPr>
          <p:cNvPr id="19" name="Straight Connector 18"/>
          <p:cNvCxnSpPr/>
          <p:nvPr/>
        </p:nvCxnSpPr>
        <p:spPr>
          <a:xfrm>
            <a:off x="1411226" y="1122490"/>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63515" y="1302027"/>
            <a:ext cx="8350397" cy="4980230"/>
          </a:xfrm>
          <a:prstGeom prst="rect">
            <a:avLst/>
          </a:prstGeom>
        </p:spPr>
        <p:txBody>
          <a:bodyPr wrap="square">
            <a:spAutoFit/>
          </a:bodyPr>
          <a:lstStyle/>
          <a:p>
            <a:pPr lvl="0" fontAlgn="auto">
              <a:spcBef>
                <a:spcPts val="0"/>
              </a:spcBef>
              <a:spcAft>
                <a:spcPts val="0"/>
              </a:spcAft>
              <a:defRPr/>
            </a:pPr>
            <a:r>
              <a:rPr lang="en-US" sz="2400" b="1" dirty="0" smtClean="0">
                <a:latin typeface="Calibri" pitchFamily="34" charset="0"/>
                <a:cs typeface="Arial" pitchFamily="34" charset="0"/>
              </a:rPr>
              <a:t>Student Learning Target:</a:t>
            </a:r>
          </a:p>
          <a:p>
            <a:pPr lvl="0" fontAlgn="auto">
              <a:spcBef>
                <a:spcPts val="0"/>
              </a:spcBef>
              <a:spcAft>
                <a:spcPts val="0"/>
              </a:spcAft>
              <a:defRPr/>
            </a:pPr>
            <a:r>
              <a:rPr lang="en-US" sz="2400" dirty="0" smtClean="0">
                <a:latin typeface="Calibri" pitchFamily="34" charset="0"/>
                <a:cs typeface="Arial" pitchFamily="34" charset="0"/>
              </a:rPr>
              <a:t>9</a:t>
            </a:r>
            <a:r>
              <a:rPr lang="en-US" sz="2400" baseline="30000" dirty="0" smtClean="0">
                <a:latin typeface="Calibri" pitchFamily="34" charset="0"/>
                <a:cs typeface="Arial" pitchFamily="34" charset="0"/>
              </a:rPr>
              <a:t>th</a:t>
            </a:r>
            <a:r>
              <a:rPr lang="en-US" sz="2400" dirty="0" smtClean="0">
                <a:latin typeface="Calibri" pitchFamily="34" charset="0"/>
                <a:cs typeface="Arial" pitchFamily="34" charset="0"/>
              </a:rPr>
              <a:t> grade students with a baseline mastery of </a:t>
            </a:r>
            <a:r>
              <a:rPr lang="en-US" sz="2400" u="sng" dirty="0" smtClean="0">
                <a:latin typeface="Calibri" pitchFamily="34" charset="0"/>
                <a:cs typeface="Arial" pitchFamily="34" charset="0"/>
              </a:rPr>
              <a:t>&lt; </a:t>
            </a:r>
            <a:r>
              <a:rPr lang="en-US" sz="2400" dirty="0" smtClean="0">
                <a:latin typeface="Calibri" pitchFamily="34" charset="0"/>
                <a:cs typeface="Arial" pitchFamily="34" charset="0"/>
              </a:rPr>
              <a:t>30% of standards will demonstrate mastery of 75% or more 9</a:t>
            </a:r>
            <a:r>
              <a:rPr lang="en-US" sz="2400" baseline="30000" dirty="0" smtClean="0">
                <a:latin typeface="Calibri" pitchFamily="34" charset="0"/>
                <a:cs typeface="Arial" pitchFamily="34" charset="0"/>
              </a:rPr>
              <a:t>th</a:t>
            </a:r>
            <a:r>
              <a:rPr lang="en-US" sz="2400" dirty="0" smtClean="0">
                <a:latin typeface="Calibri" pitchFamily="34" charset="0"/>
                <a:cs typeface="Arial" pitchFamily="34" charset="0"/>
              </a:rPr>
              <a:t> grade ELA standards as measured by the district-developed performance task and standards-based rubric. 9</a:t>
            </a:r>
            <a:r>
              <a:rPr lang="en-US" sz="2400" baseline="30000" dirty="0" smtClean="0">
                <a:latin typeface="Calibri" pitchFamily="34" charset="0"/>
                <a:cs typeface="Arial" pitchFamily="34" charset="0"/>
              </a:rPr>
              <a:t>th</a:t>
            </a:r>
            <a:r>
              <a:rPr lang="en-US" sz="2400" dirty="0" smtClean="0">
                <a:latin typeface="Calibri" pitchFamily="34" charset="0"/>
                <a:cs typeface="Arial" pitchFamily="34" charset="0"/>
              </a:rPr>
              <a:t> grade students with a baseline mastery of &gt;30% will demonstrate mastery of 80% or more of 9</a:t>
            </a:r>
            <a:r>
              <a:rPr lang="en-US" sz="2400" baseline="30000" dirty="0" smtClean="0">
                <a:latin typeface="Calibri" pitchFamily="34" charset="0"/>
                <a:cs typeface="Arial" pitchFamily="34" charset="0"/>
              </a:rPr>
              <a:t>th</a:t>
            </a:r>
            <a:r>
              <a:rPr lang="en-US" sz="2400" dirty="0" smtClean="0">
                <a:latin typeface="Calibri" pitchFamily="34" charset="0"/>
                <a:cs typeface="Arial" pitchFamily="34" charset="0"/>
              </a:rPr>
              <a:t> grade ELA standards as measured by the district-developed performance task and standards-based rubric.</a:t>
            </a:r>
          </a:p>
          <a:p>
            <a:pPr lvl="0" fontAlgn="auto">
              <a:spcBef>
                <a:spcPts val="0"/>
              </a:spcBef>
              <a:spcAft>
                <a:spcPts val="0"/>
              </a:spcAft>
              <a:defRPr/>
            </a:pPr>
            <a:endParaRPr lang="en-US" sz="2400" dirty="0">
              <a:latin typeface="Calibri" pitchFamily="34" charset="0"/>
              <a:cs typeface="Arial" pitchFamily="34" charset="0"/>
            </a:endParaRPr>
          </a:p>
          <a:p>
            <a:pPr lvl="0" fontAlgn="auto">
              <a:spcBef>
                <a:spcPts val="0"/>
              </a:spcBef>
              <a:spcAft>
                <a:spcPts val="0"/>
              </a:spcAft>
              <a:defRPr/>
            </a:pPr>
            <a:r>
              <a:rPr lang="en-US" sz="2400" b="1" dirty="0" smtClean="0">
                <a:latin typeface="Calibri" pitchFamily="34" charset="0"/>
                <a:cs typeface="Arial" pitchFamily="34" charset="0"/>
              </a:rPr>
              <a:t>At the end of the year:</a:t>
            </a:r>
          </a:p>
          <a:p>
            <a:pPr marL="457200" lvl="0" indent="-457200" fontAlgn="auto">
              <a:spcBef>
                <a:spcPts val="0"/>
              </a:spcBef>
              <a:spcAft>
                <a:spcPts val="0"/>
              </a:spcAft>
              <a:buAutoNum type="arabicPeriod"/>
              <a:defRPr/>
            </a:pPr>
            <a:r>
              <a:rPr lang="en-US" sz="2400" dirty="0" smtClean="0">
                <a:latin typeface="Calibri" pitchFamily="34" charset="0"/>
                <a:cs typeface="Arial" pitchFamily="34" charset="0"/>
              </a:rPr>
              <a:t>Determine how students performed against the target set</a:t>
            </a:r>
          </a:p>
          <a:p>
            <a:pPr marL="457200" lvl="0" indent="-457200" fontAlgn="auto">
              <a:spcBef>
                <a:spcPts val="0"/>
              </a:spcBef>
              <a:spcAft>
                <a:spcPts val="0"/>
              </a:spcAft>
              <a:buAutoNum type="arabicPeriod"/>
              <a:defRPr/>
            </a:pPr>
            <a:r>
              <a:rPr lang="en-US" sz="2400" dirty="0" smtClean="0">
                <a:latin typeface="Calibri" pitchFamily="34" charset="0"/>
                <a:cs typeface="Arial" pitchFamily="34" charset="0"/>
              </a:rPr>
              <a:t>Assign teachers a score from 1-5 based on the extent to which students met the goal</a:t>
            </a:r>
            <a:endParaRPr lang="en-US" sz="2400" dirty="0">
              <a:latin typeface="Calibri" pitchFamily="34" charset="0"/>
              <a:cs typeface="Arial" pitchFamily="34" charset="0"/>
            </a:endParaRPr>
          </a:p>
        </p:txBody>
      </p:sp>
      <p:sp>
        <p:nvSpPr>
          <p:cNvPr id="7"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8"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9" name="Straight Connector 8"/>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811122978"/>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4"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sp>
        <p:nvSpPr>
          <p:cNvPr id="5" name="Title 1"/>
          <p:cNvSpPr txBox="1">
            <a:spLocks/>
          </p:cNvSpPr>
          <p:nvPr/>
        </p:nvSpPr>
        <p:spPr bwMode="auto">
          <a:xfrm>
            <a:off x="1355725" y="31750"/>
            <a:ext cx="7605713" cy="860425"/>
          </a:xfrm>
          <a:prstGeom prst="rect">
            <a:avLst/>
          </a:prstGeom>
          <a:noFill/>
          <a:ln>
            <a:miter lim="800000"/>
            <a:headEnd/>
            <a:tailEnd/>
          </a:ln>
        </p:spPr>
        <p:txBody>
          <a:bodyPr vert="horz" wrap="square" lIns="91420" tIns="45710" rIns="91420" bIns="45710" numCol="1" anchor="t" anchorCtr="0" compatLnSpc="1">
            <a:prstTxWarp prst="textNoShape">
              <a:avLst/>
            </a:prstTxWarp>
          </a:bodyPr>
          <a:lstStyle/>
          <a:p>
            <a:pPr eaLnBrk="0" hangingPunct="0">
              <a:defRPr/>
            </a:pPr>
            <a:r>
              <a:rPr lang="en-US" sz="3400" b="1" dirty="0" smtClean="0">
                <a:solidFill>
                  <a:srgbClr val="1B587C"/>
                </a:solidFill>
                <a:latin typeface="Calibri" pitchFamily="34" charset="0"/>
                <a:ea typeface="Arial Unicode MS" pitchFamily="34" charset="-128"/>
              </a:rPr>
              <a:t>Resources to Support Annual Evaluation:  Composite Score  Calculation</a:t>
            </a:r>
          </a:p>
        </p:txBody>
      </p:sp>
      <p:graphicFrame>
        <p:nvGraphicFramePr>
          <p:cNvPr id="10" name="Table 9"/>
          <p:cNvGraphicFramePr>
            <a:graphicFrameLocks noGrp="1"/>
          </p:cNvGraphicFramePr>
          <p:nvPr/>
        </p:nvGraphicFramePr>
        <p:xfrm>
          <a:off x="365760" y="1352084"/>
          <a:ext cx="8339328" cy="4781385"/>
        </p:xfrm>
        <a:graphic>
          <a:graphicData uri="http://schemas.openxmlformats.org/drawingml/2006/table">
            <a:tbl>
              <a:tblPr firstRow="1" bandRow="1">
                <a:tableStyleId>{5C22544A-7EE6-4342-B048-85BDC9FD1C3A}</a:tableStyleId>
              </a:tblPr>
              <a:tblGrid>
                <a:gridCol w="3383280"/>
                <a:gridCol w="4956048"/>
              </a:tblGrid>
              <a:tr h="742917">
                <a:tc>
                  <a:txBody>
                    <a:bodyPr/>
                    <a:lstStyle/>
                    <a:p>
                      <a:pPr algn="ctr"/>
                      <a:r>
                        <a:rPr lang="en-US" sz="2900" b="1" dirty="0" smtClean="0">
                          <a:latin typeface="Calibri" pitchFamily="34" charset="0"/>
                          <a:cs typeface="Arial" pitchFamily="34" charset="0"/>
                        </a:rPr>
                        <a:t>Effectiveness Rating</a:t>
                      </a:r>
                      <a:endParaRPr lang="en-US" sz="2900" b="1" dirty="0">
                        <a:latin typeface="Calibri" pitchFamily="34" charset="0"/>
                        <a:cs typeface="Arial" pitchFamily="34" charset="0"/>
                      </a:endParaRPr>
                    </a:p>
                  </a:txBody>
                  <a:tcPr anchor="ctr">
                    <a:solidFill>
                      <a:srgbClr val="7895AF"/>
                    </a:solidFill>
                  </a:tcPr>
                </a:tc>
                <a:tc>
                  <a:txBody>
                    <a:bodyPr/>
                    <a:lstStyle/>
                    <a:p>
                      <a:pPr algn="ctr"/>
                      <a:r>
                        <a:rPr lang="en-US" sz="2900" b="1" dirty="0" smtClean="0">
                          <a:latin typeface="Calibri" pitchFamily="34" charset="0"/>
                          <a:cs typeface="Arial" pitchFamily="34" charset="0"/>
                        </a:rPr>
                        <a:t>Total Score</a:t>
                      </a:r>
                      <a:endParaRPr lang="en-US" sz="2900" b="1" dirty="0">
                        <a:latin typeface="Calibri" pitchFamily="34" charset="0"/>
                        <a:cs typeface="Arial" pitchFamily="34" charset="0"/>
                      </a:endParaRPr>
                    </a:p>
                  </a:txBody>
                  <a:tcPr anchor="ctr">
                    <a:solidFill>
                      <a:srgbClr val="7895AF"/>
                    </a:solidFill>
                  </a:tcPr>
                </a:tc>
              </a:tr>
              <a:tr h="1045895">
                <a:tc>
                  <a:txBody>
                    <a:bodyPr/>
                    <a:lstStyle/>
                    <a:p>
                      <a:r>
                        <a:rPr lang="en-US" sz="2400" dirty="0" smtClean="0">
                          <a:latin typeface="Calibri" pitchFamily="34" charset="0"/>
                          <a:cs typeface="Arial" pitchFamily="34" charset="0"/>
                        </a:rPr>
                        <a:t>Ineffective </a:t>
                      </a:r>
                    </a:p>
                  </a:txBody>
                  <a:tcPr anchor="ctr">
                    <a:solidFill>
                      <a:schemeClr val="bg1">
                        <a:lumMod val="85000"/>
                      </a:schemeClr>
                    </a:solidFill>
                  </a:tcPr>
                </a:tc>
                <a:tc>
                  <a:txBody>
                    <a:bodyPr/>
                    <a:lstStyle/>
                    <a:p>
                      <a:pPr algn="ctr"/>
                      <a:r>
                        <a:rPr lang="en-US" sz="2400" b="1" dirty="0" smtClean="0">
                          <a:latin typeface="Calibri" pitchFamily="34" charset="0"/>
                          <a:cs typeface="Arial" pitchFamily="34" charset="0"/>
                        </a:rPr>
                        <a:t>1.0 – 1.9</a:t>
                      </a:r>
                    </a:p>
                    <a:p>
                      <a:pPr algn="ctr"/>
                      <a:r>
                        <a:rPr lang="en-US" sz="2000" b="1" dirty="0" smtClean="0">
                          <a:latin typeface="Calibri" pitchFamily="34" charset="0"/>
                          <a:cs typeface="Arial" pitchFamily="34" charset="0"/>
                        </a:rPr>
                        <a:t>If an Educator Earns a 1.0-1.9 in either 50%, Then the Educator is Rated </a:t>
                      </a:r>
                      <a:r>
                        <a:rPr lang="en-US" sz="2000" b="1" i="1" dirty="0" smtClean="0">
                          <a:latin typeface="Calibri" pitchFamily="34" charset="0"/>
                          <a:cs typeface="Arial" pitchFamily="34" charset="0"/>
                        </a:rPr>
                        <a:t>Ineffective.</a:t>
                      </a:r>
                      <a:endParaRPr lang="en-US" sz="2000" b="1" i="1" dirty="0">
                        <a:latin typeface="Calibri" pitchFamily="34" charset="0"/>
                        <a:cs typeface="Arial" pitchFamily="34" charset="0"/>
                      </a:endParaRPr>
                    </a:p>
                  </a:txBody>
                  <a:tcPr anchor="ctr">
                    <a:solidFill>
                      <a:schemeClr val="bg1">
                        <a:lumMod val="85000"/>
                      </a:schemeClr>
                    </a:solidFill>
                  </a:tcPr>
                </a:tc>
              </a:tr>
              <a:tr h="742917">
                <a:tc>
                  <a:txBody>
                    <a:bodyPr/>
                    <a:lstStyle/>
                    <a:p>
                      <a:r>
                        <a:rPr lang="en-US" sz="2400" dirty="0" smtClean="0">
                          <a:latin typeface="Calibri" pitchFamily="34" charset="0"/>
                          <a:cs typeface="Arial" pitchFamily="34" charset="0"/>
                        </a:rPr>
                        <a:t>Effective</a:t>
                      </a:r>
                      <a:r>
                        <a:rPr lang="en-US" sz="2400" baseline="0" dirty="0" smtClean="0">
                          <a:latin typeface="Calibri" pitchFamily="34" charset="0"/>
                          <a:cs typeface="Arial" pitchFamily="34" charset="0"/>
                        </a:rPr>
                        <a:t>:  Emerging</a:t>
                      </a:r>
                      <a:endParaRPr lang="en-US" sz="2400" dirty="0">
                        <a:latin typeface="Calibri" pitchFamily="34" charset="0"/>
                        <a:cs typeface="Arial" pitchFamily="34" charset="0"/>
                      </a:endParaRPr>
                    </a:p>
                  </a:txBody>
                  <a:tcPr anchor="ctr">
                    <a:solidFill>
                      <a:schemeClr val="bg1">
                        <a:lumMod val="95000"/>
                      </a:schemeClr>
                    </a:solidFill>
                  </a:tcPr>
                </a:tc>
                <a:tc>
                  <a:txBody>
                    <a:bodyPr/>
                    <a:lstStyle/>
                    <a:p>
                      <a:pPr algn="ctr"/>
                      <a:r>
                        <a:rPr lang="en-US" sz="2400" b="1" dirty="0" smtClean="0">
                          <a:latin typeface="Calibri" pitchFamily="34" charset="0"/>
                          <a:cs typeface="Arial" pitchFamily="34" charset="0"/>
                        </a:rPr>
                        <a:t>2.0 – 2.6</a:t>
                      </a:r>
                      <a:endParaRPr lang="en-US" sz="2400" b="1" dirty="0">
                        <a:latin typeface="Calibri" pitchFamily="34" charset="0"/>
                        <a:cs typeface="Arial" pitchFamily="34" charset="0"/>
                      </a:endParaRPr>
                    </a:p>
                  </a:txBody>
                  <a:tcPr anchor="ctr">
                    <a:solidFill>
                      <a:schemeClr val="bg1">
                        <a:lumMod val="95000"/>
                      </a:schemeClr>
                    </a:solidFill>
                  </a:tcPr>
                </a:tc>
              </a:tr>
              <a:tr h="742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pitchFamily="34" charset="0"/>
                          <a:cs typeface="Arial" pitchFamily="34" charset="0"/>
                        </a:rPr>
                        <a:t>Effective</a:t>
                      </a:r>
                      <a:r>
                        <a:rPr lang="en-US" sz="2400" baseline="0" dirty="0" smtClean="0">
                          <a:latin typeface="Calibri" pitchFamily="34" charset="0"/>
                          <a:cs typeface="Arial" pitchFamily="34" charset="0"/>
                        </a:rPr>
                        <a:t>:  Proficient</a:t>
                      </a:r>
                      <a:endParaRPr lang="en-US" sz="2400" dirty="0" smtClean="0">
                        <a:latin typeface="Calibri" pitchFamily="34" charset="0"/>
                        <a:cs typeface="Arial" pitchFamily="34" charset="0"/>
                      </a:endParaRPr>
                    </a:p>
                  </a:txBody>
                  <a:tcPr anchor="ctr">
                    <a:solidFill>
                      <a:schemeClr val="bg1">
                        <a:lumMod val="85000"/>
                      </a:schemeClr>
                    </a:solidFill>
                  </a:tcPr>
                </a:tc>
                <a:tc>
                  <a:txBody>
                    <a:bodyPr/>
                    <a:lstStyle/>
                    <a:p>
                      <a:pPr algn="ctr"/>
                      <a:r>
                        <a:rPr lang="en-US" sz="2400" b="1" dirty="0" smtClean="0">
                          <a:latin typeface="Calibri" pitchFamily="34" charset="0"/>
                          <a:cs typeface="Arial" pitchFamily="34" charset="0"/>
                        </a:rPr>
                        <a:t>2.7 – 3.3</a:t>
                      </a:r>
                      <a:endParaRPr lang="en-US" sz="2400" b="1" dirty="0">
                        <a:latin typeface="Calibri" pitchFamily="34" charset="0"/>
                        <a:cs typeface="Arial" pitchFamily="34" charset="0"/>
                      </a:endParaRPr>
                    </a:p>
                  </a:txBody>
                  <a:tcPr anchor="ctr">
                    <a:solidFill>
                      <a:schemeClr val="bg1">
                        <a:lumMod val="85000"/>
                      </a:schemeClr>
                    </a:solidFill>
                  </a:tcPr>
                </a:tc>
              </a:tr>
              <a:tr h="742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pitchFamily="34" charset="0"/>
                          <a:cs typeface="Arial" pitchFamily="34" charset="0"/>
                        </a:rPr>
                        <a:t>Effective</a:t>
                      </a:r>
                      <a:r>
                        <a:rPr lang="en-US" sz="2400" baseline="0" dirty="0" smtClean="0">
                          <a:latin typeface="Calibri" pitchFamily="34" charset="0"/>
                          <a:cs typeface="Arial" pitchFamily="34" charset="0"/>
                        </a:rPr>
                        <a:t>:  Accomplished</a:t>
                      </a:r>
                      <a:endParaRPr lang="en-US" sz="2400" dirty="0" smtClean="0">
                        <a:latin typeface="Calibri" pitchFamily="34" charset="0"/>
                        <a:cs typeface="Arial" pitchFamily="34" charset="0"/>
                      </a:endParaRPr>
                    </a:p>
                  </a:txBody>
                  <a:tcPr anchor="ctr">
                    <a:solidFill>
                      <a:schemeClr val="bg1">
                        <a:lumMod val="95000"/>
                      </a:schemeClr>
                    </a:solidFill>
                  </a:tcPr>
                </a:tc>
                <a:tc>
                  <a:txBody>
                    <a:bodyPr/>
                    <a:lstStyle/>
                    <a:p>
                      <a:pPr algn="ctr"/>
                      <a:r>
                        <a:rPr lang="en-US" sz="2400" b="1" dirty="0" smtClean="0">
                          <a:latin typeface="Calibri" pitchFamily="34" charset="0"/>
                          <a:cs typeface="Arial" pitchFamily="34" charset="0"/>
                        </a:rPr>
                        <a:t>3.4 – 4.0</a:t>
                      </a:r>
                      <a:endParaRPr lang="en-US" sz="2400" b="1" dirty="0">
                        <a:latin typeface="Calibri" pitchFamily="34" charset="0"/>
                        <a:cs typeface="Arial" pitchFamily="34" charset="0"/>
                      </a:endParaRPr>
                    </a:p>
                  </a:txBody>
                  <a:tcPr anchor="ctr">
                    <a:solidFill>
                      <a:schemeClr val="bg1">
                        <a:lumMod val="95000"/>
                      </a:schemeClr>
                    </a:solidFill>
                  </a:tcPr>
                </a:tc>
              </a:tr>
              <a:tr h="742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Calibri" pitchFamily="34" charset="0"/>
                          <a:cs typeface="Arial" pitchFamily="34" charset="0"/>
                        </a:rPr>
                        <a:t>Highly Effective</a:t>
                      </a:r>
                    </a:p>
                  </a:txBody>
                  <a:tcPr anchor="ctr">
                    <a:solidFill>
                      <a:schemeClr val="bg1">
                        <a:lumMod val="85000"/>
                      </a:schemeClr>
                    </a:solidFill>
                  </a:tcPr>
                </a:tc>
                <a:tc>
                  <a:txBody>
                    <a:bodyPr/>
                    <a:lstStyle/>
                    <a:p>
                      <a:pPr algn="ctr"/>
                      <a:r>
                        <a:rPr lang="en-US" sz="2400" b="1" dirty="0" smtClean="0">
                          <a:latin typeface="Calibri" pitchFamily="34" charset="0"/>
                          <a:cs typeface="Arial" pitchFamily="34" charset="0"/>
                        </a:rPr>
                        <a:t>4.1 – 5.0</a:t>
                      </a:r>
                      <a:endParaRPr lang="en-US" sz="2400" b="1" dirty="0">
                        <a:latin typeface="Calibri" pitchFamily="34" charset="0"/>
                        <a:cs typeface="Arial" pitchFamily="34" charset="0"/>
                      </a:endParaRPr>
                    </a:p>
                  </a:txBody>
                  <a:tcPr anchor="ctr">
                    <a:solidFill>
                      <a:schemeClr val="bg1">
                        <a:lumMod val="85000"/>
                      </a:schemeClr>
                    </a:solidFill>
                  </a:tcPr>
                </a:tc>
              </a:tr>
            </a:tbl>
          </a:graphicData>
        </a:graphic>
      </p:graphicFrame>
      <p:cxnSp>
        <p:nvCxnSpPr>
          <p:cNvPr id="8" name="Straight Connector 7"/>
          <p:cNvCxnSpPr/>
          <p:nvPr/>
        </p:nvCxnSpPr>
        <p:spPr>
          <a:xfrm>
            <a:off x="1411226" y="1122490"/>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11"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2" name="Straight Connector 11"/>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09387389"/>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88900" y="627856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bwMode="auto">
          <a:xfrm>
            <a:off x="1366889" y="31750"/>
            <a:ext cx="7594551" cy="860425"/>
          </a:xfrm>
          <a:prstGeom prst="rect">
            <a:avLst/>
          </a:prstGeom>
          <a:noFill/>
          <a:ln>
            <a:miter lim="800000"/>
            <a:headEnd/>
            <a:tailEnd/>
          </a:ln>
        </p:spPr>
        <p:txBody>
          <a:bodyPr vert="horz" wrap="square" lIns="91420" tIns="45710" rIns="91420" bIns="45710" numCol="1" anchor="t" anchorCtr="0" compatLnSpc="1">
            <a:prstTxWarp prst="textNoShape">
              <a:avLst/>
            </a:prstTxWarp>
          </a:bodyPr>
          <a:lstStyle/>
          <a:p>
            <a:pPr eaLnBrk="0" hangingPunct="0">
              <a:defRPr/>
            </a:pPr>
            <a:r>
              <a:rPr lang="en-US" sz="3600" b="1" dirty="0" smtClean="0">
                <a:solidFill>
                  <a:srgbClr val="1B587C"/>
                </a:solidFill>
                <a:latin typeface="Calibri" pitchFamily="34" charset="0"/>
                <a:ea typeface="Arial Unicode MS" pitchFamily="34" charset="-128"/>
              </a:rPr>
              <a:t>What Does This Look Like For a School Leadership Team?</a:t>
            </a:r>
          </a:p>
          <a:p>
            <a:pPr eaLnBrk="0" hangingPunct="0">
              <a:defRPr/>
            </a:pPr>
            <a:endParaRPr lang="en-US" sz="2600" b="1" dirty="0" smtClean="0">
              <a:solidFill>
                <a:srgbClr val="1B587C"/>
              </a:solidFill>
              <a:ea typeface="Arial Unicode MS" pitchFamily="34" charset="-128"/>
            </a:endParaRPr>
          </a:p>
        </p:txBody>
      </p:sp>
      <p:sp>
        <p:nvSpPr>
          <p:cNvPr id="10" name="Rectangle 9"/>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11"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sp>
        <p:nvSpPr>
          <p:cNvPr id="15" name="Content Placeholder 2"/>
          <p:cNvSpPr txBox="1">
            <a:spLocks/>
          </p:cNvSpPr>
          <p:nvPr/>
        </p:nvSpPr>
        <p:spPr>
          <a:xfrm>
            <a:off x="273379" y="1243928"/>
            <a:ext cx="8493551" cy="5099722"/>
          </a:xfrm>
          <a:prstGeom prst="rect">
            <a:avLst/>
          </a:prstGeom>
        </p:spPr>
        <p:txBody>
          <a:bodyPr vert="horz" lIns="91420" tIns="45710" rIns="91420" bIns="45710" rtlCol="0">
            <a:noAutofit/>
          </a:bodyPr>
          <a:lstStyle/>
          <a:p>
            <a:pPr marL="274262" indent="-182841" defTabSz="914206" fontAlgn="auto">
              <a:spcBef>
                <a:spcPct val="20000"/>
              </a:spcBef>
              <a:spcAft>
                <a:spcPts val="1200"/>
              </a:spcAft>
              <a:buClr>
                <a:srgbClr val="7895AF"/>
              </a:buClr>
              <a:defRPr/>
            </a:pPr>
            <a:endParaRPr lang="en-US" sz="2300" dirty="0" smtClean="0">
              <a:solidFill>
                <a:schemeClr val="tx1">
                  <a:lumMod val="65000"/>
                  <a:lumOff val="35000"/>
                </a:schemeClr>
              </a:solidFill>
              <a:latin typeface="Arial" pitchFamily="34" charset="0"/>
              <a:cs typeface="Arial" pitchFamily="34" charset="0"/>
            </a:endParaRPr>
          </a:p>
        </p:txBody>
      </p:sp>
      <p:sp>
        <p:nvSpPr>
          <p:cNvPr id="16" name="Right Arrow 15"/>
          <p:cNvSpPr/>
          <p:nvPr/>
        </p:nvSpPr>
        <p:spPr>
          <a:xfrm>
            <a:off x="65966" y="2139043"/>
            <a:ext cx="2512642" cy="2563585"/>
          </a:xfrm>
          <a:prstGeom prst="rightArrow">
            <a:avLst/>
          </a:prstGeom>
          <a:solidFill>
            <a:srgbClr val="1B5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2200" b="1" dirty="0" smtClean="0">
                <a:latin typeface="Calibri" pitchFamily="34" charset="0"/>
                <a:cs typeface="Arial" pitchFamily="34" charset="0"/>
              </a:rPr>
              <a:t>Set Goals</a:t>
            </a:r>
          </a:p>
          <a:p>
            <a:pPr algn="ctr"/>
            <a:r>
              <a:rPr lang="en-US" sz="2200" dirty="0" smtClean="0">
                <a:latin typeface="Calibri" pitchFamily="34" charset="0"/>
                <a:cs typeface="Arial" pitchFamily="34" charset="0"/>
              </a:rPr>
              <a:t>-For educators</a:t>
            </a:r>
          </a:p>
          <a:p>
            <a:pPr algn="ctr"/>
            <a:r>
              <a:rPr lang="en-US" sz="2200" dirty="0" smtClean="0">
                <a:latin typeface="Calibri" pitchFamily="34" charset="0"/>
                <a:cs typeface="Arial" pitchFamily="34" charset="0"/>
              </a:rPr>
              <a:t>-For students</a:t>
            </a:r>
            <a:endParaRPr lang="en-US" sz="2200" dirty="0">
              <a:latin typeface="Calibri" pitchFamily="34" charset="0"/>
              <a:cs typeface="Arial" pitchFamily="34" charset="0"/>
            </a:endParaRPr>
          </a:p>
        </p:txBody>
      </p:sp>
      <p:sp>
        <p:nvSpPr>
          <p:cNvPr id="18" name="TextBox 17"/>
          <p:cNvSpPr txBox="1"/>
          <p:nvPr/>
        </p:nvSpPr>
        <p:spPr>
          <a:xfrm>
            <a:off x="2537461" y="1249464"/>
            <a:ext cx="2139043" cy="769431"/>
          </a:xfrm>
          <a:prstGeom prst="rect">
            <a:avLst/>
          </a:prstGeom>
          <a:noFill/>
        </p:spPr>
        <p:txBody>
          <a:bodyPr wrap="square" lIns="91420" tIns="45710" rIns="91420" bIns="45710" rtlCol="0">
            <a:spAutoFit/>
          </a:bodyPr>
          <a:lstStyle/>
          <a:p>
            <a:pPr algn="ctr"/>
            <a:r>
              <a:rPr lang="en-US" sz="2200" b="1" dirty="0" smtClean="0">
                <a:solidFill>
                  <a:schemeClr val="tx1">
                    <a:lumMod val="65000"/>
                    <a:lumOff val="35000"/>
                  </a:schemeClr>
                </a:solidFill>
                <a:latin typeface="Calibri" pitchFamily="34" charset="0"/>
              </a:rPr>
              <a:t>Observe</a:t>
            </a:r>
            <a:r>
              <a:rPr lang="en-US" sz="2200" dirty="0" smtClean="0">
                <a:solidFill>
                  <a:schemeClr val="tx1">
                    <a:lumMod val="65000"/>
                    <a:lumOff val="35000"/>
                  </a:schemeClr>
                </a:solidFill>
                <a:latin typeface="Calibri" pitchFamily="34" charset="0"/>
              </a:rPr>
              <a:t> Teacher Performance</a:t>
            </a:r>
            <a:endParaRPr lang="en-US" sz="2200" dirty="0">
              <a:solidFill>
                <a:schemeClr val="tx1">
                  <a:lumMod val="65000"/>
                  <a:lumOff val="35000"/>
                </a:schemeClr>
              </a:solidFill>
              <a:latin typeface="Calibri" pitchFamily="34" charset="0"/>
            </a:endParaRPr>
          </a:p>
        </p:txBody>
      </p:sp>
      <p:sp>
        <p:nvSpPr>
          <p:cNvPr id="19" name="Circular Arrow 18"/>
          <p:cNvSpPr/>
          <p:nvPr/>
        </p:nvSpPr>
        <p:spPr>
          <a:xfrm>
            <a:off x="2363724" y="1877786"/>
            <a:ext cx="2302329" cy="2726873"/>
          </a:xfrm>
          <a:prstGeom prst="circular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dirty="0">
              <a:solidFill>
                <a:schemeClr val="tx1"/>
              </a:solidFill>
            </a:endParaRPr>
          </a:p>
        </p:txBody>
      </p:sp>
      <p:sp>
        <p:nvSpPr>
          <p:cNvPr id="20" name="Circular Arrow 19"/>
          <p:cNvSpPr/>
          <p:nvPr/>
        </p:nvSpPr>
        <p:spPr>
          <a:xfrm rot="10800000">
            <a:off x="2369167" y="2209796"/>
            <a:ext cx="2329543" cy="2819401"/>
          </a:xfrm>
          <a:prstGeom prst="circular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dirty="0">
              <a:solidFill>
                <a:schemeClr val="tx1"/>
              </a:solidFill>
            </a:endParaRPr>
          </a:p>
        </p:txBody>
      </p:sp>
      <p:sp>
        <p:nvSpPr>
          <p:cNvPr id="22" name="TextBox 21"/>
          <p:cNvSpPr txBox="1"/>
          <p:nvPr/>
        </p:nvSpPr>
        <p:spPr>
          <a:xfrm>
            <a:off x="2208931" y="4963887"/>
            <a:ext cx="2596243" cy="1107986"/>
          </a:xfrm>
          <a:prstGeom prst="rect">
            <a:avLst/>
          </a:prstGeom>
          <a:noFill/>
        </p:spPr>
        <p:txBody>
          <a:bodyPr wrap="square" lIns="91420" tIns="45710" rIns="91420" bIns="45710" rtlCol="0">
            <a:spAutoFit/>
          </a:bodyPr>
          <a:lstStyle/>
          <a:p>
            <a:pPr algn="ctr"/>
            <a:r>
              <a:rPr lang="en-US" sz="2200" b="1" dirty="0" smtClean="0">
                <a:latin typeface="Calibri" pitchFamily="34" charset="0"/>
              </a:rPr>
              <a:t>Provide Timely Feedback and Aligned Support</a:t>
            </a:r>
            <a:endParaRPr lang="en-US" sz="2200" b="1" dirty="0">
              <a:latin typeface="Calibri" pitchFamily="34" charset="0"/>
            </a:endParaRPr>
          </a:p>
        </p:txBody>
      </p:sp>
      <p:sp>
        <p:nvSpPr>
          <p:cNvPr id="23" name="Right Arrow 22"/>
          <p:cNvSpPr/>
          <p:nvPr/>
        </p:nvSpPr>
        <p:spPr>
          <a:xfrm>
            <a:off x="4600954" y="2177144"/>
            <a:ext cx="2732534" cy="2558142"/>
          </a:xfrm>
          <a:prstGeom prst="rightArrow">
            <a:avLst/>
          </a:prstGeom>
          <a:solidFill>
            <a:srgbClr val="1B58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r>
              <a:rPr lang="en-US" sz="2200" b="1" dirty="0" smtClean="0">
                <a:latin typeface="Calibri" pitchFamily="34" charset="0"/>
                <a:cs typeface="Arial" pitchFamily="34" charset="0"/>
              </a:rPr>
              <a:t>Evaluate Performance</a:t>
            </a:r>
          </a:p>
          <a:p>
            <a:r>
              <a:rPr lang="en-US" sz="2200" dirty="0" smtClean="0">
                <a:latin typeface="Calibri" pitchFamily="34" charset="0"/>
                <a:cs typeface="Arial" pitchFamily="34" charset="0"/>
              </a:rPr>
              <a:t>-Student Growth</a:t>
            </a:r>
          </a:p>
          <a:p>
            <a:pPr algn="ctr"/>
            <a:r>
              <a:rPr lang="en-US" sz="2200" dirty="0" smtClean="0">
                <a:latin typeface="Calibri" pitchFamily="34" charset="0"/>
                <a:cs typeface="Arial" pitchFamily="34" charset="0"/>
              </a:rPr>
              <a:t>-Prof. Practice</a:t>
            </a:r>
            <a:endParaRPr lang="en-US" sz="2200" dirty="0">
              <a:latin typeface="Calibri" pitchFamily="34" charset="0"/>
              <a:cs typeface="Arial" pitchFamily="34" charset="0"/>
            </a:endParaRPr>
          </a:p>
        </p:txBody>
      </p:sp>
      <p:sp>
        <p:nvSpPr>
          <p:cNvPr id="24" name="TextBox 23"/>
          <p:cNvSpPr txBox="1"/>
          <p:nvPr/>
        </p:nvSpPr>
        <p:spPr>
          <a:xfrm>
            <a:off x="7370065" y="2442100"/>
            <a:ext cx="1523447" cy="1938982"/>
          </a:xfrm>
          <a:prstGeom prst="rect">
            <a:avLst/>
          </a:prstGeom>
          <a:solidFill>
            <a:srgbClr val="7895AF"/>
          </a:solidFill>
          <a:ln>
            <a:solidFill>
              <a:schemeClr val="tx1"/>
            </a:solidFill>
            <a:prstDash val="sysDash"/>
          </a:ln>
        </p:spPr>
        <p:txBody>
          <a:bodyPr wrap="square" lIns="91420" tIns="45710" rIns="91420" bIns="45710" rtlCol="0">
            <a:spAutoFit/>
          </a:bodyPr>
          <a:lstStyle/>
          <a:p>
            <a:pPr algn="ctr"/>
            <a:r>
              <a:rPr lang="en-US" sz="2400" b="1" dirty="0" smtClean="0">
                <a:solidFill>
                  <a:schemeClr val="bg1"/>
                </a:solidFill>
                <a:latin typeface="Calibri" pitchFamily="34" charset="0"/>
              </a:rPr>
              <a:t>Use Data </a:t>
            </a:r>
            <a:r>
              <a:rPr lang="en-US" sz="2400" dirty="0" smtClean="0">
                <a:solidFill>
                  <a:schemeClr val="bg1"/>
                </a:solidFill>
                <a:latin typeface="Calibri" pitchFamily="34" charset="0"/>
              </a:rPr>
              <a:t>to Inform Human Capital Decisions</a:t>
            </a:r>
            <a:endParaRPr lang="en-US" sz="2400" dirty="0">
              <a:solidFill>
                <a:schemeClr val="bg1"/>
              </a:solidFill>
              <a:latin typeface="Calibri" pitchFamily="34" charset="0"/>
            </a:endParaRPr>
          </a:p>
        </p:txBody>
      </p:sp>
      <p:cxnSp>
        <p:nvCxnSpPr>
          <p:cNvPr id="25" name="Straight Connector 24"/>
          <p:cNvCxnSpPr/>
          <p:nvPr/>
        </p:nvCxnSpPr>
        <p:spPr>
          <a:xfrm>
            <a:off x="1411226" y="1122490"/>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26"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27" name="Straight Connector 26"/>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7984816"/>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8072" y="1120248"/>
            <a:ext cx="7841258" cy="459819"/>
          </a:xfrm>
          <a:prstGeom prst="rect">
            <a:avLst/>
          </a:prstGeom>
          <a:noFill/>
        </p:spPr>
        <p:txBody>
          <a:bodyPr wrap="square" lIns="89601" tIns="44802" rIns="89601" bIns="44802" rtlCol="0">
            <a:spAutoFit/>
          </a:bodyPr>
          <a:lstStyle/>
          <a:p>
            <a:r>
              <a:rPr lang="en-US" sz="2400" dirty="0" smtClean="0">
                <a:solidFill>
                  <a:schemeClr val="tx1">
                    <a:lumMod val="65000"/>
                    <a:lumOff val="35000"/>
                  </a:schemeClr>
                </a:solidFill>
                <a:latin typeface="Calibri" pitchFamily="34" charset="0"/>
                <a:cs typeface="+mn-cs"/>
              </a:rPr>
              <a:t>Of 100 entering Louisiana High School As Freshmen…. </a:t>
            </a:r>
            <a:endParaRPr lang="en-US" sz="2400" dirty="0">
              <a:solidFill>
                <a:schemeClr val="tx1">
                  <a:lumMod val="65000"/>
                  <a:lumOff val="35000"/>
                </a:schemeClr>
              </a:solidFill>
              <a:latin typeface="Calibri" pitchFamily="34" charset="0"/>
              <a:cs typeface="+mn-cs"/>
            </a:endParaRPr>
          </a:p>
        </p:txBody>
      </p:sp>
      <p:sp>
        <p:nvSpPr>
          <p:cNvPr id="4" name="Rectangle 3"/>
          <p:cNvSpPr/>
          <p:nvPr/>
        </p:nvSpPr>
        <p:spPr>
          <a:xfrm>
            <a:off x="2912467" y="1792395"/>
            <a:ext cx="5526220" cy="522781"/>
          </a:xfrm>
          <a:prstGeom prst="rect">
            <a:avLst/>
          </a:prstGeom>
          <a:solidFill>
            <a:srgbClr val="254568"/>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sz="1800" dirty="0">
              <a:solidFill>
                <a:prstClr val="white"/>
              </a:solidFill>
            </a:endParaRPr>
          </a:p>
        </p:txBody>
      </p:sp>
      <p:sp>
        <p:nvSpPr>
          <p:cNvPr id="5" name="Rectangle 4"/>
          <p:cNvSpPr/>
          <p:nvPr/>
        </p:nvSpPr>
        <p:spPr>
          <a:xfrm>
            <a:off x="672109" y="1792395"/>
            <a:ext cx="2240360" cy="522781"/>
          </a:xfrm>
          <a:prstGeom prst="rect">
            <a:avLst/>
          </a:prstGeom>
          <a:noFill/>
          <a:ln>
            <a:solidFill>
              <a:srgbClr val="254568"/>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sz="1800" dirty="0">
              <a:solidFill>
                <a:prstClr val="white"/>
              </a:solidFill>
            </a:endParaRPr>
          </a:p>
        </p:txBody>
      </p:sp>
      <p:sp>
        <p:nvSpPr>
          <p:cNvPr id="6" name="Rectangle 5"/>
          <p:cNvSpPr/>
          <p:nvPr/>
        </p:nvSpPr>
        <p:spPr>
          <a:xfrm>
            <a:off x="2837790" y="3211373"/>
            <a:ext cx="2688431" cy="522781"/>
          </a:xfrm>
          <a:prstGeom prst="rect">
            <a:avLst/>
          </a:prstGeom>
          <a:noFill/>
          <a:ln>
            <a:solidFill>
              <a:srgbClr val="C65A51"/>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sz="1800" dirty="0">
              <a:solidFill>
                <a:prstClr val="white"/>
              </a:solidFill>
            </a:endParaRPr>
          </a:p>
        </p:txBody>
      </p:sp>
      <p:sp>
        <p:nvSpPr>
          <p:cNvPr id="7" name="Rectangle 6"/>
          <p:cNvSpPr/>
          <p:nvPr/>
        </p:nvSpPr>
        <p:spPr>
          <a:xfrm>
            <a:off x="4555399" y="3211373"/>
            <a:ext cx="3808611" cy="522781"/>
          </a:xfrm>
          <a:prstGeom prst="rect">
            <a:avLst/>
          </a:prstGeom>
          <a:solidFill>
            <a:srgbClr val="C65A5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sz="1800" dirty="0">
              <a:solidFill>
                <a:prstClr val="white"/>
              </a:solidFill>
            </a:endParaRPr>
          </a:p>
        </p:txBody>
      </p:sp>
      <p:sp>
        <p:nvSpPr>
          <p:cNvPr id="8" name="Rectangle 7"/>
          <p:cNvSpPr/>
          <p:nvPr/>
        </p:nvSpPr>
        <p:spPr>
          <a:xfrm>
            <a:off x="4555397" y="4555668"/>
            <a:ext cx="3285861" cy="522781"/>
          </a:xfrm>
          <a:prstGeom prst="rect">
            <a:avLst/>
          </a:prstGeom>
          <a:noFill/>
          <a:ln>
            <a:solidFill>
              <a:srgbClr val="F6A01A"/>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sz="1800" dirty="0">
              <a:solidFill>
                <a:prstClr val="white"/>
              </a:solidFill>
            </a:endParaRPr>
          </a:p>
        </p:txBody>
      </p:sp>
      <p:sp>
        <p:nvSpPr>
          <p:cNvPr id="9" name="Rectangle 8"/>
          <p:cNvSpPr/>
          <p:nvPr/>
        </p:nvSpPr>
        <p:spPr>
          <a:xfrm>
            <a:off x="7094472" y="4555668"/>
            <a:ext cx="1194858" cy="522781"/>
          </a:xfrm>
          <a:prstGeom prst="rect">
            <a:avLst/>
          </a:prstGeom>
          <a:solidFill>
            <a:srgbClr val="F6A01A"/>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9601" tIns="44802" rIns="89601" bIns="44802" rtlCol="0" anchor="ctr"/>
          <a:lstStyle/>
          <a:p>
            <a:pPr algn="ctr"/>
            <a:endParaRPr lang="en-US" sz="1800" dirty="0">
              <a:solidFill>
                <a:prstClr val="white"/>
              </a:solidFill>
            </a:endParaRPr>
          </a:p>
        </p:txBody>
      </p:sp>
      <p:sp>
        <p:nvSpPr>
          <p:cNvPr id="11" name="TextBox 10"/>
          <p:cNvSpPr txBox="1"/>
          <p:nvPr/>
        </p:nvSpPr>
        <p:spPr>
          <a:xfrm>
            <a:off x="672108" y="2613907"/>
            <a:ext cx="6003012" cy="398256"/>
          </a:xfrm>
          <a:prstGeom prst="rect">
            <a:avLst/>
          </a:prstGeom>
          <a:noFill/>
        </p:spPr>
        <p:txBody>
          <a:bodyPr wrap="square" lIns="89601" tIns="44802" rIns="89601" bIns="44802" rtlCol="0">
            <a:spAutoFit/>
          </a:bodyPr>
          <a:lstStyle/>
          <a:p>
            <a:r>
              <a:rPr lang="en-US" sz="2000" dirty="0" smtClean="0">
                <a:solidFill>
                  <a:prstClr val="black">
                    <a:lumMod val="65000"/>
                    <a:lumOff val="35000"/>
                  </a:prstClr>
                </a:solidFill>
                <a:latin typeface="Calibri" pitchFamily="34" charset="0"/>
                <a:cs typeface="+mn-cs"/>
              </a:rPr>
              <a:t>Only 70 will graduate from high school in four years.</a:t>
            </a:r>
            <a:endParaRPr lang="en-US" sz="2000" dirty="0">
              <a:solidFill>
                <a:prstClr val="black">
                  <a:lumMod val="65000"/>
                  <a:lumOff val="35000"/>
                </a:prstClr>
              </a:solidFill>
              <a:latin typeface="Calibri" pitchFamily="34" charset="0"/>
              <a:cs typeface="+mn-cs"/>
            </a:endParaRPr>
          </a:p>
        </p:txBody>
      </p:sp>
      <p:sp>
        <p:nvSpPr>
          <p:cNvPr id="12" name="TextBox 11"/>
          <p:cNvSpPr txBox="1"/>
          <p:nvPr/>
        </p:nvSpPr>
        <p:spPr>
          <a:xfrm>
            <a:off x="1792289" y="4014156"/>
            <a:ext cx="6123649" cy="398264"/>
          </a:xfrm>
          <a:prstGeom prst="rect">
            <a:avLst/>
          </a:prstGeom>
          <a:noFill/>
        </p:spPr>
        <p:txBody>
          <a:bodyPr wrap="square" lIns="89601" tIns="44802" rIns="89601" bIns="44802" rtlCol="0">
            <a:spAutoFit/>
          </a:bodyPr>
          <a:lstStyle/>
          <a:p>
            <a:r>
              <a:rPr lang="en-US" sz="2000" dirty="0" smtClean="0">
                <a:solidFill>
                  <a:prstClr val="black">
                    <a:lumMod val="65000"/>
                    <a:lumOff val="35000"/>
                  </a:prstClr>
                </a:solidFill>
                <a:latin typeface="Calibri" pitchFamily="34" charset="0"/>
                <a:cs typeface="+mn-cs"/>
              </a:rPr>
              <a:t>49 will enter college within one year. (In or Out of State)</a:t>
            </a:r>
            <a:endParaRPr lang="en-US" sz="2000" dirty="0">
              <a:solidFill>
                <a:prstClr val="black">
                  <a:lumMod val="65000"/>
                  <a:lumOff val="35000"/>
                </a:prstClr>
              </a:solidFill>
              <a:latin typeface="Calibri" pitchFamily="34" charset="0"/>
              <a:cs typeface="+mn-cs"/>
            </a:endParaRPr>
          </a:p>
        </p:txBody>
      </p:sp>
      <p:sp>
        <p:nvSpPr>
          <p:cNvPr id="13" name="TextBox 12"/>
          <p:cNvSpPr txBox="1"/>
          <p:nvPr/>
        </p:nvSpPr>
        <p:spPr>
          <a:xfrm>
            <a:off x="2837790" y="5526546"/>
            <a:ext cx="5824935" cy="398264"/>
          </a:xfrm>
          <a:prstGeom prst="rect">
            <a:avLst/>
          </a:prstGeom>
          <a:noFill/>
        </p:spPr>
        <p:txBody>
          <a:bodyPr wrap="square" lIns="89601" tIns="44802" rIns="89601" bIns="44802" rtlCol="0">
            <a:spAutoFit/>
          </a:bodyPr>
          <a:lstStyle/>
          <a:p>
            <a:r>
              <a:rPr lang="en-US" sz="2000" dirty="0" smtClean="0">
                <a:solidFill>
                  <a:prstClr val="black">
                    <a:lumMod val="65000"/>
                    <a:lumOff val="35000"/>
                  </a:prstClr>
                </a:solidFill>
                <a:latin typeface="Calibri" pitchFamily="34" charset="0"/>
                <a:cs typeface="+mn-cs"/>
              </a:rPr>
              <a:t>Fewer than 19 will finish their degree within six years</a:t>
            </a:r>
            <a:r>
              <a:rPr lang="en-US" sz="2000" dirty="0" smtClean="0">
                <a:solidFill>
                  <a:prstClr val="black"/>
                </a:solidFill>
                <a:latin typeface="Calibri" pitchFamily="34" charset="0"/>
                <a:cs typeface="+mn-cs"/>
              </a:rPr>
              <a:t>.</a:t>
            </a:r>
            <a:endParaRPr lang="en-US" sz="2000" dirty="0">
              <a:solidFill>
                <a:prstClr val="black"/>
              </a:solidFill>
              <a:latin typeface="Calibri" pitchFamily="34" charset="0"/>
              <a:cs typeface="+mn-cs"/>
            </a:endParaRPr>
          </a:p>
        </p:txBody>
      </p:sp>
      <p:sp>
        <p:nvSpPr>
          <p:cNvPr id="14" name="Title 5"/>
          <p:cNvSpPr txBox="1">
            <a:spLocks noGrp="1"/>
          </p:cNvSpPr>
          <p:nvPr>
            <p:ph type="title"/>
          </p:nvPr>
        </p:nvSpPr>
        <p:spPr>
          <a:xfrm>
            <a:off x="74679" y="200553"/>
            <a:ext cx="8812081" cy="644457"/>
          </a:xfrm>
          <a:prstGeom prst="rect">
            <a:avLst/>
          </a:prstGeom>
          <a:noFill/>
        </p:spPr>
        <p:txBody>
          <a:bodyPr wrap="square" lIns="89585" tIns="44792" rIns="89585" bIns="44792" rtlCol="0" anchor="ctr">
            <a:spAutoFit/>
          </a:bodyPr>
          <a:lstStyle/>
          <a:p>
            <a:pPr defTabSz="895832">
              <a:defRPr/>
            </a:pPr>
            <a:r>
              <a:rPr lang="en-US" sz="3600" b="1" dirty="0" smtClean="0">
                <a:solidFill>
                  <a:srgbClr val="063E7E"/>
                </a:solidFill>
                <a:latin typeface="Calibri" pitchFamily="34" charset="0"/>
                <a:cs typeface="Arial" charset="0"/>
              </a:rPr>
              <a:t>The Challenge</a:t>
            </a:r>
            <a:endParaRPr lang="en-US" sz="3600" b="1" dirty="0">
              <a:solidFill>
                <a:srgbClr val="063E7E"/>
              </a:solidFill>
              <a:latin typeface="Calibri" pitchFamily="34" charset="0"/>
              <a:cs typeface="Arial" charset="0"/>
            </a:endParaRPr>
          </a:p>
        </p:txBody>
      </p:sp>
      <p:cxnSp>
        <p:nvCxnSpPr>
          <p:cNvPr id="15" name="Straight Connector 14"/>
          <p:cNvCxnSpPr/>
          <p:nvPr/>
        </p:nvCxnSpPr>
        <p:spPr>
          <a:xfrm>
            <a:off x="2912467" y="1792393"/>
            <a:ext cx="0" cy="89619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55398" y="3211371"/>
            <a:ext cx="0" cy="82151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094472" y="4555666"/>
            <a:ext cx="0" cy="1045563"/>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24842" y="829882"/>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0" y="1329690"/>
            <a:ext cx="8748214" cy="4563292"/>
          </a:xfrm>
          <a:prstGeom prst="rect">
            <a:avLst/>
          </a:prstGeom>
        </p:spPr>
        <p:txBody>
          <a:bodyPr lIns="91420" tIns="45710" rIns="91420" bIns="45710" anchor="t" anchorCtr="0">
            <a:noAutofit/>
          </a:bodyPr>
          <a:lstStyle/>
          <a:p>
            <a:pPr marL="274262" indent="-182841" defTabSz="914206" eaLnBrk="0" hangingPunct="0">
              <a:spcBef>
                <a:spcPts val="0"/>
              </a:spcBef>
              <a:spcAft>
                <a:spcPts val="1800"/>
              </a:spcAft>
              <a:buClr>
                <a:srgbClr val="7895AF"/>
              </a:buClr>
              <a:buSzPct val="85000"/>
              <a:defRPr/>
            </a:pPr>
            <a:endParaRPr lang="en-US" sz="2400" dirty="0" smtClean="0">
              <a:solidFill>
                <a:schemeClr val="tx1">
                  <a:lumMod val="65000"/>
                  <a:lumOff val="35000"/>
                </a:schemeClr>
              </a:solidFill>
              <a:latin typeface="Arial" pitchFamily="34" charset="0"/>
              <a:cs typeface="Arial" pitchFamily="34" charset="0"/>
            </a:endParaRPr>
          </a:p>
        </p:txBody>
      </p:sp>
      <p:sp>
        <p:nvSpPr>
          <p:cNvPr id="3" name="Rectangle 2"/>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4"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sp>
        <p:nvSpPr>
          <p:cNvPr id="5" name="Title 1"/>
          <p:cNvSpPr txBox="1">
            <a:spLocks/>
          </p:cNvSpPr>
          <p:nvPr/>
        </p:nvSpPr>
        <p:spPr bwMode="auto">
          <a:xfrm>
            <a:off x="1355725" y="31750"/>
            <a:ext cx="7605713" cy="860425"/>
          </a:xfrm>
          <a:prstGeom prst="rect">
            <a:avLst/>
          </a:prstGeom>
          <a:noFill/>
          <a:ln>
            <a:miter lim="800000"/>
            <a:headEnd/>
            <a:tailEnd/>
          </a:ln>
        </p:spPr>
        <p:txBody>
          <a:bodyPr vert="horz" wrap="square" lIns="91420" tIns="45710" rIns="91420" bIns="45710" numCol="1" anchor="t" anchorCtr="0" compatLnSpc="1">
            <a:prstTxWarp prst="textNoShape">
              <a:avLst/>
            </a:prstTxWarp>
          </a:bodyPr>
          <a:lstStyle/>
          <a:p>
            <a:pPr eaLnBrk="0" hangingPunct="0">
              <a:defRPr/>
            </a:pPr>
            <a:r>
              <a:rPr lang="en-US" sz="3600" b="1" dirty="0" smtClean="0">
                <a:solidFill>
                  <a:srgbClr val="1B587C"/>
                </a:solidFill>
                <a:latin typeface="Calibri" pitchFamily="34" charset="0"/>
                <a:ea typeface="Arial Unicode MS" pitchFamily="34" charset="-128"/>
              </a:rPr>
              <a:t>Data-Driven Decision-Making</a:t>
            </a:r>
          </a:p>
        </p:txBody>
      </p:sp>
      <p:sp>
        <p:nvSpPr>
          <p:cNvPr id="9" name="TextBox 8"/>
          <p:cNvSpPr txBox="1"/>
          <p:nvPr/>
        </p:nvSpPr>
        <p:spPr>
          <a:xfrm>
            <a:off x="316523" y="815925"/>
            <a:ext cx="8458200" cy="2308314"/>
          </a:xfrm>
          <a:prstGeom prst="rect">
            <a:avLst/>
          </a:prstGeom>
          <a:noFill/>
        </p:spPr>
        <p:txBody>
          <a:bodyPr wrap="square" lIns="91420" tIns="45710" rIns="91420" bIns="45710">
            <a:spAutoFit/>
          </a:bodyPr>
          <a:lstStyle/>
          <a:p>
            <a:pPr marL="457102" indent="-219409">
              <a:spcAft>
                <a:spcPts val="1200"/>
              </a:spcAft>
            </a:pPr>
            <a:endParaRPr lang="en-US" sz="2400" dirty="0" smtClean="0"/>
          </a:p>
          <a:p>
            <a:pPr marL="457102" indent="-219409">
              <a:spcAft>
                <a:spcPts val="1200"/>
              </a:spcAft>
            </a:pPr>
            <a:endParaRPr lang="en-US" sz="2800" dirty="0" smtClean="0">
              <a:solidFill>
                <a:srgbClr val="656565"/>
              </a:solidFill>
            </a:endParaRPr>
          </a:p>
          <a:p>
            <a:pPr marL="457102" indent="-219409">
              <a:spcAft>
                <a:spcPts val="1200"/>
              </a:spcAft>
            </a:pPr>
            <a:endParaRPr lang="en-US" sz="2800" dirty="0" smtClean="0">
              <a:solidFill>
                <a:srgbClr val="656565"/>
              </a:solidFill>
            </a:endParaRPr>
          </a:p>
          <a:p>
            <a:pPr marL="457102" indent="-220616">
              <a:defRPr/>
            </a:pPr>
            <a:endParaRPr lang="en-US" sz="2000" dirty="0">
              <a:latin typeface="Arial" pitchFamily="34" charset="0"/>
            </a:endParaRPr>
          </a:p>
          <a:p>
            <a:pPr>
              <a:defRPr/>
            </a:pPr>
            <a:endParaRPr lang="en-US" dirty="0">
              <a:latin typeface="Arial" pitchFamily="34" charset="0"/>
            </a:endParaRPr>
          </a:p>
        </p:txBody>
      </p:sp>
      <p:sp>
        <p:nvSpPr>
          <p:cNvPr id="13" name="TextBox 12"/>
          <p:cNvSpPr txBox="1"/>
          <p:nvPr/>
        </p:nvSpPr>
        <p:spPr>
          <a:xfrm>
            <a:off x="2416631" y="2065268"/>
            <a:ext cx="6253843" cy="4093408"/>
          </a:xfrm>
          <a:prstGeom prst="rect">
            <a:avLst/>
          </a:prstGeom>
          <a:noFill/>
          <a:ln w="19050">
            <a:solidFill>
              <a:schemeClr val="tx1">
                <a:lumMod val="65000"/>
                <a:lumOff val="35000"/>
              </a:schemeClr>
            </a:solidFill>
            <a:prstDash val="sysDash"/>
          </a:ln>
        </p:spPr>
        <p:txBody>
          <a:bodyPr wrap="square" lIns="91420" tIns="45710" rIns="91420" bIns="45710" rtlCol="0">
            <a:spAutoFit/>
          </a:bodyPr>
          <a:lstStyle/>
          <a:p>
            <a:pPr>
              <a:buFont typeface="Arial" pitchFamily="34" charset="0"/>
              <a:buChar char="•"/>
            </a:pPr>
            <a:r>
              <a:rPr lang="en-US" sz="2600" b="1" dirty="0" smtClean="0">
                <a:solidFill>
                  <a:schemeClr val="tx1">
                    <a:lumMod val="65000"/>
                    <a:lumOff val="35000"/>
                  </a:schemeClr>
                </a:solidFill>
                <a:latin typeface="Calibri" pitchFamily="34" charset="0"/>
              </a:rPr>
              <a:t>Retention</a:t>
            </a:r>
            <a:r>
              <a:rPr lang="en-US" sz="2600" dirty="0" smtClean="0">
                <a:solidFill>
                  <a:schemeClr val="tx1">
                    <a:lumMod val="65000"/>
                    <a:lumOff val="35000"/>
                  </a:schemeClr>
                </a:solidFill>
                <a:latin typeface="Calibri" pitchFamily="34" charset="0"/>
              </a:rPr>
              <a:t> strategies for high performers</a:t>
            </a:r>
          </a:p>
          <a:p>
            <a:pPr>
              <a:buFont typeface="Arial" pitchFamily="34" charset="0"/>
              <a:buChar char="•"/>
            </a:pPr>
            <a:r>
              <a:rPr lang="en-US" sz="2600" b="1" dirty="0" smtClean="0">
                <a:solidFill>
                  <a:schemeClr val="tx1">
                    <a:lumMod val="65000"/>
                    <a:lumOff val="35000"/>
                  </a:schemeClr>
                </a:solidFill>
                <a:latin typeface="Calibri" pitchFamily="34" charset="0"/>
              </a:rPr>
              <a:t>Promotions</a:t>
            </a:r>
            <a:r>
              <a:rPr lang="en-US" sz="2600" dirty="0" smtClean="0">
                <a:solidFill>
                  <a:schemeClr val="tx1">
                    <a:lumMod val="65000"/>
                    <a:lumOff val="35000"/>
                  </a:schemeClr>
                </a:solidFill>
                <a:latin typeface="Calibri" pitchFamily="34" charset="0"/>
              </a:rPr>
              <a:t> and career ladders for high performers</a:t>
            </a:r>
          </a:p>
          <a:p>
            <a:pPr>
              <a:buFont typeface="Arial" pitchFamily="34" charset="0"/>
              <a:buChar char="•"/>
            </a:pPr>
            <a:r>
              <a:rPr lang="en-US" sz="2600" dirty="0" smtClean="0">
                <a:solidFill>
                  <a:schemeClr val="tx1">
                    <a:lumMod val="65000"/>
                    <a:lumOff val="35000"/>
                  </a:schemeClr>
                </a:solidFill>
                <a:latin typeface="Calibri" pitchFamily="34" charset="0"/>
              </a:rPr>
              <a:t>Strategic </a:t>
            </a:r>
            <a:r>
              <a:rPr lang="en-US" sz="2600" b="1" dirty="0" smtClean="0">
                <a:solidFill>
                  <a:schemeClr val="tx1">
                    <a:lumMod val="65000"/>
                    <a:lumOff val="35000"/>
                  </a:schemeClr>
                </a:solidFill>
                <a:latin typeface="Calibri" pitchFamily="34" charset="0"/>
              </a:rPr>
              <a:t>professional development </a:t>
            </a:r>
            <a:r>
              <a:rPr lang="en-US" sz="2600" dirty="0" smtClean="0">
                <a:solidFill>
                  <a:schemeClr val="tx1">
                    <a:lumMod val="65000"/>
                    <a:lumOff val="35000"/>
                  </a:schemeClr>
                </a:solidFill>
                <a:latin typeface="Calibri" pitchFamily="34" charset="0"/>
              </a:rPr>
              <a:t>planning for all educators</a:t>
            </a:r>
          </a:p>
          <a:p>
            <a:pPr>
              <a:buFont typeface="Arial" pitchFamily="34" charset="0"/>
              <a:buChar char="•"/>
            </a:pPr>
            <a:r>
              <a:rPr lang="en-US" sz="2600" b="1" dirty="0" smtClean="0">
                <a:solidFill>
                  <a:schemeClr val="tx1">
                    <a:lumMod val="65000"/>
                    <a:lumOff val="35000"/>
                  </a:schemeClr>
                </a:solidFill>
                <a:latin typeface="Calibri" pitchFamily="34" charset="0"/>
              </a:rPr>
              <a:t>Intensive assistance </a:t>
            </a:r>
            <a:r>
              <a:rPr lang="en-US" sz="2600" dirty="0" smtClean="0">
                <a:solidFill>
                  <a:schemeClr val="tx1">
                    <a:lumMod val="65000"/>
                    <a:lumOff val="35000"/>
                  </a:schemeClr>
                </a:solidFill>
                <a:latin typeface="Calibri" pitchFamily="34" charset="0"/>
              </a:rPr>
              <a:t>plans for educators who are struggling</a:t>
            </a:r>
          </a:p>
          <a:p>
            <a:pPr>
              <a:buFont typeface="Arial" pitchFamily="34" charset="0"/>
              <a:buChar char="•"/>
            </a:pPr>
            <a:r>
              <a:rPr lang="en-US" sz="2600" b="1" dirty="0" smtClean="0">
                <a:solidFill>
                  <a:schemeClr val="tx1">
                    <a:lumMod val="65000"/>
                    <a:lumOff val="35000"/>
                  </a:schemeClr>
                </a:solidFill>
                <a:latin typeface="Calibri" pitchFamily="34" charset="0"/>
              </a:rPr>
              <a:t>Dismissal </a:t>
            </a:r>
            <a:r>
              <a:rPr lang="en-US" sz="2600" dirty="0" smtClean="0">
                <a:solidFill>
                  <a:schemeClr val="tx1">
                    <a:lumMod val="65000"/>
                    <a:lumOff val="35000"/>
                  </a:schemeClr>
                </a:solidFill>
                <a:latin typeface="Calibri" pitchFamily="34" charset="0"/>
              </a:rPr>
              <a:t>proceedings for educators who continue to receive Ineffective ratings, despite support to improve</a:t>
            </a:r>
          </a:p>
        </p:txBody>
      </p:sp>
      <p:sp>
        <p:nvSpPr>
          <p:cNvPr id="14" name="TextBox 13"/>
          <p:cNvSpPr txBox="1"/>
          <p:nvPr/>
        </p:nvSpPr>
        <p:spPr>
          <a:xfrm>
            <a:off x="1525890" y="685799"/>
            <a:ext cx="7435548" cy="1384974"/>
          </a:xfrm>
          <a:prstGeom prst="rect">
            <a:avLst/>
          </a:prstGeom>
          <a:noFill/>
        </p:spPr>
        <p:txBody>
          <a:bodyPr wrap="square" lIns="91420" tIns="45710" rIns="91420" bIns="45710" rtlCol="0">
            <a:spAutoFit/>
          </a:bodyPr>
          <a:lstStyle/>
          <a:p>
            <a:r>
              <a:rPr lang="en-US" sz="2800" b="1" dirty="0" smtClean="0">
                <a:solidFill>
                  <a:schemeClr val="tx1">
                    <a:lumMod val="65000"/>
                    <a:lumOff val="35000"/>
                  </a:schemeClr>
                </a:solidFill>
                <a:latin typeface="Calibri" pitchFamily="34" charset="0"/>
              </a:rPr>
              <a:t>With effectiveness data, school and district leaders will have the capacity to make more informed decisions about:</a:t>
            </a:r>
            <a:endParaRPr lang="en-US" sz="2800" b="1" dirty="0">
              <a:solidFill>
                <a:schemeClr val="tx1">
                  <a:lumMod val="65000"/>
                  <a:lumOff val="35000"/>
                </a:schemeClr>
              </a:solidFill>
              <a:latin typeface="Calibri" pitchFamily="34" charset="0"/>
            </a:endParaRPr>
          </a:p>
        </p:txBody>
      </p:sp>
      <p:sp>
        <p:nvSpPr>
          <p:cNvPr id="15" name="TextBox 14"/>
          <p:cNvSpPr txBox="1"/>
          <p:nvPr/>
        </p:nvSpPr>
        <p:spPr>
          <a:xfrm>
            <a:off x="347472" y="2621091"/>
            <a:ext cx="1828800" cy="1938972"/>
          </a:xfrm>
          <a:prstGeom prst="rect">
            <a:avLst/>
          </a:prstGeom>
          <a:solidFill>
            <a:srgbClr val="7895AF"/>
          </a:solidFill>
          <a:ln>
            <a:solidFill>
              <a:schemeClr val="tx1"/>
            </a:solidFill>
            <a:prstDash val="sysDash"/>
          </a:ln>
        </p:spPr>
        <p:txBody>
          <a:bodyPr wrap="square" lIns="91420" tIns="45710" rIns="91420" bIns="45710" rtlCol="0">
            <a:spAutoFit/>
          </a:bodyPr>
          <a:lstStyle/>
          <a:p>
            <a:pPr algn="ctr"/>
            <a:r>
              <a:rPr lang="en-US" sz="2400" b="1" dirty="0" smtClean="0">
                <a:solidFill>
                  <a:schemeClr val="bg1"/>
                </a:solidFill>
                <a:latin typeface="Calibri" pitchFamily="34" charset="0"/>
              </a:rPr>
              <a:t>Use Data </a:t>
            </a:r>
            <a:r>
              <a:rPr lang="en-US" sz="2400" dirty="0" smtClean="0">
                <a:solidFill>
                  <a:schemeClr val="bg1"/>
                </a:solidFill>
                <a:latin typeface="Calibri" pitchFamily="34" charset="0"/>
              </a:rPr>
              <a:t>to Inform Human Capital Decisions</a:t>
            </a:r>
            <a:endParaRPr lang="en-US" sz="2400" dirty="0">
              <a:solidFill>
                <a:schemeClr val="bg1"/>
              </a:solidFill>
              <a:latin typeface="Calibri" pitchFamily="34" charset="0"/>
            </a:endParaRPr>
          </a:p>
        </p:txBody>
      </p:sp>
      <p:cxnSp>
        <p:nvCxnSpPr>
          <p:cNvPr id="12" name="Straight Connector 11"/>
          <p:cNvCxnSpPr/>
          <p:nvPr/>
        </p:nvCxnSpPr>
        <p:spPr>
          <a:xfrm>
            <a:off x="1411226" y="628714"/>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16"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7" name="Straight Connector 16"/>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14517254"/>
      </p:ext>
    </p:extLst>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10" name="TextBox 5"/>
          <p:cNvSpPr txBox="1">
            <a:spLocks noChangeArrowheads="1"/>
          </p:cNvSpPr>
          <p:nvPr/>
        </p:nvSpPr>
        <p:spPr bwMode="auto">
          <a:xfrm>
            <a:off x="-121022" y="202578"/>
            <a:ext cx="1616764" cy="83097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sp>
        <p:nvSpPr>
          <p:cNvPr id="11" name="TextBox 10"/>
          <p:cNvSpPr txBox="1"/>
          <p:nvPr/>
        </p:nvSpPr>
        <p:spPr>
          <a:xfrm>
            <a:off x="1394290" y="76883"/>
            <a:ext cx="8136082" cy="646321"/>
          </a:xfrm>
          <a:prstGeom prst="rect">
            <a:avLst/>
          </a:prstGeom>
          <a:noFill/>
        </p:spPr>
        <p:txBody>
          <a:bodyPr wrap="square" lIns="91420" tIns="45710" rIns="91420" bIns="45710" rtlCol="0">
            <a:spAutoFit/>
          </a:bodyPr>
          <a:lstStyle/>
          <a:p>
            <a:r>
              <a:rPr lang="en-US" sz="3600" b="1" dirty="0" smtClean="0">
                <a:solidFill>
                  <a:schemeClr val="accent3"/>
                </a:solidFill>
                <a:latin typeface="Calibri" pitchFamily="34" charset="0"/>
              </a:rPr>
              <a:t>Support and Evaluation for Leaders</a:t>
            </a:r>
            <a:endParaRPr lang="en-US" sz="3600" b="1" dirty="0">
              <a:solidFill>
                <a:schemeClr val="accent3"/>
              </a:solidFill>
              <a:latin typeface="Calibri" pitchFamily="34" charset="0"/>
            </a:endParaRPr>
          </a:p>
        </p:txBody>
      </p:sp>
      <p:sp>
        <p:nvSpPr>
          <p:cNvPr id="4" name="Content Placeholder 3"/>
          <p:cNvSpPr>
            <a:spLocks noGrp="1"/>
          </p:cNvSpPr>
          <p:nvPr>
            <p:ph sz="quarter" idx="1"/>
          </p:nvPr>
        </p:nvSpPr>
        <p:spPr>
          <a:xfrm>
            <a:off x="0" y="1266459"/>
            <a:ext cx="8961438" cy="940027"/>
          </a:xfrm>
        </p:spPr>
        <p:txBody>
          <a:bodyPr/>
          <a:lstStyle/>
          <a:p>
            <a:pPr marL="0" indent="0">
              <a:buNone/>
            </a:pPr>
            <a:r>
              <a:rPr lang="en-US" b="1" spc="-20" dirty="0" smtClean="0">
                <a:solidFill>
                  <a:schemeClr val="tx1">
                    <a:lumMod val="65000"/>
                    <a:lumOff val="35000"/>
                  </a:schemeClr>
                </a:solidFill>
                <a:cs typeface="Arial" pitchFamily="34" charset="0"/>
              </a:rPr>
              <a:t>Leaders will also participate in the evaluation process and, similar to teachers, their evaluation will include two components.</a:t>
            </a:r>
            <a:endParaRPr lang="en-US" spc="-20" dirty="0">
              <a:solidFill>
                <a:schemeClr val="tx1">
                  <a:lumMod val="65000"/>
                  <a:lumOff val="35000"/>
                </a:schemeClr>
              </a:solidFill>
              <a:cs typeface="Arial" pitchFamily="34" charset="0"/>
            </a:endParaRPr>
          </a:p>
          <a:p>
            <a:pPr marL="0" indent="0" algn="ctr" defTabSz="914206">
              <a:buNone/>
              <a:defRPr/>
            </a:pPr>
            <a:r>
              <a:rPr lang="en-US" sz="1100" spc="-20" dirty="0">
                <a:latin typeface="Arial" pitchFamily="34" charset="0"/>
                <a:cs typeface="Arial" pitchFamily="34" charset="0"/>
              </a:rPr>
              <a:t>	</a:t>
            </a:r>
          </a:p>
        </p:txBody>
      </p:sp>
      <p:cxnSp>
        <p:nvCxnSpPr>
          <p:cNvPr id="26" name="Straight Connector 25"/>
          <p:cNvCxnSpPr/>
          <p:nvPr/>
        </p:nvCxnSpPr>
        <p:spPr>
          <a:xfrm>
            <a:off x="1463040" y="749808"/>
            <a:ext cx="740695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2525486" y="2542031"/>
            <a:ext cx="3418114" cy="3169485"/>
          </a:xfrm>
          <a:prstGeom prst="ellipse">
            <a:avLst/>
          </a:prstGeom>
          <a:solidFill>
            <a:schemeClr val="accent3">
              <a:lumMod val="20000"/>
              <a:lumOff val="80000"/>
            </a:schemeClr>
          </a:solidFill>
          <a:ln>
            <a:solidFill>
              <a:srgbClr val="72811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rtlCol="0" anchor="ctr"/>
          <a:lstStyle/>
          <a:p>
            <a:pPr algn="ctr"/>
            <a:endParaRPr lang="en-US" dirty="0"/>
          </a:p>
        </p:txBody>
      </p:sp>
      <p:sp>
        <p:nvSpPr>
          <p:cNvPr id="8" name="TextBox 7"/>
          <p:cNvSpPr txBox="1"/>
          <p:nvPr/>
        </p:nvSpPr>
        <p:spPr>
          <a:xfrm>
            <a:off x="2669396" y="3745838"/>
            <a:ext cx="1616528" cy="769421"/>
          </a:xfrm>
          <a:prstGeom prst="rect">
            <a:avLst/>
          </a:prstGeom>
          <a:noFill/>
        </p:spPr>
        <p:txBody>
          <a:bodyPr wrap="square" lIns="91420" tIns="45710" rIns="91420" bIns="45710" rtlCol="0" anchor="ctr">
            <a:spAutoFit/>
          </a:bodyPr>
          <a:lstStyle/>
          <a:p>
            <a:pPr algn="ctr"/>
            <a:r>
              <a:rPr lang="en-US" sz="2200" b="1" dirty="0" smtClean="0">
                <a:solidFill>
                  <a:srgbClr val="1B587C"/>
                </a:solidFill>
                <a:latin typeface="Calibri" pitchFamily="34" charset="0"/>
                <a:cs typeface="Arial" pitchFamily="34" charset="0"/>
              </a:rPr>
              <a:t>Professional Practice</a:t>
            </a:r>
            <a:endParaRPr lang="en-US" sz="2200" b="1" dirty="0">
              <a:solidFill>
                <a:srgbClr val="1B587C"/>
              </a:solidFill>
              <a:latin typeface="Calibri" pitchFamily="34" charset="0"/>
              <a:cs typeface="Arial" pitchFamily="34" charset="0"/>
            </a:endParaRPr>
          </a:p>
        </p:txBody>
      </p:sp>
      <p:sp>
        <p:nvSpPr>
          <p:cNvPr id="12" name="TextBox 11"/>
          <p:cNvSpPr txBox="1"/>
          <p:nvPr/>
        </p:nvSpPr>
        <p:spPr>
          <a:xfrm>
            <a:off x="4078877" y="3744819"/>
            <a:ext cx="1752600" cy="769421"/>
          </a:xfrm>
          <a:prstGeom prst="rect">
            <a:avLst/>
          </a:prstGeom>
          <a:noFill/>
        </p:spPr>
        <p:txBody>
          <a:bodyPr wrap="square" lIns="91420" tIns="45710" rIns="91420" bIns="45710" rtlCol="0" anchor="ctr">
            <a:spAutoFit/>
          </a:bodyPr>
          <a:lstStyle/>
          <a:p>
            <a:pPr algn="ctr"/>
            <a:r>
              <a:rPr lang="en-US" sz="2200" b="1" dirty="0" smtClean="0">
                <a:solidFill>
                  <a:schemeClr val="accent1"/>
                </a:solidFill>
                <a:latin typeface="Calibri" pitchFamily="34" charset="0"/>
                <a:cs typeface="Arial" pitchFamily="34" charset="0"/>
              </a:rPr>
              <a:t>Student Growth</a:t>
            </a:r>
            <a:endParaRPr lang="en-US" sz="2200" b="1" dirty="0">
              <a:solidFill>
                <a:schemeClr val="accent1"/>
              </a:solidFill>
              <a:latin typeface="Calibri" pitchFamily="34" charset="0"/>
              <a:cs typeface="Arial" pitchFamily="34" charset="0"/>
            </a:endParaRPr>
          </a:p>
        </p:txBody>
      </p:sp>
      <p:cxnSp>
        <p:nvCxnSpPr>
          <p:cNvPr id="13" name="Straight Connector 12"/>
          <p:cNvCxnSpPr/>
          <p:nvPr/>
        </p:nvCxnSpPr>
        <p:spPr>
          <a:xfrm>
            <a:off x="4259798" y="2522438"/>
            <a:ext cx="19594" cy="3165130"/>
          </a:xfrm>
          <a:prstGeom prst="line">
            <a:avLst/>
          </a:prstGeom>
          <a:ln w="25400">
            <a:solidFill>
              <a:srgbClr val="728119"/>
            </a:solidFill>
            <a:prstDash val="sysDash"/>
          </a:ln>
        </p:spPr>
        <p:style>
          <a:lnRef idx="1">
            <a:schemeClr val="accent1"/>
          </a:lnRef>
          <a:fillRef idx="0">
            <a:schemeClr val="accent1"/>
          </a:fillRef>
          <a:effectRef idx="0">
            <a:schemeClr val="accent1"/>
          </a:effectRef>
          <a:fontRef idx="minor">
            <a:schemeClr val="tx1"/>
          </a:fontRef>
        </p:style>
      </p:cxnSp>
      <p:sp>
        <p:nvSpPr>
          <p:cNvPr id="14"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15"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6" name="Straight Connector 15"/>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667432605"/>
      </p:ext>
    </p:extLst>
  </p:cSld>
  <p:clrMapOvr>
    <a:masterClrMapping/>
  </p:clrMapOvr>
  <p:transition spd="med">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10" name="TextBox 5"/>
          <p:cNvSpPr txBox="1">
            <a:spLocks noChangeArrowheads="1"/>
          </p:cNvSpPr>
          <p:nvPr/>
        </p:nvSpPr>
        <p:spPr bwMode="auto">
          <a:xfrm>
            <a:off x="-121022" y="202578"/>
            <a:ext cx="1616764" cy="83097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sp>
        <p:nvSpPr>
          <p:cNvPr id="11" name="TextBox 10"/>
          <p:cNvSpPr txBox="1"/>
          <p:nvPr/>
        </p:nvSpPr>
        <p:spPr>
          <a:xfrm>
            <a:off x="1394290" y="76883"/>
            <a:ext cx="8136082" cy="646321"/>
          </a:xfrm>
          <a:prstGeom prst="rect">
            <a:avLst/>
          </a:prstGeom>
          <a:noFill/>
        </p:spPr>
        <p:txBody>
          <a:bodyPr wrap="square" lIns="91420" tIns="45710" rIns="91420" bIns="45710" rtlCol="0">
            <a:spAutoFit/>
          </a:bodyPr>
          <a:lstStyle/>
          <a:p>
            <a:r>
              <a:rPr lang="en-US" sz="3600" b="1" dirty="0" smtClean="0">
                <a:solidFill>
                  <a:schemeClr val="accent3"/>
                </a:solidFill>
                <a:latin typeface="Calibri" pitchFamily="34" charset="0"/>
              </a:rPr>
              <a:t>How Can You Prepare Now?</a:t>
            </a:r>
            <a:endParaRPr lang="en-US" sz="3600" b="1" dirty="0">
              <a:solidFill>
                <a:schemeClr val="accent3"/>
              </a:solidFill>
              <a:latin typeface="Calibri" pitchFamily="34" charset="0"/>
            </a:endParaRPr>
          </a:p>
        </p:txBody>
      </p:sp>
      <p:sp>
        <p:nvSpPr>
          <p:cNvPr id="4" name="Content Placeholder 3"/>
          <p:cNvSpPr>
            <a:spLocks noGrp="1"/>
          </p:cNvSpPr>
          <p:nvPr>
            <p:ph sz="quarter" idx="1"/>
          </p:nvPr>
        </p:nvSpPr>
        <p:spPr>
          <a:xfrm>
            <a:off x="0" y="1167069"/>
            <a:ext cx="8961438" cy="4783137"/>
          </a:xfrm>
        </p:spPr>
        <p:txBody>
          <a:bodyPr/>
          <a:lstStyle/>
          <a:p>
            <a:pPr>
              <a:buNone/>
            </a:pPr>
            <a:r>
              <a:rPr lang="en-US" sz="2800" b="1" dirty="0" smtClean="0">
                <a:solidFill>
                  <a:schemeClr val="tx1">
                    <a:lumMod val="65000"/>
                    <a:lumOff val="35000"/>
                  </a:schemeClr>
                </a:solidFill>
              </a:rPr>
              <a:t>Principal</a:t>
            </a:r>
          </a:p>
          <a:p>
            <a:pPr marL="365760" lvl="1" indent="-274320">
              <a:buClr>
                <a:srgbClr val="C00000"/>
              </a:buClr>
              <a:buSzPct val="100000"/>
              <a:buFont typeface="Arial" pitchFamily="34" charset="0"/>
              <a:buChar char="•"/>
            </a:pPr>
            <a:r>
              <a:rPr lang="en-US" sz="2100" dirty="0" smtClean="0">
                <a:solidFill>
                  <a:schemeClr val="tx1">
                    <a:lumMod val="65000"/>
                    <a:lumOff val="35000"/>
                  </a:schemeClr>
                </a:solidFill>
              </a:rPr>
              <a:t>Review new teacher and leader standards</a:t>
            </a:r>
          </a:p>
          <a:p>
            <a:pPr marL="365760" lvl="1" indent="-274320">
              <a:buClr>
                <a:srgbClr val="C00000"/>
              </a:buClr>
              <a:buSzPct val="100000"/>
              <a:buFont typeface="Arial" pitchFamily="34" charset="0"/>
              <a:buChar char="•"/>
            </a:pPr>
            <a:r>
              <a:rPr lang="en-US" sz="2100" dirty="0" smtClean="0">
                <a:solidFill>
                  <a:schemeClr val="tx1">
                    <a:lumMod val="65000"/>
                    <a:lumOff val="35000"/>
                  </a:schemeClr>
                </a:solidFill>
              </a:rPr>
              <a:t>Identify leadership team members who will support the evaluation process</a:t>
            </a:r>
          </a:p>
          <a:p>
            <a:pPr marL="365760" lvl="1" indent="-274320">
              <a:buClr>
                <a:srgbClr val="C00000"/>
              </a:buClr>
              <a:buSzPct val="100000"/>
              <a:buFont typeface="Arial" pitchFamily="34" charset="0"/>
              <a:buChar char="•"/>
            </a:pPr>
            <a:r>
              <a:rPr lang="en-US" sz="2100" dirty="0" smtClean="0">
                <a:solidFill>
                  <a:schemeClr val="tx1">
                    <a:lumMod val="65000"/>
                    <a:lumOff val="35000"/>
                  </a:schemeClr>
                </a:solidFill>
              </a:rPr>
              <a:t>Prepare to use value-added data in performance conversations this year</a:t>
            </a:r>
          </a:p>
          <a:p>
            <a:pPr marL="365760" lvl="1" indent="-274320">
              <a:buClr>
                <a:srgbClr val="C00000"/>
              </a:buClr>
              <a:buSzPct val="100000"/>
              <a:buFont typeface="Arial" pitchFamily="34" charset="0"/>
              <a:buChar char="•"/>
            </a:pPr>
            <a:r>
              <a:rPr lang="en-US" sz="2100" dirty="0" smtClean="0">
                <a:solidFill>
                  <a:schemeClr val="tx1">
                    <a:lumMod val="65000"/>
                    <a:lumOff val="35000"/>
                  </a:schemeClr>
                </a:solidFill>
              </a:rPr>
              <a:t>Identify which teachers will not have value-added data and plan for how they will set student learning targets</a:t>
            </a:r>
          </a:p>
          <a:p>
            <a:pPr lvl="1">
              <a:buClr>
                <a:schemeClr val="accent3"/>
              </a:buClr>
            </a:pPr>
            <a:endParaRPr lang="en-US" sz="2100" dirty="0" smtClean="0">
              <a:solidFill>
                <a:schemeClr val="tx1">
                  <a:lumMod val="65000"/>
                  <a:lumOff val="35000"/>
                </a:schemeClr>
              </a:solidFill>
            </a:endParaRPr>
          </a:p>
          <a:p>
            <a:pPr>
              <a:buNone/>
            </a:pPr>
            <a:r>
              <a:rPr lang="en-US" sz="2800" b="1" dirty="0" smtClean="0">
                <a:solidFill>
                  <a:schemeClr val="tx1">
                    <a:lumMod val="65000"/>
                    <a:lumOff val="35000"/>
                  </a:schemeClr>
                </a:solidFill>
              </a:rPr>
              <a:t>Teacher</a:t>
            </a:r>
          </a:p>
          <a:p>
            <a:pPr marL="365760" lvl="1" indent="-274320">
              <a:buClr>
                <a:srgbClr val="C00000"/>
              </a:buClr>
              <a:buSzPct val="100000"/>
              <a:buFont typeface="Arial" pitchFamily="34" charset="0"/>
              <a:buChar char="•"/>
            </a:pPr>
            <a:r>
              <a:rPr lang="en-US" sz="2100" dirty="0" smtClean="0">
                <a:solidFill>
                  <a:srgbClr val="656565"/>
                </a:solidFill>
              </a:rPr>
              <a:t>Review new teacher standards</a:t>
            </a:r>
            <a:endParaRPr lang="en-US" sz="2100" dirty="0">
              <a:solidFill>
                <a:srgbClr val="656565"/>
              </a:solidFill>
            </a:endParaRPr>
          </a:p>
          <a:p>
            <a:pPr marL="365760" lvl="1" indent="-274320">
              <a:buClr>
                <a:srgbClr val="C00000"/>
              </a:buClr>
              <a:buSzPct val="100000"/>
              <a:buFont typeface="Arial" pitchFamily="34" charset="0"/>
              <a:buChar char="•"/>
            </a:pPr>
            <a:r>
              <a:rPr lang="en-US" sz="2100" dirty="0" smtClean="0">
                <a:solidFill>
                  <a:srgbClr val="656565"/>
                </a:solidFill>
              </a:rPr>
              <a:t>Examine </a:t>
            </a:r>
            <a:r>
              <a:rPr lang="en-US" sz="2100" smtClean="0">
                <a:solidFill>
                  <a:srgbClr val="656565"/>
                </a:solidFill>
              </a:rPr>
              <a:t>your value-added </a:t>
            </a:r>
            <a:r>
              <a:rPr lang="en-US" sz="2100" dirty="0" smtClean="0">
                <a:solidFill>
                  <a:srgbClr val="656565"/>
                </a:solidFill>
              </a:rPr>
              <a:t>data from last year </a:t>
            </a:r>
          </a:p>
          <a:p>
            <a:pPr marL="365760" lvl="1" indent="-274320">
              <a:buClr>
                <a:srgbClr val="C00000"/>
              </a:buClr>
              <a:buSzPct val="100000"/>
              <a:buFont typeface="Arial" pitchFamily="34" charset="0"/>
              <a:buChar char="•"/>
            </a:pPr>
            <a:r>
              <a:rPr lang="en-US" sz="2100" dirty="0" smtClean="0">
                <a:solidFill>
                  <a:srgbClr val="656565"/>
                </a:solidFill>
              </a:rPr>
              <a:t>Examine new standards to anticipate how to set student learning targets</a:t>
            </a:r>
            <a:endParaRPr lang="en-US" sz="2100" dirty="0">
              <a:solidFill>
                <a:srgbClr val="656565"/>
              </a:solidFill>
            </a:endParaRPr>
          </a:p>
          <a:p>
            <a:pPr marL="268230" lvl="1" indent="0">
              <a:buNone/>
            </a:pPr>
            <a:endParaRPr lang="en-US" sz="2400" dirty="0"/>
          </a:p>
        </p:txBody>
      </p:sp>
      <p:cxnSp>
        <p:nvCxnSpPr>
          <p:cNvPr id="26" name="Straight Connector 25"/>
          <p:cNvCxnSpPr/>
          <p:nvPr/>
        </p:nvCxnSpPr>
        <p:spPr>
          <a:xfrm>
            <a:off x="1463040" y="749808"/>
            <a:ext cx="740695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8"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2" name="Straight Connector 11"/>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95003425"/>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11" name="TextBox 10"/>
          <p:cNvSpPr txBox="1"/>
          <p:nvPr/>
        </p:nvSpPr>
        <p:spPr>
          <a:xfrm>
            <a:off x="1467442" y="113459"/>
            <a:ext cx="8136082" cy="646321"/>
          </a:xfrm>
          <a:prstGeom prst="rect">
            <a:avLst/>
          </a:prstGeom>
          <a:noFill/>
        </p:spPr>
        <p:txBody>
          <a:bodyPr wrap="square" lIns="91420" tIns="45710" rIns="91420" bIns="45710" rtlCol="0">
            <a:spAutoFit/>
          </a:bodyPr>
          <a:lstStyle/>
          <a:p>
            <a:r>
              <a:rPr lang="en-US" sz="3600" b="1" dirty="0" smtClean="0">
                <a:solidFill>
                  <a:schemeClr val="accent3"/>
                </a:solidFill>
                <a:latin typeface="Calibri" pitchFamily="34" charset="0"/>
              </a:rPr>
              <a:t>Upcoming Department Support</a:t>
            </a:r>
            <a:endParaRPr lang="en-US" sz="3600" b="1" dirty="0">
              <a:solidFill>
                <a:schemeClr val="accent3"/>
              </a:solidFill>
              <a:latin typeface="Calibri" pitchFamily="34" charset="0"/>
            </a:endParaRPr>
          </a:p>
        </p:txBody>
      </p:sp>
      <p:sp>
        <p:nvSpPr>
          <p:cNvPr id="4" name="Content Placeholder 3"/>
          <p:cNvSpPr>
            <a:spLocks noGrp="1"/>
          </p:cNvSpPr>
          <p:nvPr>
            <p:ph sz="quarter" idx="1"/>
          </p:nvPr>
        </p:nvSpPr>
        <p:spPr>
          <a:xfrm>
            <a:off x="0" y="1229312"/>
            <a:ext cx="8961438" cy="4866825"/>
          </a:xfrm>
        </p:spPr>
        <p:txBody>
          <a:bodyPr/>
          <a:lstStyle/>
          <a:p>
            <a:pPr>
              <a:buNone/>
            </a:pPr>
            <a:r>
              <a:rPr lang="en-US" sz="2800" b="1" dirty="0" smtClean="0">
                <a:solidFill>
                  <a:schemeClr val="tx1">
                    <a:lumMod val="65000"/>
                    <a:lumOff val="35000"/>
                  </a:schemeClr>
                </a:solidFill>
              </a:rPr>
              <a:t>Calendar of Upcoming </a:t>
            </a:r>
            <a:r>
              <a:rPr lang="en-US" sz="2800" b="1" dirty="0">
                <a:solidFill>
                  <a:schemeClr val="tx1">
                    <a:lumMod val="65000"/>
                    <a:lumOff val="35000"/>
                  </a:schemeClr>
                </a:solidFill>
              </a:rPr>
              <a:t>E</a:t>
            </a:r>
            <a:r>
              <a:rPr lang="en-US" sz="2800" b="1" dirty="0" smtClean="0">
                <a:solidFill>
                  <a:schemeClr val="tx1">
                    <a:lumMod val="65000"/>
                    <a:lumOff val="35000"/>
                  </a:schemeClr>
                </a:solidFill>
              </a:rPr>
              <a:t>vents</a:t>
            </a:r>
          </a:p>
          <a:p>
            <a:pPr marL="365760" lvl="1" indent="-274320">
              <a:buClr>
                <a:srgbClr val="C00000"/>
              </a:buClr>
              <a:buSzPct val="100000"/>
              <a:buFont typeface="Arial" pitchFamily="34" charset="0"/>
              <a:buChar char="•"/>
            </a:pPr>
            <a:r>
              <a:rPr lang="en-US" sz="2400" dirty="0" smtClean="0">
                <a:solidFill>
                  <a:schemeClr val="tx1">
                    <a:lumMod val="65000"/>
                    <a:lumOff val="35000"/>
                  </a:schemeClr>
                </a:solidFill>
              </a:rPr>
              <a:t>Compass Webinar for Teachers</a:t>
            </a:r>
          </a:p>
          <a:p>
            <a:pPr marL="365760" lvl="1" indent="-274320">
              <a:buClr>
                <a:srgbClr val="C00000"/>
              </a:buClr>
              <a:buSzPct val="100000"/>
              <a:buFont typeface="Arial" pitchFamily="34" charset="0"/>
              <a:buChar char="•"/>
            </a:pPr>
            <a:r>
              <a:rPr lang="en-US" sz="2400" dirty="0" smtClean="0">
                <a:solidFill>
                  <a:schemeClr val="tx1">
                    <a:lumMod val="65000"/>
                    <a:lumOff val="35000"/>
                  </a:schemeClr>
                </a:solidFill>
              </a:rPr>
              <a:t>LDOE &amp; LEA Support Team Meetings</a:t>
            </a:r>
          </a:p>
          <a:p>
            <a:pPr>
              <a:spcBef>
                <a:spcPts val="1800"/>
              </a:spcBef>
              <a:buNone/>
            </a:pPr>
            <a:r>
              <a:rPr lang="en-US" sz="2800" b="1" dirty="0" smtClean="0">
                <a:solidFill>
                  <a:schemeClr val="tx1">
                    <a:lumMod val="65000"/>
                    <a:lumOff val="35000"/>
                  </a:schemeClr>
                </a:solidFill>
              </a:rPr>
              <a:t>Resource Delivery Timeline</a:t>
            </a:r>
          </a:p>
          <a:p>
            <a:pPr marL="365760" lvl="1" indent="-274320">
              <a:buClr>
                <a:srgbClr val="C00000"/>
              </a:buClr>
              <a:buSzPct val="100000"/>
              <a:buFont typeface="Arial" pitchFamily="34" charset="0"/>
              <a:buChar char="•"/>
            </a:pPr>
            <a:r>
              <a:rPr lang="en-US" sz="2400" dirty="0">
                <a:solidFill>
                  <a:schemeClr val="tx1">
                    <a:lumMod val="65000"/>
                    <a:lumOff val="35000"/>
                  </a:schemeClr>
                </a:solidFill>
              </a:rPr>
              <a:t>Compass Resources Online </a:t>
            </a:r>
            <a:r>
              <a:rPr lang="en-US" sz="2400" dirty="0" smtClean="0">
                <a:solidFill>
                  <a:schemeClr val="tx1">
                    <a:lumMod val="65000"/>
                    <a:lumOff val="35000"/>
                  </a:schemeClr>
                </a:solidFill>
              </a:rPr>
              <a:t>– Ongoing </a:t>
            </a:r>
          </a:p>
          <a:p>
            <a:pPr marL="365760" lvl="1" indent="-274320">
              <a:buClr>
                <a:srgbClr val="C00000"/>
              </a:buClr>
              <a:buSzPct val="100000"/>
              <a:buFont typeface="Arial" pitchFamily="34" charset="0"/>
              <a:buChar char="•"/>
            </a:pPr>
            <a:r>
              <a:rPr lang="en-US" sz="2400" dirty="0" smtClean="0">
                <a:solidFill>
                  <a:schemeClr val="tx1">
                    <a:lumMod val="65000"/>
                    <a:lumOff val="35000"/>
                  </a:schemeClr>
                </a:solidFill>
              </a:rPr>
              <a:t>Ongoing and Multiple Training Opportunities beginning in April </a:t>
            </a:r>
          </a:p>
          <a:p>
            <a:pPr lvl="2">
              <a:buSzPct val="100000"/>
              <a:buFont typeface="Calibri" pitchFamily="34" charset="0"/>
              <a:buChar char="–"/>
            </a:pPr>
            <a:r>
              <a:rPr lang="en-US" dirty="0" smtClean="0">
                <a:solidFill>
                  <a:schemeClr val="tx1">
                    <a:lumMod val="65000"/>
                    <a:lumOff val="35000"/>
                  </a:schemeClr>
                </a:solidFill>
              </a:rPr>
              <a:t>NTGS Evaluator Certification Training </a:t>
            </a:r>
          </a:p>
          <a:p>
            <a:pPr lvl="3">
              <a:spcBef>
                <a:spcPts val="0"/>
              </a:spcBef>
              <a:buClr>
                <a:srgbClr val="C00000"/>
              </a:buClr>
              <a:buSzPct val="100000"/>
              <a:buFont typeface="Wingdings" pitchFamily="2" charset="2"/>
              <a:buChar char="§"/>
            </a:pPr>
            <a:r>
              <a:rPr lang="en-US" dirty="0" smtClean="0">
                <a:solidFill>
                  <a:schemeClr val="tx1">
                    <a:lumMod val="65000"/>
                    <a:lumOff val="35000"/>
                  </a:schemeClr>
                </a:solidFill>
              </a:rPr>
              <a:t>Student Learning Targets (SLTs) Academies for Teachers </a:t>
            </a:r>
          </a:p>
          <a:p>
            <a:pPr lvl="2">
              <a:buSzPct val="100000"/>
              <a:buFont typeface="Calibri" pitchFamily="34" charset="0"/>
              <a:buChar char="–"/>
            </a:pPr>
            <a:r>
              <a:rPr lang="en-US" dirty="0" smtClean="0">
                <a:solidFill>
                  <a:schemeClr val="tx1">
                    <a:lumMod val="65000"/>
                    <a:lumOff val="35000"/>
                  </a:schemeClr>
                </a:solidFill>
              </a:rPr>
              <a:t>Compass Observational Tool Certification Training</a:t>
            </a:r>
          </a:p>
          <a:p>
            <a:pPr lvl="2">
              <a:buSzPct val="100000"/>
              <a:buFont typeface="Calibri" pitchFamily="34" charset="0"/>
              <a:buChar char="–"/>
            </a:pPr>
            <a:r>
              <a:rPr lang="en-US" dirty="0" smtClean="0">
                <a:solidFill>
                  <a:schemeClr val="tx1">
                    <a:lumMod val="65000"/>
                    <a:lumOff val="35000"/>
                  </a:schemeClr>
                </a:solidFill>
              </a:rPr>
              <a:t>Human Capital Information System (HCIS)</a:t>
            </a:r>
          </a:p>
          <a:p>
            <a:pPr marL="365760" lvl="1" indent="-274320">
              <a:buClr>
                <a:srgbClr val="C00000"/>
              </a:buClr>
              <a:buSzPct val="100000"/>
              <a:buFont typeface="Arial" pitchFamily="34" charset="0"/>
              <a:buChar char="•"/>
            </a:pPr>
            <a:r>
              <a:rPr lang="en-US" sz="2400" dirty="0" smtClean="0">
                <a:solidFill>
                  <a:schemeClr val="tx1">
                    <a:lumMod val="65000"/>
                    <a:lumOff val="35000"/>
                  </a:schemeClr>
                </a:solidFill>
              </a:rPr>
              <a:t>Individual and Customized LEA Support  - Ongoing</a:t>
            </a:r>
          </a:p>
        </p:txBody>
      </p:sp>
      <p:cxnSp>
        <p:nvCxnSpPr>
          <p:cNvPr id="7" name="Straight Connector 6"/>
          <p:cNvCxnSpPr/>
          <p:nvPr/>
        </p:nvCxnSpPr>
        <p:spPr>
          <a:xfrm>
            <a:off x="1463040" y="749808"/>
            <a:ext cx="740695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5"/>
          <p:cNvSpPr txBox="1">
            <a:spLocks noChangeArrowheads="1"/>
          </p:cNvSpPr>
          <p:nvPr/>
        </p:nvSpPr>
        <p:spPr bwMode="auto">
          <a:xfrm>
            <a:off x="-121022" y="202578"/>
            <a:ext cx="1616764" cy="83097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sp>
        <p:nvSpPr>
          <p:cNvPr id="10"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12"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3" name="Straight Connector 12"/>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301456862"/>
      </p:ext>
    </p:extLst>
  </p:cSld>
  <p:clrMapOvr>
    <a:masterClrMapping/>
  </p:clrMapOvr>
  <p:transition spd="med">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5059" name="TextBox 4"/>
          <p:cNvSpPr txBox="1">
            <a:spLocks noChangeArrowheads="1"/>
          </p:cNvSpPr>
          <p:nvPr/>
        </p:nvSpPr>
        <p:spPr bwMode="auto">
          <a:xfrm>
            <a:off x="0" y="6261100"/>
            <a:ext cx="8961438" cy="276225"/>
          </a:xfrm>
          <a:prstGeom prst="rect">
            <a:avLst/>
          </a:prstGeom>
          <a:noFill/>
          <a:ln w="9525">
            <a:noFill/>
            <a:miter lim="800000"/>
            <a:headEnd/>
            <a:tailEnd/>
          </a:ln>
        </p:spPr>
        <p:txBody>
          <a:bodyPr lIns="91420" tIns="45710" rIns="91420" bIns="45710" anchor="ctr">
            <a:spAutoFit/>
          </a:bodyPr>
          <a:lstStyle/>
          <a:p>
            <a:pPr algn="ctr"/>
            <a:fld id="{698CF72B-9B1A-4E89-A49C-2225EED3C68E}" type="slidenum">
              <a:rPr lang="en-US">
                <a:solidFill>
                  <a:srgbClr val="FFFFFF"/>
                </a:solidFill>
              </a:rPr>
              <a:pPr algn="ctr"/>
              <a:t>44</a:t>
            </a:fld>
            <a:endParaRPr lang="en-US" dirty="0">
              <a:solidFill>
                <a:srgbClr val="FFFFFF"/>
              </a:solidFill>
            </a:endParaRPr>
          </a:p>
        </p:txBody>
      </p:sp>
      <p:sp>
        <p:nvSpPr>
          <p:cNvPr id="6" name="TextBox 5"/>
          <p:cNvSpPr txBox="1"/>
          <p:nvPr/>
        </p:nvSpPr>
        <p:spPr>
          <a:xfrm>
            <a:off x="567778" y="3164517"/>
            <a:ext cx="7825883" cy="707866"/>
          </a:xfrm>
          <a:prstGeom prst="rect">
            <a:avLst/>
          </a:prstGeom>
          <a:noFill/>
        </p:spPr>
        <p:txBody>
          <a:bodyPr wrap="square" lIns="91420" tIns="45710" rIns="91420" bIns="45710" rtlCol="0" anchor="ctr">
            <a:spAutoFit/>
          </a:bodyPr>
          <a:lstStyle/>
          <a:p>
            <a:pPr algn="ctr"/>
            <a:r>
              <a:rPr lang="en-US" sz="4000" b="1" dirty="0" smtClean="0">
                <a:solidFill>
                  <a:schemeClr val="accent3"/>
                </a:solidFill>
                <a:latin typeface="Calibri" pitchFamily="34" charset="0"/>
              </a:rPr>
              <a:t>Integrated Implementation Strategy</a:t>
            </a:r>
            <a:endParaRPr lang="en-US" sz="4000" b="1" dirty="0">
              <a:solidFill>
                <a:schemeClr val="accent3"/>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10" name="TextBox 5"/>
          <p:cNvSpPr txBox="1">
            <a:spLocks noChangeArrowheads="1"/>
          </p:cNvSpPr>
          <p:nvPr/>
        </p:nvSpPr>
        <p:spPr bwMode="auto">
          <a:xfrm>
            <a:off x="-121022" y="202578"/>
            <a:ext cx="1616764" cy="83097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Educator Support &amp; Evaluation</a:t>
            </a:r>
            <a:endParaRPr lang="en-US" sz="1600" b="1" dirty="0">
              <a:solidFill>
                <a:schemeClr val="bg1"/>
              </a:solidFill>
            </a:endParaRPr>
          </a:p>
        </p:txBody>
      </p:sp>
      <p:sp>
        <p:nvSpPr>
          <p:cNvPr id="11" name="TextBox 10"/>
          <p:cNvSpPr txBox="1"/>
          <p:nvPr/>
        </p:nvSpPr>
        <p:spPr>
          <a:xfrm>
            <a:off x="1394290" y="76883"/>
            <a:ext cx="8136082" cy="646321"/>
          </a:xfrm>
          <a:prstGeom prst="rect">
            <a:avLst/>
          </a:prstGeom>
          <a:noFill/>
        </p:spPr>
        <p:txBody>
          <a:bodyPr wrap="square" lIns="91420" tIns="45710" rIns="91420" bIns="45710" rtlCol="0">
            <a:spAutoFit/>
          </a:bodyPr>
          <a:lstStyle/>
          <a:p>
            <a:r>
              <a:rPr lang="en-US" sz="3600" b="1" dirty="0" smtClean="0">
                <a:solidFill>
                  <a:schemeClr val="accent3"/>
                </a:solidFill>
                <a:latin typeface="Calibri" pitchFamily="34" charset="0"/>
              </a:rPr>
              <a:t>How Can Principals Prepare Now?</a:t>
            </a:r>
            <a:endParaRPr lang="en-US" sz="3600" b="1" dirty="0">
              <a:solidFill>
                <a:schemeClr val="accent3"/>
              </a:solidFill>
              <a:latin typeface="Calibri" pitchFamily="34" charset="0"/>
            </a:endParaRPr>
          </a:p>
        </p:txBody>
      </p:sp>
      <p:sp>
        <p:nvSpPr>
          <p:cNvPr id="4" name="Content Placeholder 3"/>
          <p:cNvSpPr>
            <a:spLocks noGrp="1"/>
          </p:cNvSpPr>
          <p:nvPr>
            <p:ph sz="quarter" idx="1"/>
          </p:nvPr>
        </p:nvSpPr>
        <p:spPr>
          <a:xfrm>
            <a:off x="0" y="1167069"/>
            <a:ext cx="8961438" cy="4783137"/>
          </a:xfrm>
        </p:spPr>
        <p:txBody>
          <a:bodyPr/>
          <a:lstStyle/>
          <a:p>
            <a:pPr marL="0" lvl="1" indent="0">
              <a:buNone/>
            </a:pPr>
            <a:r>
              <a:rPr lang="en-US" sz="2400" b="1" dirty="0" smtClean="0">
                <a:solidFill>
                  <a:schemeClr val="tx1">
                    <a:lumMod val="65000"/>
                    <a:lumOff val="35000"/>
                  </a:schemeClr>
                </a:solidFill>
              </a:rPr>
              <a:t>Common Core</a:t>
            </a:r>
          </a:p>
          <a:p>
            <a:pPr marL="365760" lvl="1" indent="-274320">
              <a:buClr>
                <a:srgbClr val="C00000"/>
              </a:buClr>
              <a:buSzPct val="100000"/>
              <a:buFont typeface="Arial" pitchFamily="34" charset="0"/>
              <a:buChar char="•"/>
            </a:pPr>
            <a:r>
              <a:rPr lang="en-US" sz="2000" dirty="0">
                <a:solidFill>
                  <a:schemeClr val="tx1">
                    <a:lumMod val="65000"/>
                    <a:lumOff val="35000"/>
                  </a:schemeClr>
                </a:solidFill>
              </a:rPr>
              <a:t>Connect with your district CCSS Specialist about the General Awareness Training for your staff;</a:t>
            </a:r>
          </a:p>
          <a:p>
            <a:pPr marL="365760" lvl="1" indent="-274320">
              <a:buClr>
                <a:srgbClr val="C00000"/>
              </a:buClr>
              <a:buSzPct val="100000"/>
              <a:buFont typeface="Arial" pitchFamily="34" charset="0"/>
              <a:buChar char="•"/>
            </a:pPr>
            <a:r>
              <a:rPr lang="en-US" sz="2000" dirty="0">
                <a:solidFill>
                  <a:schemeClr val="tx1">
                    <a:lumMod val="65000"/>
                    <a:lumOff val="35000"/>
                  </a:schemeClr>
                </a:solidFill>
              </a:rPr>
              <a:t>Connect with your district CCSS Specialist about new training on the instructional shifts in the English and math; </a:t>
            </a:r>
          </a:p>
          <a:p>
            <a:pPr marL="365760" lvl="1" indent="-274320">
              <a:buClr>
                <a:srgbClr val="C00000"/>
              </a:buClr>
              <a:buSzPct val="100000"/>
              <a:buFont typeface="Arial" pitchFamily="34" charset="0"/>
              <a:buChar char="•"/>
            </a:pPr>
            <a:r>
              <a:rPr lang="en-US" sz="2000" dirty="0">
                <a:solidFill>
                  <a:schemeClr val="tx1">
                    <a:lumMod val="65000"/>
                    <a:lumOff val="35000"/>
                  </a:schemeClr>
                </a:solidFill>
              </a:rPr>
              <a:t>Ensure teachers have identified the </a:t>
            </a:r>
            <a:r>
              <a:rPr lang="en-US" sz="2000" dirty="0" smtClean="0">
                <a:solidFill>
                  <a:schemeClr val="tx1">
                    <a:lumMod val="65000"/>
                    <a:lumOff val="35000"/>
                  </a:schemeClr>
                </a:solidFill>
              </a:rPr>
              <a:t>standards they </a:t>
            </a:r>
            <a:r>
              <a:rPr lang="en-US" sz="2000" dirty="0">
                <a:solidFill>
                  <a:schemeClr val="tx1">
                    <a:lumMod val="65000"/>
                    <a:lumOff val="35000"/>
                  </a:schemeClr>
                </a:solidFill>
              </a:rPr>
              <a:t>are responsible for teaching in 2012-2013, using the Grade Level Content Comparison documents</a:t>
            </a:r>
            <a:r>
              <a:rPr lang="en-US" sz="2000" dirty="0" smtClean="0">
                <a:solidFill>
                  <a:schemeClr val="tx1">
                    <a:lumMod val="65000"/>
                    <a:lumOff val="35000"/>
                  </a:schemeClr>
                </a:solidFill>
              </a:rPr>
              <a:t>.</a:t>
            </a:r>
          </a:p>
          <a:p>
            <a:pPr marL="0" lvl="1" indent="0">
              <a:spcBef>
                <a:spcPts val="1800"/>
              </a:spcBef>
              <a:buClr>
                <a:schemeClr val="accent3"/>
              </a:buClr>
              <a:buNone/>
            </a:pPr>
            <a:r>
              <a:rPr lang="en-US" sz="2400" b="1" dirty="0" smtClean="0">
                <a:solidFill>
                  <a:schemeClr val="tx1">
                    <a:lumMod val="65000"/>
                    <a:lumOff val="35000"/>
                  </a:schemeClr>
                </a:solidFill>
              </a:rPr>
              <a:t>Teacher Support and Evaluation</a:t>
            </a:r>
          </a:p>
          <a:p>
            <a:pPr marL="365760" lvl="1" indent="-274320">
              <a:buClr>
                <a:srgbClr val="C00000"/>
              </a:buClr>
              <a:buSzPct val="100000"/>
              <a:buFont typeface="Arial" pitchFamily="34" charset="0"/>
              <a:buChar char="•"/>
            </a:pPr>
            <a:r>
              <a:rPr lang="en-US" sz="2000" dirty="0" smtClean="0">
                <a:solidFill>
                  <a:schemeClr val="tx1">
                    <a:lumMod val="65000"/>
                    <a:lumOff val="35000"/>
                  </a:schemeClr>
                </a:solidFill>
              </a:rPr>
              <a:t>Review new teacher and leader standards</a:t>
            </a:r>
          </a:p>
          <a:p>
            <a:pPr marL="365760" lvl="1" indent="-274320">
              <a:buClr>
                <a:srgbClr val="C00000"/>
              </a:buClr>
              <a:buSzPct val="100000"/>
              <a:buFont typeface="Arial" pitchFamily="34" charset="0"/>
              <a:buChar char="•"/>
            </a:pPr>
            <a:r>
              <a:rPr lang="en-US" sz="2000" dirty="0" smtClean="0">
                <a:solidFill>
                  <a:schemeClr val="tx1">
                    <a:lumMod val="65000"/>
                    <a:lumOff val="35000"/>
                  </a:schemeClr>
                </a:solidFill>
              </a:rPr>
              <a:t>Identify leadership team members who will support the evaluation process</a:t>
            </a:r>
          </a:p>
          <a:p>
            <a:pPr marL="365760" lvl="1" indent="-274320">
              <a:buClr>
                <a:srgbClr val="C00000"/>
              </a:buClr>
              <a:buSzPct val="100000"/>
              <a:buFont typeface="Arial" pitchFamily="34" charset="0"/>
              <a:buChar char="•"/>
            </a:pPr>
            <a:r>
              <a:rPr lang="en-US" sz="2000" dirty="0" smtClean="0">
                <a:solidFill>
                  <a:schemeClr val="tx1">
                    <a:lumMod val="65000"/>
                    <a:lumOff val="35000"/>
                  </a:schemeClr>
                </a:solidFill>
              </a:rPr>
              <a:t>Prepare to use value-added data in performance conversations this year</a:t>
            </a:r>
          </a:p>
          <a:p>
            <a:pPr marL="365760" lvl="1" indent="-274320">
              <a:buClr>
                <a:srgbClr val="C00000"/>
              </a:buClr>
              <a:buSzPct val="100000"/>
              <a:buFont typeface="Arial" pitchFamily="34" charset="0"/>
              <a:buChar char="•"/>
            </a:pPr>
            <a:r>
              <a:rPr lang="en-US" sz="2000" dirty="0" smtClean="0">
                <a:solidFill>
                  <a:schemeClr val="tx1">
                    <a:lumMod val="65000"/>
                    <a:lumOff val="35000"/>
                  </a:schemeClr>
                </a:solidFill>
              </a:rPr>
              <a:t>Identify which teachers will not have value-added data and plan for how they will set student learning targets</a:t>
            </a:r>
          </a:p>
          <a:p>
            <a:pPr marL="268230" lvl="1" indent="0">
              <a:buClr>
                <a:schemeClr val="accent3"/>
              </a:buClr>
              <a:buNone/>
            </a:pPr>
            <a:endParaRPr lang="en-US" sz="2100" dirty="0" smtClean="0">
              <a:solidFill>
                <a:schemeClr val="tx1">
                  <a:lumMod val="65000"/>
                  <a:lumOff val="35000"/>
                </a:schemeClr>
              </a:solidFill>
            </a:endParaRPr>
          </a:p>
        </p:txBody>
      </p:sp>
      <p:cxnSp>
        <p:nvCxnSpPr>
          <p:cNvPr id="26" name="Straight Connector 25"/>
          <p:cNvCxnSpPr/>
          <p:nvPr/>
        </p:nvCxnSpPr>
        <p:spPr>
          <a:xfrm>
            <a:off x="1463040" y="749808"/>
            <a:ext cx="740695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8"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2" name="Straight Connector 11"/>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16991231"/>
      </p:ext>
    </p:extLst>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10"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Common </a:t>
            </a:r>
          </a:p>
          <a:p>
            <a:pPr algn="ctr"/>
            <a:r>
              <a:rPr lang="en-US" sz="1600" b="1" dirty="0" smtClean="0">
                <a:solidFill>
                  <a:schemeClr val="bg1"/>
                </a:solidFill>
              </a:rPr>
              <a:t>Core State Standards</a:t>
            </a:r>
            <a:endParaRPr lang="en-US" sz="1600" b="1" dirty="0">
              <a:solidFill>
                <a:schemeClr val="bg1"/>
              </a:solidFill>
            </a:endParaRPr>
          </a:p>
        </p:txBody>
      </p:sp>
      <p:sp>
        <p:nvSpPr>
          <p:cNvPr id="11" name="TextBox 10"/>
          <p:cNvSpPr txBox="1"/>
          <p:nvPr/>
        </p:nvSpPr>
        <p:spPr>
          <a:xfrm>
            <a:off x="1394290" y="76883"/>
            <a:ext cx="8136082" cy="646321"/>
          </a:xfrm>
          <a:prstGeom prst="rect">
            <a:avLst/>
          </a:prstGeom>
          <a:noFill/>
        </p:spPr>
        <p:txBody>
          <a:bodyPr wrap="square" lIns="91420" tIns="45710" rIns="91420" bIns="45710" rtlCol="0">
            <a:spAutoFit/>
          </a:bodyPr>
          <a:lstStyle/>
          <a:p>
            <a:r>
              <a:rPr lang="en-US" sz="3600" b="1" dirty="0" smtClean="0">
                <a:solidFill>
                  <a:schemeClr val="accent3"/>
                </a:solidFill>
                <a:latin typeface="Calibri" pitchFamily="34" charset="0"/>
              </a:rPr>
              <a:t>How Can Teachers Prepare Now?</a:t>
            </a:r>
            <a:endParaRPr lang="en-US" sz="3600" b="1" dirty="0">
              <a:solidFill>
                <a:schemeClr val="accent3"/>
              </a:solidFill>
              <a:latin typeface="Calibri" pitchFamily="34" charset="0"/>
            </a:endParaRPr>
          </a:p>
        </p:txBody>
      </p:sp>
      <p:sp>
        <p:nvSpPr>
          <p:cNvPr id="4" name="Content Placeholder 3"/>
          <p:cNvSpPr>
            <a:spLocks noGrp="1"/>
          </p:cNvSpPr>
          <p:nvPr>
            <p:ph sz="quarter" idx="1"/>
          </p:nvPr>
        </p:nvSpPr>
        <p:spPr>
          <a:xfrm>
            <a:off x="0" y="1167069"/>
            <a:ext cx="8961438" cy="4783137"/>
          </a:xfrm>
        </p:spPr>
        <p:txBody>
          <a:bodyPr/>
          <a:lstStyle/>
          <a:p>
            <a:pPr marL="0" lvl="1" indent="0">
              <a:buClr>
                <a:schemeClr val="accent3"/>
              </a:buClr>
              <a:buNone/>
            </a:pPr>
            <a:r>
              <a:rPr lang="en-US" sz="2400" b="1" dirty="0" smtClean="0">
                <a:solidFill>
                  <a:srgbClr val="656565"/>
                </a:solidFill>
              </a:rPr>
              <a:t>Common Core</a:t>
            </a:r>
          </a:p>
          <a:p>
            <a:pPr marL="365760" lvl="1" indent="-274320">
              <a:buClr>
                <a:srgbClr val="C00000"/>
              </a:buClr>
              <a:buSzPct val="100000"/>
              <a:buFont typeface="Arial" pitchFamily="34" charset="0"/>
              <a:buChar char="•"/>
            </a:pPr>
            <a:r>
              <a:rPr lang="en-US" sz="2100" dirty="0" smtClean="0">
                <a:solidFill>
                  <a:srgbClr val="656565"/>
                </a:solidFill>
              </a:rPr>
              <a:t>Identify the standards they are responsible for in 2012-2013;</a:t>
            </a:r>
          </a:p>
          <a:p>
            <a:pPr marL="365760" lvl="1" indent="-274320">
              <a:buClr>
                <a:srgbClr val="C00000"/>
              </a:buClr>
              <a:buSzPct val="100000"/>
              <a:buFont typeface="Arial" pitchFamily="34" charset="0"/>
              <a:buChar char="•"/>
            </a:pPr>
            <a:r>
              <a:rPr lang="en-US" sz="2100" dirty="0" smtClean="0">
                <a:solidFill>
                  <a:srgbClr val="656565"/>
                </a:solidFill>
              </a:rPr>
              <a:t>After attending training, consider incorporating  the </a:t>
            </a:r>
            <a:r>
              <a:rPr lang="en-US" sz="2100" dirty="0">
                <a:solidFill>
                  <a:srgbClr val="656565"/>
                </a:solidFill>
              </a:rPr>
              <a:t>Standards for Mathematical </a:t>
            </a:r>
            <a:r>
              <a:rPr lang="en-US" sz="2100" dirty="0" smtClean="0">
                <a:solidFill>
                  <a:srgbClr val="656565"/>
                </a:solidFill>
              </a:rPr>
              <a:t>Practice;</a:t>
            </a:r>
          </a:p>
          <a:p>
            <a:pPr marL="365760" lvl="1" indent="-274320">
              <a:buClr>
                <a:srgbClr val="C00000"/>
              </a:buClr>
              <a:buSzPct val="100000"/>
              <a:buFont typeface="Arial" pitchFamily="34" charset="0"/>
              <a:buChar char="•"/>
            </a:pPr>
            <a:r>
              <a:rPr lang="en-US" sz="2100" dirty="0" smtClean="0">
                <a:solidFill>
                  <a:srgbClr val="656565"/>
                </a:solidFill>
              </a:rPr>
              <a:t>Begin using grade-level </a:t>
            </a:r>
            <a:r>
              <a:rPr lang="en-US" sz="2100" dirty="0">
                <a:solidFill>
                  <a:srgbClr val="656565"/>
                </a:solidFill>
              </a:rPr>
              <a:t>complex text (both literary and informational) and increase </a:t>
            </a:r>
            <a:r>
              <a:rPr lang="en-US" sz="2100" dirty="0" smtClean="0">
                <a:solidFill>
                  <a:srgbClr val="656565"/>
                </a:solidFill>
              </a:rPr>
              <a:t>students’ </a:t>
            </a:r>
            <a:r>
              <a:rPr lang="en-US" sz="2100" dirty="0">
                <a:solidFill>
                  <a:srgbClr val="656565"/>
                </a:solidFill>
              </a:rPr>
              <a:t>opportunities to express their understanding of text through writing and speaking</a:t>
            </a:r>
            <a:r>
              <a:rPr lang="en-US" sz="2100" dirty="0" smtClean="0">
                <a:solidFill>
                  <a:srgbClr val="656565"/>
                </a:solidFill>
              </a:rPr>
              <a:t>.</a:t>
            </a:r>
          </a:p>
          <a:p>
            <a:pPr marL="268230" lvl="1" indent="0">
              <a:buClr>
                <a:schemeClr val="accent3"/>
              </a:buClr>
              <a:buNone/>
            </a:pPr>
            <a:endParaRPr lang="en-US" sz="2100" dirty="0" smtClean="0">
              <a:solidFill>
                <a:srgbClr val="656565"/>
              </a:solidFill>
            </a:endParaRPr>
          </a:p>
          <a:p>
            <a:pPr marL="0" lvl="1" indent="0">
              <a:buClr>
                <a:schemeClr val="accent3"/>
              </a:buClr>
              <a:buNone/>
            </a:pPr>
            <a:r>
              <a:rPr lang="en-US" sz="2400" b="1" dirty="0" smtClean="0">
                <a:solidFill>
                  <a:srgbClr val="656565"/>
                </a:solidFill>
              </a:rPr>
              <a:t>Teacher Evaluation and Support</a:t>
            </a:r>
          </a:p>
          <a:p>
            <a:pPr marL="365760" lvl="1" indent="-274320">
              <a:buClr>
                <a:srgbClr val="C00000"/>
              </a:buClr>
              <a:buSzPct val="100000"/>
              <a:buFont typeface="Arial" pitchFamily="34" charset="0"/>
              <a:buChar char="•"/>
            </a:pPr>
            <a:r>
              <a:rPr lang="en-US" sz="2100" dirty="0" smtClean="0">
                <a:solidFill>
                  <a:srgbClr val="656565"/>
                </a:solidFill>
              </a:rPr>
              <a:t>Review </a:t>
            </a:r>
            <a:r>
              <a:rPr lang="en-US" sz="2100" dirty="0">
                <a:solidFill>
                  <a:srgbClr val="656565"/>
                </a:solidFill>
              </a:rPr>
              <a:t>new teacher standards</a:t>
            </a:r>
          </a:p>
          <a:p>
            <a:pPr marL="365760" lvl="1" indent="-274320">
              <a:buClr>
                <a:srgbClr val="C00000"/>
              </a:buClr>
              <a:buSzPct val="100000"/>
              <a:buFont typeface="Arial" pitchFamily="34" charset="0"/>
              <a:buChar char="•"/>
            </a:pPr>
            <a:r>
              <a:rPr lang="en-US" sz="2100" dirty="0">
                <a:solidFill>
                  <a:srgbClr val="656565"/>
                </a:solidFill>
              </a:rPr>
              <a:t>Examine your </a:t>
            </a:r>
            <a:r>
              <a:rPr lang="en-US" sz="2100" dirty="0" smtClean="0">
                <a:solidFill>
                  <a:srgbClr val="656565"/>
                </a:solidFill>
              </a:rPr>
              <a:t>value-added </a:t>
            </a:r>
            <a:r>
              <a:rPr lang="en-US" sz="2100" dirty="0">
                <a:solidFill>
                  <a:srgbClr val="656565"/>
                </a:solidFill>
              </a:rPr>
              <a:t>data from last year </a:t>
            </a:r>
          </a:p>
          <a:p>
            <a:pPr marL="365760" lvl="1" indent="-274320">
              <a:buClr>
                <a:srgbClr val="C00000"/>
              </a:buClr>
              <a:buSzPct val="100000"/>
              <a:buFont typeface="Arial" pitchFamily="34" charset="0"/>
              <a:buChar char="•"/>
            </a:pPr>
            <a:r>
              <a:rPr lang="en-US" sz="2100" dirty="0">
                <a:solidFill>
                  <a:srgbClr val="656565"/>
                </a:solidFill>
              </a:rPr>
              <a:t>Examine new </a:t>
            </a:r>
            <a:r>
              <a:rPr lang="en-US" sz="2100" dirty="0" smtClean="0">
                <a:solidFill>
                  <a:srgbClr val="656565"/>
                </a:solidFill>
              </a:rPr>
              <a:t>standards </a:t>
            </a:r>
            <a:r>
              <a:rPr lang="en-US" sz="2100" dirty="0">
                <a:solidFill>
                  <a:srgbClr val="656565"/>
                </a:solidFill>
              </a:rPr>
              <a:t>to anticipate how to set student learning targets</a:t>
            </a:r>
          </a:p>
          <a:p>
            <a:pPr lvl="1">
              <a:buClr>
                <a:schemeClr val="accent3"/>
              </a:buClr>
            </a:pPr>
            <a:endParaRPr lang="en-US" sz="2100" dirty="0">
              <a:solidFill>
                <a:schemeClr val="accent3"/>
              </a:solidFill>
            </a:endParaRPr>
          </a:p>
          <a:p>
            <a:pPr marL="268230" lvl="1" indent="0">
              <a:buNone/>
            </a:pPr>
            <a:endParaRPr lang="en-US" sz="2400" dirty="0"/>
          </a:p>
        </p:txBody>
      </p:sp>
      <p:cxnSp>
        <p:nvCxnSpPr>
          <p:cNvPr id="26" name="Straight Connector 25"/>
          <p:cNvCxnSpPr/>
          <p:nvPr/>
        </p:nvCxnSpPr>
        <p:spPr>
          <a:xfrm>
            <a:off x="1463040" y="749808"/>
            <a:ext cx="740695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8"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2" name="Straight Connector 11"/>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095484957"/>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88900" y="627856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bwMode="auto">
          <a:xfrm>
            <a:off x="1366889" y="31750"/>
            <a:ext cx="7594551" cy="860425"/>
          </a:xfrm>
          <a:prstGeom prst="rect">
            <a:avLst/>
          </a:prstGeom>
          <a:noFill/>
          <a:ln>
            <a:miter lim="800000"/>
            <a:headEnd/>
            <a:tailEnd/>
          </a:ln>
        </p:spPr>
        <p:txBody>
          <a:bodyPr vert="horz" wrap="square" lIns="91420" tIns="45710" rIns="91420" bIns="45710" numCol="1" anchor="t" anchorCtr="0" compatLnSpc="1">
            <a:prstTxWarp prst="textNoShape">
              <a:avLst/>
            </a:prstTxWarp>
          </a:bodyPr>
          <a:lstStyle/>
          <a:p>
            <a:pPr eaLnBrk="0" hangingPunct="0">
              <a:defRPr/>
            </a:pPr>
            <a:r>
              <a:rPr lang="en-US" sz="3600" b="1" dirty="0" smtClean="0">
                <a:solidFill>
                  <a:srgbClr val="1B587C"/>
                </a:solidFill>
                <a:latin typeface="Calibri" pitchFamily="34" charset="0"/>
                <a:ea typeface="Arial Unicode MS" pitchFamily="34" charset="-128"/>
              </a:rPr>
              <a:t>District Engagement Moving Forward</a:t>
            </a:r>
          </a:p>
          <a:p>
            <a:pPr eaLnBrk="0" hangingPunct="0">
              <a:defRPr/>
            </a:pPr>
            <a:endParaRPr lang="en-US" sz="2600" b="1" dirty="0" smtClean="0">
              <a:solidFill>
                <a:srgbClr val="1B587C"/>
              </a:solidFill>
              <a:ea typeface="Arial Unicode MS" pitchFamily="34" charset="-128"/>
            </a:endParaRPr>
          </a:p>
        </p:txBody>
      </p:sp>
      <p:sp>
        <p:nvSpPr>
          <p:cNvPr id="10" name="Rectangle 9"/>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11" name="TextBox 5"/>
          <p:cNvSpPr txBox="1">
            <a:spLocks noChangeArrowheads="1"/>
          </p:cNvSpPr>
          <p:nvPr/>
        </p:nvSpPr>
        <p:spPr bwMode="auto">
          <a:xfrm>
            <a:off x="-121022" y="448791"/>
            <a:ext cx="1616764" cy="338554"/>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Integration</a:t>
            </a:r>
            <a:endParaRPr lang="en-US" sz="1600" b="1" dirty="0">
              <a:solidFill>
                <a:schemeClr val="bg1"/>
              </a:solidFill>
            </a:endParaRPr>
          </a:p>
        </p:txBody>
      </p:sp>
      <p:sp>
        <p:nvSpPr>
          <p:cNvPr id="15" name="Content Placeholder 2"/>
          <p:cNvSpPr txBox="1">
            <a:spLocks/>
          </p:cNvSpPr>
          <p:nvPr/>
        </p:nvSpPr>
        <p:spPr>
          <a:xfrm>
            <a:off x="273379" y="1243928"/>
            <a:ext cx="8493551" cy="5099722"/>
          </a:xfrm>
          <a:prstGeom prst="rect">
            <a:avLst/>
          </a:prstGeom>
        </p:spPr>
        <p:txBody>
          <a:bodyPr vert="horz" lIns="91420" tIns="45710" rIns="91420" bIns="45710" rtlCol="0">
            <a:noAutofit/>
          </a:bodyPr>
          <a:lstStyle/>
          <a:p>
            <a:pPr marL="274262" indent="-182841" defTabSz="914206" fontAlgn="auto">
              <a:spcBef>
                <a:spcPct val="20000"/>
              </a:spcBef>
              <a:spcAft>
                <a:spcPts val="1200"/>
              </a:spcAft>
              <a:buClr>
                <a:srgbClr val="7895AF"/>
              </a:buClr>
              <a:defRPr/>
            </a:pPr>
            <a:endParaRPr lang="en-US" sz="2300" dirty="0" smtClean="0">
              <a:solidFill>
                <a:schemeClr val="tx1">
                  <a:lumMod val="65000"/>
                  <a:lumOff val="35000"/>
                </a:schemeClr>
              </a:solidFill>
              <a:latin typeface="Arial" pitchFamily="34" charset="0"/>
              <a:cs typeface="Arial" pitchFamily="34" charset="0"/>
            </a:endParaRPr>
          </a:p>
        </p:txBody>
      </p:sp>
      <p:graphicFrame>
        <p:nvGraphicFramePr>
          <p:cNvPr id="12" name="Diagram 11"/>
          <p:cNvGraphicFramePr/>
          <p:nvPr>
            <p:extLst>
              <p:ext uri="{D42A27DB-BD31-4B8C-83A1-F6EECF244321}">
                <p14:modId xmlns="" xmlns:p14="http://schemas.microsoft.com/office/powerpoint/2010/main" val="1372060330"/>
              </p:ext>
            </p:extLst>
          </p:nvPr>
        </p:nvGraphicFramePr>
        <p:xfrm>
          <a:off x="295742" y="1274534"/>
          <a:ext cx="8665698" cy="49658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7" name="Straight Connector 16"/>
          <p:cNvCxnSpPr/>
          <p:nvPr/>
        </p:nvCxnSpPr>
        <p:spPr>
          <a:xfrm>
            <a:off x="1411226" y="701866"/>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Date Placeholder 3"/>
          <p:cNvSpPr txBox="1">
            <a:spLocks/>
          </p:cNvSpPr>
          <p:nvPr/>
        </p:nvSpPr>
        <p:spPr bwMode="auto">
          <a:xfrm>
            <a:off x="6454775" y="627062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16" name="Footer Placeholder 4"/>
          <p:cNvSpPr txBox="1">
            <a:spLocks/>
          </p:cNvSpPr>
          <p:nvPr/>
        </p:nvSpPr>
        <p:spPr bwMode="auto">
          <a:xfrm>
            <a:off x="0" y="627697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8" name="Straight Connector 17"/>
          <p:cNvCxnSpPr/>
          <p:nvPr/>
        </p:nvCxnSpPr>
        <p:spPr>
          <a:xfrm>
            <a:off x="88900" y="627221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2191715176"/>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5059" name="TextBox 4"/>
          <p:cNvSpPr txBox="1">
            <a:spLocks noChangeArrowheads="1"/>
          </p:cNvSpPr>
          <p:nvPr/>
        </p:nvSpPr>
        <p:spPr bwMode="auto">
          <a:xfrm>
            <a:off x="0" y="6261100"/>
            <a:ext cx="8961438" cy="276225"/>
          </a:xfrm>
          <a:prstGeom prst="rect">
            <a:avLst/>
          </a:prstGeom>
          <a:noFill/>
          <a:ln w="9525">
            <a:noFill/>
            <a:miter lim="800000"/>
            <a:headEnd/>
            <a:tailEnd/>
          </a:ln>
        </p:spPr>
        <p:txBody>
          <a:bodyPr lIns="91420" tIns="45710" rIns="91420" bIns="45710" anchor="ctr">
            <a:spAutoFit/>
          </a:bodyPr>
          <a:lstStyle/>
          <a:p>
            <a:pPr algn="ctr"/>
            <a:fld id="{698CF72B-9B1A-4E89-A49C-2225EED3C68E}" type="slidenum">
              <a:rPr lang="en-US">
                <a:solidFill>
                  <a:srgbClr val="FFFFFF"/>
                </a:solidFill>
              </a:rPr>
              <a:pPr algn="ctr"/>
              <a:t>48</a:t>
            </a:fld>
            <a:endParaRPr lang="en-US" dirty="0">
              <a:solidFill>
                <a:srgbClr val="FFFFFF"/>
              </a:solidFill>
            </a:endParaRPr>
          </a:p>
        </p:txBody>
      </p:sp>
      <p:sp>
        <p:nvSpPr>
          <p:cNvPr id="4" name="TextBox 4"/>
          <p:cNvSpPr txBox="1">
            <a:spLocks noChangeArrowheads="1"/>
          </p:cNvSpPr>
          <p:nvPr/>
        </p:nvSpPr>
        <p:spPr bwMode="auto">
          <a:xfrm>
            <a:off x="0" y="2021921"/>
            <a:ext cx="8961438" cy="2677636"/>
          </a:xfrm>
          <a:prstGeom prst="rect">
            <a:avLst/>
          </a:prstGeom>
          <a:noFill/>
          <a:ln w="9525">
            <a:noFill/>
            <a:miter lim="800000"/>
            <a:headEnd/>
            <a:tailEnd/>
          </a:ln>
        </p:spPr>
        <p:txBody>
          <a:bodyPr wrap="square" lIns="91420" tIns="45710" rIns="91420" bIns="45710" anchor="ctr">
            <a:spAutoFit/>
          </a:bodyPr>
          <a:lstStyle/>
          <a:p>
            <a:pPr algn="ctr"/>
            <a:r>
              <a:rPr lang="en-US" sz="4200" b="1" dirty="0" smtClean="0">
                <a:solidFill>
                  <a:srgbClr val="1B587C"/>
                </a:solidFill>
                <a:latin typeface="Calibri" pitchFamily="34" charset="0"/>
              </a:rPr>
              <a:t>For questions, please contact:</a:t>
            </a:r>
          </a:p>
          <a:p>
            <a:pPr algn="ctr"/>
            <a:r>
              <a:rPr lang="en-US" sz="4200" b="1" dirty="0" smtClean="0">
                <a:solidFill>
                  <a:srgbClr val="1B587C"/>
                </a:solidFill>
                <a:latin typeface="Calibri" pitchFamily="34" charset="0"/>
              </a:rPr>
              <a:t> </a:t>
            </a:r>
          </a:p>
          <a:p>
            <a:pPr algn="ctr"/>
            <a:r>
              <a:rPr lang="en-US" sz="4200" b="1" dirty="0" smtClean="0">
                <a:solidFill>
                  <a:srgbClr val="1B587C"/>
                </a:solidFill>
                <a:latin typeface="Calibri" pitchFamily="34" charset="0"/>
              </a:rPr>
              <a:t>Commoncore@la.gov</a:t>
            </a:r>
          </a:p>
          <a:p>
            <a:pPr algn="ctr"/>
            <a:r>
              <a:rPr lang="en-US" sz="4200" b="1" dirty="0" smtClean="0">
                <a:solidFill>
                  <a:srgbClr val="1B587C"/>
                </a:solidFill>
                <a:latin typeface="Calibri" pitchFamily="34" charset="0"/>
              </a:rPr>
              <a:t>Compass@la.gov</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5058" name="Rectangle 4"/>
          <p:cNvSpPr>
            <a:spLocks noGrp="1"/>
          </p:cNvSpPr>
          <p:nvPr>
            <p:ph type="ctrTitle" idx="4294967295"/>
          </p:nvPr>
        </p:nvSpPr>
        <p:spPr bwMode="auto">
          <a:xfrm>
            <a:off x="685800" y="1096963"/>
            <a:ext cx="6927573" cy="4629150"/>
          </a:xfrm>
          <a:prstGeom prst="rect">
            <a:avLst/>
          </a:prstGeom>
          <a:noFill/>
          <a:ln>
            <a:miter lim="800000"/>
            <a:headEnd/>
            <a:tailEnd/>
          </a:ln>
        </p:spPr>
        <p:txBody>
          <a:bodyPr lIns="91420" tIns="45710" rIns="91420" bIns="45710" anchor="ctr"/>
          <a:lstStyle/>
          <a:p>
            <a:pPr algn="l">
              <a:spcAft>
                <a:spcPts val="600"/>
              </a:spcAft>
            </a:pPr>
            <a:r>
              <a:rPr lang="en-US" b="1" dirty="0" smtClean="0">
                <a:solidFill>
                  <a:srgbClr val="1B587C"/>
                </a:solidFill>
                <a:latin typeface="Calibri" pitchFamily="34" charset="0"/>
                <a:cs typeface="Arial" charset="0"/>
              </a:rPr>
              <a:t>Goal</a:t>
            </a:r>
            <a:r>
              <a:rPr lang="en-US" sz="2800" b="1" dirty="0" smtClean="0">
                <a:solidFill>
                  <a:srgbClr val="1B587C"/>
                </a:solidFill>
                <a:latin typeface="Calibri" pitchFamily="34" charset="0"/>
                <a:cs typeface="Arial" charset="0"/>
              </a:rPr>
              <a:t>: </a:t>
            </a:r>
            <a:r>
              <a:rPr lang="en-US" sz="2800" i="1" dirty="0" smtClean="0">
                <a:solidFill>
                  <a:schemeClr val="tx1">
                    <a:lumMod val="65000"/>
                    <a:lumOff val="35000"/>
                  </a:schemeClr>
                </a:solidFill>
                <a:latin typeface="Calibri" pitchFamily="34" charset="0"/>
                <a:cs typeface="Arial" charset="0"/>
              </a:rPr>
              <a:t>Provide all students with knowledge and skills to attain a college degree or succeed </a:t>
            </a:r>
            <a:r>
              <a:rPr lang="en-US" sz="2800" i="1" smtClean="0">
                <a:solidFill>
                  <a:schemeClr val="tx1">
                    <a:lumMod val="65000"/>
                    <a:lumOff val="35000"/>
                  </a:schemeClr>
                </a:solidFill>
                <a:latin typeface="Calibri" pitchFamily="34" charset="0"/>
                <a:cs typeface="Arial" charset="0"/>
              </a:rPr>
              <a:t>in a </a:t>
            </a:r>
            <a:r>
              <a:rPr lang="en-US" sz="2800" i="1" dirty="0" smtClean="0">
                <a:solidFill>
                  <a:schemeClr val="tx1">
                    <a:lumMod val="65000"/>
                    <a:lumOff val="35000"/>
                  </a:schemeClr>
                </a:solidFill>
                <a:latin typeface="Calibri" pitchFamily="34" charset="0"/>
                <a:cs typeface="Arial" charset="0"/>
              </a:rPr>
              <a:t>career.</a:t>
            </a:r>
            <a:r>
              <a:rPr lang="en-US" b="1" dirty="0" smtClean="0">
                <a:solidFill>
                  <a:srgbClr val="1B587C"/>
                </a:solidFill>
                <a:latin typeface="Calibri" pitchFamily="34" charset="0"/>
                <a:cs typeface="Arial" charset="0"/>
              </a:rPr>
              <a:t/>
            </a:r>
            <a:br>
              <a:rPr lang="en-US" b="1" dirty="0" smtClean="0">
                <a:solidFill>
                  <a:srgbClr val="1B587C"/>
                </a:solidFill>
                <a:latin typeface="Calibri" pitchFamily="34" charset="0"/>
                <a:cs typeface="Arial" charset="0"/>
              </a:rPr>
            </a:br>
            <a:r>
              <a:rPr lang="en-US" b="1" dirty="0" smtClean="0">
                <a:solidFill>
                  <a:srgbClr val="1B587C"/>
                </a:solidFill>
                <a:latin typeface="Calibri" pitchFamily="34" charset="0"/>
                <a:cs typeface="Arial" charset="0"/>
              </a:rPr>
              <a:t/>
            </a:r>
            <a:br>
              <a:rPr lang="en-US" b="1" dirty="0" smtClean="0">
                <a:solidFill>
                  <a:srgbClr val="1B587C"/>
                </a:solidFill>
                <a:latin typeface="Calibri" pitchFamily="34" charset="0"/>
                <a:cs typeface="Arial" charset="0"/>
              </a:rPr>
            </a:br>
            <a:r>
              <a:rPr lang="en-US" b="1" dirty="0" smtClean="0">
                <a:solidFill>
                  <a:srgbClr val="1B587C"/>
                </a:solidFill>
                <a:latin typeface="Calibri" pitchFamily="34" charset="0"/>
                <a:cs typeface="Arial" charset="0"/>
              </a:rPr>
              <a:t/>
            </a:r>
            <a:br>
              <a:rPr lang="en-US" b="1" dirty="0" smtClean="0">
                <a:solidFill>
                  <a:srgbClr val="1B587C"/>
                </a:solidFill>
                <a:latin typeface="Calibri" pitchFamily="34" charset="0"/>
                <a:cs typeface="Arial" charset="0"/>
              </a:rPr>
            </a:br>
            <a:r>
              <a:rPr lang="en-US" b="1" dirty="0" smtClean="0">
                <a:solidFill>
                  <a:srgbClr val="1B587C"/>
                </a:solidFill>
                <a:latin typeface="Calibri" pitchFamily="34" charset="0"/>
                <a:cs typeface="Arial" charset="0"/>
              </a:rPr>
              <a:t>Challenge: </a:t>
            </a:r>
            <a:r>
              <a:rPr lang="en-US" sz="3000" i="1" dirty="0" smtClean="0">
                <a:solidFill>
                  <a:schemeClr val="tx1">
                    <a:lumMod val="65000"/>
                    <a:lumOff val="35000"/>
                  </a:schemeClr>
                </a:solidFill>
                <a:latin typeface="Calibri" pitchFamily="34" charset="0"/>
                <a:cs typeface="Arial" charset="0"/>
              </a:rPr>
              <a:t>How do we get there</a:t>
            </a:r>
            <a:r>
              <a:rPr lang="en-US" i="1" dirty="0" smtClean="0">
                <a:solidFill>
                  <a:schemeClr val="tx1">
                    <a:lumMod val="65000"/>
                    <a:lumOff val="35000"/>
                  </a:schemeClr>
                </a:solidFill>
                <a:latin typeface="Calibri" pitchFamily="34" charset="0"/>
                <a:cs typeface="Arial" charset="0"/>
              </a:rPr>
              <a:t>?  </a:t>
            </a:r>
            <a:r>
              <a:rPr lang="en-US" b="1" dirty="0" smtClean="0">
                <a:solidFill>
                  <a:schemeClr val="tx1"/>
                </a:solidFill>
                <a:latin typeface="Calibri" pitchFamily="34" charset="0"/>
                <a:cs typeface="Arial" charset="0"/>
              </a:rPr>
              <a:t/>
            </a:r>
            <a:br>
              <a:rPr lang="en-US" b="1" dirty="0" smtClean="0">
                <a:solidFill>
                  <a:schemeClr val="tx1"/>
                </a:solidFill>
                <a:latin typeface="Calibri" pitchFamily="34" charset="0"/>
                <a:cs typeface="Arial" charset="0"/>
              </a:rPr>
            </a:br>
            <a:r>
              <a:rPr lang="en-US" b="1" dirty="0" smtClean="0">
                <a:solidFill>
                  <a:schemeClr val="tx1"/>
                </a:solidFill>
                <a:latin typeface="Calibri" pitchFamily="34" charset="0"/>
                <a:cs typeface="Arial" charset="0"/>
              </a:rPr>
              <a:t/>
            </a:r>
            <a:br>
              <a:rPr lang="en-US" b="1" dirty="0" smtClean="0">
                <a:solidFill>
                  <a:schemeClr val="tx1"/>
                </a:solidFill>
                <a:latin typeface="Calibri" pitchFamily="34" charset="0"/>
                <a:cs typeface="Arial" charset="0"/>
              </a:rPr>
            </a:br>
            <a:r>
              <a:rPr lang="en-US" sz="2800" i="1" dirty="0" smtClean="0">
                <a:solidFill>
                  <a:schemeClr val="tx1">
                    <a:lumMod val="65000"/>
                    <a:lumOff val="35000"/>
                  </a:schemeClr>
                </a:solidFill>
                <a:latin typeface="Calibri" pitchFamily="34" charset="0"/>
                <a:cs typeface="Arial" charset="0"/>
              </a:rPr>
              <a:t> </a:t>
            </a:r>
            <a:endParaRPr lang="en-US" sz="2800" i="1" dirty="0" smtClean="0">
              <a:solidFill>
                <a:schemeClr val="tx1">
                  <a:lumMod val="65000"/>
                  <a:lumOff val="35000"/>
                </a:schemeClr>
              </a:solidFill>
              <a:latin typeface="Calibri" pitchFamily="34" charset="0"/>
            </a:endParaRPr>
          </a:p>
        </p:txBody>
      </p:sp>
      <p:sp>
        <p:nvSpPr>
          <p:cNvPr id="45059" name="TextBox 4"/>
          <p:cNvSpPr txBox="1">
            <a:spLocks noChangeArrowheads="1"/>
          </p:cNvSpPr>
          <p:nvPr/>
        </p:nvSpPr>
        <p:spPr bwMode="auto">
          <a:xfrm>
            <a:off x="0" y="6261100"/>
            <a:ext cx="8961438" cy="276225"/>
          </a:xfrm>
          <a:prstGeom prst="rect">
            <a:avLst/>
          </a:prstGeom>
          <a:noFill/>
          <a:ln w="9525">
            <a:noFill/>
            <a:miter lim="800000"/>
            <a:headEnd/>
            <a:tailEnd/>
          </a:ln>
        </p:spPr>
        <p:txBody>
          <a:bodyPr lIns="91420" tIns="45710" rIns="91420" bIns="45710" anchor="ctr">
            <a:spAutoFit/>
          </a:bodyPr>
          <a:lstStyle/>
          <a:p>
            <a:pPr algn="ctr"/>
            <a:fld id="{698CF72B-9B1A-4E89-A49C-2225EED3C68E}" type="slidenum">
              <a:rPr lang="en-US">
                <a:solidFill>
                  <a:srgbClr val="FFFFFF"/>
                </a:solidFill>
              </a:rPr>
              <a:pPr algn="ctr"/>
              <a:t>5</a:t>
            </a:fld>
            <a:endParaRPr lang="en-US" dirty="0">
              <a:solidFill>
                <a:srgbClr val="FFFFFF"/>
              </a:solidFill>
            </a:endParaRPr>
          </a:p>
        </p:txBody>
      </p:sp>
      <p:cxnSp>
        <p:nvCxnSpPr>
          <p:cNvPr id="5" name="Straight Connector 4"/>
          <p:cNvCxnSpPr/>
          <p:nvPr/>
        </p:nvCxnSpPr>
        <p:spPr>
          <a:xfrm flipH="1">
            <a:off x="516367" y="1549101"/>
            <a:ext cx="10758" cy="293683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5058" name="Rectangle 4"/>
          <p:cNvSpPr>
            <a:spLocks noGrp="1"/>
          </p:cNvSpPr>
          <p:nvPr>
            <p:ph type="ctrTitle" idx="4294967295"/>
          </p:nvPr>
        </p:nvSpPr>
        <p:spPr bwMode="auto">
          <a:xfrm>
            <a:off x="685800" y="953436"/>
            <a:ext cx="8275638" cy="4981911"/>
          </a:xfrm>
          <a:prstGeom prst="rect">
            <a:avLst/>
          </a:prstGeom>
          <a:noFill/>
          <a:ln>
            <a:miter lim="800000"/>
            <a:headEnd/>
            <a:tailEnd/>
          </a:ln>
        </p:spPr>
        <p:txBody>
          <a:bodyPr lIns="91420" tIns="45710" rIns="91420" bIns="45710" anchor="ctr"/>
          <a:lstStyle/>
          <a:p>
            <a:pPr indent="457102" algn="l">
              <a:spcAft>
                <a:spcPts val="600"/>
              </a:spcAft>
            </a:pPr>
            <a:r>
              <a:rPr lang="en-US" b="1" dirty="0" smtClean="0">
                <a:solidFill>
                  <a:schemeClr val="tx1"/>
                </a:solidFill>
                <a:latin typeface="Arial" charset="0"/>
                <a:cs typeface="Arial" charset="0"/>
              </a:rPr>
              <a:t/>
            </a:r>
            <a:br>
              <a:rPr lang="en-US" b="1" dirty="0" smtClean="0">
                <a:solidFill>
                  <a:schemeClr val="tx1"/>
                </a:solidFill>
                <a:latin typeface="Arial" charset="0"/>
                <a:cs typeface="Arial" charset="0"/>
              </a:rPr>
            </a:br>
            <a:r>
              <a:rPr lang="en-US" b="1" dirty="0" smtClean="0">
                <a:solidFill>
                  <a:schemeClr val="tx1"/>
                </a:solidFill>
                <a:latin typeface="Arial" charset="0"/>
                <a:cs typeface="Arial" charset="0"/>
              </a:rPr>
              <a:t/>
            </a:r>
            <a:br>
              <a:rPr lang="en-US" b="1" dirty="0" smtClean="0">
                <a:solidFill>
                  <a:schemeClr val="tx1"/>
                </a:solidFill>
                <a:latin typeface="Arial" charset="0"/>
                <a:cs typeface="Arial" charset="0"/>
              </a:rPr>
            </a:br>
            <a:r>
              <a:rPr lang="en-US" dirty="0" smtClean="0">
                <a:solidFill>
                  <a:schemeClr val="accent3"/>
                </a:solidFill>
                <a:latin typeface="Arial" charset="0"/>
                <a:cs typeface="Arial" charset="0"/>
              </a:rPr>
              <a:t> </a:t>
            </a:r>
            <a:endParaRPr lang="en-US" dirty="0" smtClean="0">
              <a:solidFill>
                <a:schemeClr val="accent3"/>
              </a:solidFill>
              <a:latin typeface="Calibri" pitchFamily="34" charset="0"/>
            </a:endParaRPr>
          </a:p>
        </p:txBody>
      </p:sp>
      <p:sp>
        <p:nvSpPr>
          <p:cNvPr id="45059" name="TextBox 4"/>
          <p:cNvSpPr txBox="1">
            <a:spLocks noChangeArrowheads="1"/>
          </p:cNvSpPr>
          <p:nvPr/>
        </p:nvSpPr>
        <p:spPr bwMode="auto">
          <a:xfrm>
            <a:off x="0" y="6261100"/>
            <a:ext cx="8961438" cy="276225"/>
          </a:xfrm>
          <a:prstGeom prst="rect">
            <a:avLst/>
          </a:prstGeom>
          <a:noFill/>
          <a:ln w="9525">
            <a:noFill/>
            <a:miter lim="800000"/>
            <a:headEnd/>
            <a:tailEnd/>
          </a:ln>
        </p:spPr>
        <p:txBody>
          <a:bodyPr lIns="91420" tIns="45710" rIns="91420" bIns="45710" anchor="ctr">
            <a:spAutoFit/>
          </a:bodyPr>
          <a:lstStyle/>
          <a:p>
            <a:pPr algn="ctr"/>
            <a:fld id="{698CF72B-9B1A-4E89-A49C-2225EED3C68E}" type="slidenum">
              <a:rPr lang="en-US">
                <a:solidFill>
                  <a:srgbClr val="FFFFFF"/>
                </a:solidFill>
              </a:rPr>
              <a:pPr algn="ctr"/>
              <a:t>6</a:t>
            </a:fld>
            <a:endParaRPr lang="en-US" dirty="0">
              <a:solidFill>
                <a:srgbClr val="FFFFFF"/>
              </a:solidFill>
            </a:endParaRPr>
          </a:p>
        </p:txBody>
      </p:sp>
      <p:cxnSp>
        <p:nvCxnSpPr>
          <p:cNvPr id="5" name="Straight Connector 4"/>
          <p:cNvCxnSpPr/>
          <p:nvPr/>
        </p:nvCxnSpPr>
        <p:spPr>
          <a:xfrm>
            <a:off x="384048" y="1901952"/>
            <a:ext cx="18288" cy="2615184"/>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Rectangle 4"/>
          <p:cNvSpPr txBox="1">
            <a:spLocks/>
          </p:cNvSpPr>
          <p:nvPr/>
        </p:nvSpPr>
        <p:spPr bwMode="auto">
          <a:xfrm>
            <a:off x="589358" y="1701137"/>
            <a:ext cx="8591219" cy="4629474"/>
          </a:xfrm>
          <a:prstGeom prst="rect">
            <a:avLst/>
          </a:prstGeom>
          <a:noFill/>
          <a:ln>
            <a:miter lim="800000"/>
            <a:headEnd/>
            <a:tailEnd/>
          </a:ln>
        </p:spPr>
        <p:txBody>
          <a:bodyPr vert="horz" lIns="89576" tIns="44787" rIns="89576" bIns="44787" rtlCol="0" anchor="ctr">
            <a:normAutofit lnSpcReduction="10000"/>
          </a:bodyPr>
          <a:lstStyle/>
          <a:p>
            <a:pPr defTabSz="914206">
              <a:spcAft>
                <a:spcPts val="600"/>
              </a:spcAft>
            </a:pPr>
            <a:r>
              <a:rPr lang="en-US" sz="4000" b="1" dirty="0" smtClean="0">
                <a:solidFill>
                  <a:srgbClr val="1B587C"/>
                </a:solidFill>
                <a:latin typeface="Calibri" pitchFamily="34" charset="0"/>
                <a:ea typeface="+mj-ea"/>
              </a:rPr>
              <a:t>Two Core Needs: </a:t>
            </a:r>
            <a:r>
              <a:rPr lang="en-US" sz="2800" b="1" dirty="0" smtClean="0">
                <a:solidFill>
                  <a:srgbClr val="1B587C"/>
                </a:solidFill>
                <a:latin typeface="Calibri" pitchFamily="34" charset="0"/>
                <a:ea typeface="+mj-ea"/>
              </a:rPr>
              <a:t/>
            </a:r>
            <a:br>
              <a:rPr lang="en-US" sz="2800" b="1" dirty="0" smtClean="0">
                <a:solidFill>
                  <a:srgbClr val="1B587C"/>
                </a:solidFill>
                <a:latin typeface="Calibri" pitchFamily="34" charset="0"/>
                <a:ea typeface="+mj-ea"/>
              </a:rPr>
            </a:br>
            <a:r>
              <a:rPr lang="en-US" sz="2800" b="1" dirty="0" smtClean="0">
                <a:solidFill>
                  <a:srgbClr val="1B587C"/>
                </a:solidFill>
                <a:latin typeface="Calibri" pitchFamily="34" charset="0"/>
                <a:ea typeface="+mj-ea"/>
              </a:rPr>
              <a:t/>
            </a:r>
            <a:br>
              <a:rPr lang="en-US" sz="2800" b="1" dirty="0" smtClean="0">
                <a:solidFill>
                  <a:srgbClr val="1B587C"/>
                </a:solidFill>
                <a:latin typeface="Calibri" pitchFamily="34" charset="0"/>
                <a:ea typeface="+mj-ea"/>
              </a:rPr>
            </a:br>
            <a:r>
              <a:rPr lang="en-US" sz="3200" b="1" i="1" dirty="0" smtClean="0">
                <a:solidFill>
                  <a:schemeClr val="tx1">
                    <a:lumMod val="65000"/>
                    <a:lumOff val="35000"/>
                  </a:schemeClr>
                </a:solidFill>
                <a:latin typeface="Calibri" pitchFamily="34" charset="0"/>
                <a:ea typeface="+mj-ea"/>
              </a:rPr>
              <a:t>Shift what we expect of students  (CCSS)</a:t>
            </a:r>
            <a:br>
              <a:rPr lang="en-US" sz="3200" b="1" i="1" dirty="0" smtClean="0">
                <a:solidFill>
                  <a:schemeClr val="tx1">
                    <a:lumMod val="65000"/>
                    <a:lumOff val="35000"/>
                  </a:schemeClr>
                </a:solidFill>
                <a:latin typeface="Calibri" pitchFamily="34" charset="0"/>
                <a:ea typeface="+mj-ea"/>
              </a:rPr>
            </a:br>
            <a:r>
              <a:rPr lang="en-US" sz="3200" b="1" i="1" dirty="0" smtClean="0">
                <a:solidFill>
                  <a:schemeClr val="tx1">
                    <a:lumMod val="65000"/>
                    <a:lumOff val="35000"/>
                  </a:schemeClr>
                </a:solidFill>
                <a:latin typeface="Calibri" pitchFamily="34" charset="0"/>
                <a:ea typeface="+mj-ea"/>
              </a:rPr>
              <a:t/>
            </a:r>
            <a:br>
              <a:rPr lang="en-US" sz="3200" b="1" i="1" dirty="0" smtClean="0">
                <a:solidFill>
                  <a:schemeClr val="tx1">
                    <a:lumMod val="65000"/>
                    <a:lumOff val="35000"/>
                  </a:schemeClr>
                </a:solidFill>
                <a:latin typeface="Calibri" pitchFamily="34" charset="0"/>
                <a:ea typeface="+mj-ea"/>
              </a:rPr>
            </a:br>
            <a:r>
              <a:rPr lang="en-US" sz="3200" b="1" i="1" dirty="0" smtClean="0">
                <a:solidFill>
                  <a:schemeClr val="tx1">
                    <a:lumMod val="65000"/>
                    <a:lumOff val="35000"/>
                  </a:schemeClr>
                </a:solidFill>
                <a:latin typeface="Calibri" pitchFamily="34" charset="0"/>
                <a:ea typeface="+mj-ea"/>
              </a:rPr>
              <a:t>Shift teacher practice to align with this change (COMPASS)</a:t>
            </a:r>
            <a:r>
              <a:rPr lang="en-US" sz="3200" b="1" dirty="0" smtClean="0">
                <a:solidFill>
                  <a:schemeClr val="tx1">
                    <a:lumMod val="65000"/>
                    <a:lumOff val="35000"/>
                  </a:schemeClr>
                </a:solidFill>
                <a:latin typeface="Calibri" pitchFamily="34" charset="0"/>
                <a:ea typeface="+mj-ea"/>
              </a:rPr>
              <a:t/>
            </a:r>
            <a:br>
              <a:rPr lang="en-US" sz="3200" b="1" dirty="0" smtClean="0">
                <a:solidFill>
                  <a:schemeClr val="tx1">
                    <a:lumMod val="65000"/>
                    <a:lumOff val="35000"/>
                  </a:schemeClr>
                </a:solidFill>
                <a:latin typeface="Calibri" pitchFamily="34" charset="0"/>
                <a:ea typeface="+mj-ea"/>
              </a:rPr>
            </a:br>
            <a:r>
              <a:rPr lang="en-US" sz="2800" b="1" dirty="0" smtClean="0">
                <a:solidFill>
                  <a:srgbClr val="1B587C"/>
                </a:solidFill>
                <a:ea typeface="+mj-ea"/>
              </a:rPr>
              <a:t/>
            </a:r>
            <a:br>
              <a:rPr lang="en-US" sz="2800" b="1" dirty="0" smtClean="0">
                <a:solidFill>
                  <a:srgbClr val="1B587C"/>
                </a:solidFill>
                <a:ea typeface="+mj-ea"/>
              </a:rPr>
            </a:br>
            <a:r>
              <a:rPr lang="en-US" sz="3100" b="1" dirty="0" smtClean="0">
                <a:ea typeface="+mj-ea"/>
              </a:rPr>
              <a:t/>
            </a:r>
            <a:br>
              <a:rPr lang="en-US" sz="3100" b="1" dirty="0" smtClean="0">
                <a:ea typeface="+mj-ea"/>
              </a:rPr>
            </a:br>
            <a:r>
              <a:rPr lang="en-US" sz="3100" b="1" dirty="0" smtClean="0">
                <a:ea typeface="+mj-ea"/>
              </a:rPr>
              <a:t/>
            </a:r>
            <a:br>
              <a:rPr lang="en-US" sz="3100" b="1" dirty="0" smtClean="0">
                <a:ea typeface="+mj-ea"/>
              </a:rPr>
            </a:br>
            <a:r>
              <a:rPr lang="en-US" sz="2800" b="1" i="1" dirty="0" smtClean="0">
                <a:solidFill>
                  <a:schemeClr val="tx1">
                    <a:lumMod val="65000"/>
                    <a:lumOff val="35000"/>
                  </a:schemeClr>
                </a:solidFill>
                <a:ea typeface="+mj-ea"/>
              </a:rPr>
              <a:t> </a:t>
            </a:r>
            <a:endParaRPr lang="en-US" sz="2800" b="1" i="1" dirty="0" smtClean="0">
              <a:solidFill>
                <a:schemeClr val="tx1">
                  <a:lumMod val="65000"/>
                  <a:lumOff val="35000"/>
                </a:schemeClr>
              </a:solidFill>
              <a:latin typeface="Calibri" pitchFamily="34" charset="0"/>
              <a:ea typeface="+mj-ea"/>
              <a:cs typeface="+mj-cs"/>
            </a:endParaRPr>
          </a:p>
        </p:txBody>
      </p:sp>
    </p:spTree>
    <p:extLst>
      <p:ext uri="{BB962C8B-B14F-4D97-AF65-F5344CB8AC3E}">
        <p14:creationId xmlns="" xmlns:p14="http://schemas.microsoft.com/office/powerpoint/2010/main" val="315514791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5058" name="Rectangle 4"/>
          <p:cNvSpPr>
            <a:spLocks noGrp="1"/>
          </p:cNvSpPr>
          <p:nvPr>
            <p:ph type="ctrTitle" idx="4294967295"/>
          </p:nvPr>
        </p:nvSpPr>
        <p:spPr bwMode="auto">
          <a:xfrm>
            <a:off x="685800" y="953436"/>
            <a:ext cx="8275638" cy="4981911"/>
          </a:xfrm>
          <a:prstGeom prst="rect">
            <a:avLst/>
          </a:prstGeom>
          <a:noFill/>
          <a:ln>
            <a:miter lim="800000"/>
            <a:headEnd/>
            <a:tailEnd/>
          </a:ln>
        </p:spPr>
        <p:txBody>
          <a:bodyPr lIns="91420" tIns="45710" rIns="91420" bIns="45710" anchor="ctr"/>
          <a:lstStyle/>
          <a:p>
            <a:pPr indent="457102" algn="l">
              <a:spcAft>
                <a:spcPts val="600"/>
              </a:spcAft>
            </a:pPr>
            <a:r>
              <a:rPr lang="en-US" b="1" dirty="0" smtClean="0">
                <a:solidFill>
                  <a:schemeClr val="tx1"/>
                </a:solidFill>
                <a:latin typeface="Arial" charset="0"/>
                <a:cs typeface="Arial" charset="0"/>
              </a:rPr>
              <a:t/>
            </a:r>
            <a:br>
              <a:rPr lang="en-US" b="1" dirty="0" smtClean="0">
                <a:solidFill>
                  <a:schemeClr val="tx1"/>
                </a:solidFill>
                <a:latin typeface="Arial" charset="0"/>
                <a:cs typeface="Arial" charset="0"/>
              </a:rPr>
            </a:br>
            <a:r>
              <a:rPr lang="en-US" b="1" dirty="0" smtClean="0">
                <a:solidFill>
                  <a:schemeClr val="tx1"/>
                </a:solidFill>
                <a:latin typeface="Arial" charset="0"/>
                <a:cs typeface="Arial" charset="0"/>
              </a:rPr>
              <a:t/>
            </a:r>
            <a:br>
              <a:rPr lang="en-US" b="1" dirty="0" smtClean="0">
                <a:solidFill>
                  <a:schemeClr val="tx1"/>
                </a:solidFill>
                <a:latin typeface="Arial" charset="0"/>
                <a:cs typeface="Arial" charset="0"/>
              </a:rPr>
            </a:br>
            <a:r>
              <a:rPr lang="en-US" dirty="0" smtClean="0">
                <a:solidFill>
                  <a:schemeClr val="accent3"/>
                </a:solidFill>
                <a:latin typeface="Arial" charset="0"/>
                <a:cs typeface="Arial" charset="0"/>
              </a:rPr>
              <a:t> </a:t>
            </a:r>
            <a:endParaRPr lang="en-US" dirty="0" smtClean="0">
              <a:solidFill>
                <a:schemeClr val="accent3"/>
              </a:solidFill>
              <a:latin typeface="Calibri" pitchFamily="34" charset="0"/>
            </a:endParaRPr>
          </a:p>
        </p:txBody>
      </p:sp>
      <p:sp>
        <p:nvSpPr>
          <p:cNvPr id="45059" name="TextBox 4"/>
          <p:cNvSpPr txBox="1">
            <a:spLocks noChangeArrowheads="1"/>
          </p:cNvSpPr>
          <p:nvPr/>
        </p:nvSpPr>
        <p:spPr bwMode="auto">
          <a:xfrm>
            <a:off x="0" y="6261100"/>
            <a:ext cx="8961438" cy="276225"/>
          </a:xfrm>
          <a:prstGeom prst="rect">
            <a:avLst/>
          </a:prstGeom>
          <a:noFill/>
          <a:ln w="9525">
            <a:noFill/>
            <a:miter lim="800000"/>
            <a:headEnd/>
            <a:tailEnd/>
          </a:ln>
        </p:spPr>
        <p:txBody>
          <a:bodyPr lIns="91420" tIns="45710" rIns="91420" bIns="45710" anchor="ctr">
            <a:spAutoFit/>
          </a:bodyPr>
          <a:lstStyle/>
          <a:p>
            <a:pPr algn="ctr"/>
            <a:fld id="{698CF72B-9B1A-4E89-A49C-2225EED3C68E}" type="slidenum">
              <a:rPr lang="en-US">
                <a:solidFill>
                  <a:srgbClr val="FFFFFF"/>
                </a:solidFill>
              </a:rPr>
              <a:pPr algn="ctr"/>
              <a:t>7</a:t>
            </a:fld>
            <a:endParaRPr lang="en-US" dirty="0">
              <a:solidFill>
                <a:srgbClr val="FFFFFF"/>
              </a:solidFill>
            </a:endParaRPr>
          </a:p>
        </p:txBody>
      </p:sp>
      <p:cxnSp>
        <p:nvCxnSpPr>
          <p:cNvPr id="7" name="Straight Connector 6"/>
          <p:cNvCxnSpPr/>
          <p:nvPr/>
        </p:nvCxnSpPr>
        <p:spPr>
          <a:xfrm>
            <a:off x="384048" y="1901952"/>
            <a:ext cx="18288" cy="2615184"/>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Rectangle 4"/>
          <p:cNvSpPr txBox="1">
            <a:spLocks/>
          </p:cNvSpPr>
          <p:nvPr/>
        </p:nvSpPr>
        <p:spPr bwMode="auto">
          <a:xfrm>
            <a:off x="477078" y="1687885"/>
            <a:ext cx="8484360" cy="4629474"/>
          </a:xfrm>
          <a:prstGeom prst="rect">
            <a:avLst/>
          </a:prstGeom>
          <a:noFill/>
          <a:ln>
            <a:miter lim="800000"/>
            <a:headEnd/>
            <a:tailEnd/>
          </a:ln>
        </p:spPr>
        <p:txBody>
          <a:bodyPr vert="horz" lIns="89576" tIns="44787" rIns="89576" bIns="44787" rtlCol="0" anchor="ctr">
            <a:normAutofit lnSpcReduction="10000"/>
          </a:bodyPr>
          <a:lstStyle/>
          <a:p>
            <a:r>
              <a:rPr lang="en-US" sz="4000" b="1" dirty="0" smtClean="0">
                <a:solidFill>
                  <a:srgbClr val="1B587C"/>
                </a:solidFill>
                <a:latin typeface="Calibri" pitchFamily="34" charset="0"/>
                <a:ea typeface="+mj-ea"/>
              </a:rPr>
              <a:t>Objectives: </a:t>
            </a:r>
            <a:r>
              <a:rPr lang="en-US" sz="2800" b="1" dirty="0" smtClean="0">
                <a:solidFill>
                  <a:srgbClr val="1B587C"/>
                </a:solidFill>
                <a:latin typeface="Calibri" pitchFamily="34" charset="0"/>
                <a:ea typeface="+mj-ea"/>
              </a:rPr>
              <a:t/>
            </a:r>
            <a:br>
              <a:rPr lang="en-US" sz="2800" b="1" dirty="0" smtClean="0">
                <a:solidFill>
                  <a:srgbClr val="1B587C"/>
                </a:solidFill>
                <a:latin typeface="Calibri" pitchFamily="34" charset="0"/>
                <a:ea typeface="+mj-ea"/>
              </a:rPr>
            </a:br>
            <a:r>
              <a:rPr lang="en-US" sz="2800" dirty="0">
                <a:solidFill>
                  <a:schemeClr val="bg1"/>
                </a:solidFill>
              </a:rPr>
              <a:t>an overview of the tools and resources available </a:t>
            </a:r>
            <a:r>
              <a:rPr lang="en-US" sz="2800" dirty="0" smtClean="0">
                <a:solidFill>
                  <a:schemeClr val="bg1"/>
                </a:solidFill>
              </a:rPr>
              <a:t>to</a:t>
            </a:r>
          </a:p>
          <a:p>
            <a:pPr marL="365760" indent="-274320">
              <a:spcBef>
                <a:spcPts val="1200"/>
              </a:spcBef>
              <a:buFont typeface="Arial" pitchFamily="34" charset="0"/>
              <a:buChar char="•"/>
            </a:pPr>
            <a:r>
              <a:rPr lang="en-US" sz="2800" b="1" dirty="0">
                <a:solidFill>
                  <a:schemeClr val="tx1">
                    <a:lumMod val="65000"/>
                    <a:lumOff val="35000"/>
                  </a:schemeClr>
                </a:solidFill>
                <a:latin typeface="Calibri" pitchFamily="34" charset="0"/>
                <a:ea typeface="+mj-ea"/>
              </a:rPr>
              <a:t>Provide practical information about the </a:t>
            </a:r>
            <a:r>
              <a:rPr lang="en-US" sz="2800" b="1" dirty="0" smtClean="0">
                <a:solidFill>
                  <a:schemeClr val="tx1">
                    <a:lumMod val="65000"/>
                    <a:lumOff val="35000"/>
                  </a:schemeClr>
                </a:solidFill>
                <a:latin typeface="Calibri" pitchFamily="34" charset="0"/>
                <a:ea typeface="+mj-ea"/>
              </a:rPr>
              <a:t>Department’s </a:t>
            </a:r>
            <a:r>
              <a:rPr lang="en-US" sz="2800" b="1" dirty="0">
                <a:solidFill>
                  <a:schemeClr val="tx1">
                    <a:lumMod val="65000"/>
                    <a:lumOff val="35000"/>
                  </a:schemeClr>
                </a:solidFill>
                <a:latin typeface="Calibri" pitchFamily="34" charset="0"/>
                <a:ea typeface="+mj-ea"/>
              </a:rPr>
              <a:t>current work around these two initiatives</a:t>
            </a:r>
          </a:p>
          <a:p>
            <a:pPr marL="365760" indent="-274320">
              <a:spcBef>
                <a:spcPts val="1200"/>
              </a:spcBef>
              <a:buFont typeface="Arial" pitchFamily="34" charset="0"/>
              <a:buChar char="•"/>
            </a:pPr>
            <a:r>
              <a:rPr lang="en-US" sz="2800" b="1" dirty="0" smtClean="0">
                <a:solidFill>
                  <a:schemeClr val="tx1">
                    <a:lumMod val="65000"/>
                    <a:lumOff val="35000"/>
                  </a:schemeClr>
                </a:solidFill>
                <a:latin typeface="Calibri" pitchFamily="34" charset="0"/>
                <a:ea typeface="+mj-ea"/>
              </a:rPr>
              <a:t>Outline the Department’s future support of LEAs in both of these areas</a:t>
            </a:r>
            <a:r>
              <a:rPr lang="en-US" sz="3200" b="1" dirty="0" smtClean="0">
                <a:solidFill>
                  <a:schemeClr val="tx1">
                    <a:lumMod val="65000"/>
                    <a:lumOff val="35000"/>
                  </a:schemeClr>
                </a:solidFill>
                <a:latin typeface="Calibri" pitchFamily="34" charset="0"/>
                <a:ea typeface="+mj-ea"/>
              </a:rPr>
              <a:t/>
            </a:r>
            <a:br>
              <a:rPr lang="en-US" sz="3200" b="1" dirty="0" smtClean="0">
                <a:solidFill>
                  <a:schemeClr val="tx1">
                    <a:lumMod val="65000"/>
                    <a:lumOff val="35000"/>
                  </a:schemeClr>
                </a:solidFill>
                <a:latin typeface="Calibri" pitchFamily="34" charset="0"/>
                <a:ea typeface="+mj-ea"/>
              </a:rPr>
            </a:br>
            <a:r>
              <a:rPr lang="en-US" sz="2800" b="1" dirty="0" smtClean="0">
                <a:solidFill>
                  <a:srgbClr val="1B587C"/>
                </a:solidFill>
                <a:ea typeface="+mj-ea"/>
              </a:rPr>
              <a:t/>
            </a:r>
            <a:br>
              <a:rPr lang="en-US" sz="2800" b="1" dirty="0" smtClean="0">
                <a:solidFill>
                  <a:srgbClr val="1B587C"/>
                </a:solidFill>
                <a:ea typeface="+mj-ea"/>
              </a:rPr>
            </a:br>
            <a:r>
              <a:rPr lang="en-US" sz="3100" b="1" dirty="0" smtClean="0">
                <a:ea typeface="+mj-ea"/>
              </a:rPr>
              <a:t/>
            </a:r>
            <a:br>
              <a:rPr lang="en-US" sz="3100" b="1" dirty="0" smtClean="0">
                <a:ea typeface="+mj-ea"/>
              </a:rPr>
            </a:br>
            <a:r>
              <a:rPr lang="en-US" sz="3100" b="1" dirty="0" smtClean="0">
                <a:ea typeface="+mj-ea"/>
              </a:rPr>
              <a:t/>
            </a:r>
            <a:br>
              <a:rPr lang="en-US" sz="3100" b="1" dirty="0" smtClean="0">
                <a:ea typeface="+mj-ea"/>
              </a:rPr>
            </a:br>
            <a:r>
              <a:rPr lang="en-US" sz="2800" b="1" i="1" dirty="0" smtClean="0">
                <a:solidFill>
                  <a:schemeClr val="tx1">
                    <a:lumMod val="65000"/>
                    <a:lumOff val="35000"/>
                  </a:schemeClr>
                </a:solidFill>
                <a:ea typeface="+mj-ea"/>
              </a:rPr>
              <a:t> </a:t>
            </a:r>
            <a:endParaRPr lang="en-US" sz="2800" b="1" i="1" dirty="0" smtClean="0">
              <a:solidFill>
                <a:schemeClr val="tx1">
                  <a:lumMod val="65000"/>
                  <a:lumOff val="35000"/>
                </a:schemeClr>
              </a:solidFill>
              <a:latin typeface="Calibri" pitchFamily="34" charset="0"/>
              <a:ea typeface="+mj-ea"/>
              <a:cs typeface="+mj-cs"/>
            </a:endParaRPr>
          </a:p>
        </p:txBody>
      </p:sp>
    </p:spTree>
    <p:extLst>
      <p:ext uri="{BB962C8B-B14F-4D97-AF65-F5344CB8AC3E}">
        <p14:creationId xmlns="" xmlns:p14="http://schemas.microsoft.com/office/powerpoint/2010/main" val="315514791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5058" name="Rectangle 4"/>
          <p:cNvSpPr>
            <a:spLocks noGrp="1"/>
          </p:cNvSpPr>
          <p:nvPr>
            <p:ph type="ctrTitle" idx="4294967295"/>
          </p:nvPr>
        </p:nvSpPr>
        <p:spPr bwMode="auto">
          <a:xfrm>
            <a:off x="685800" y="954088"/>
            <a:ext cx="8275638" cy="4981575"/>
          </a:xfrm>
          <a:prstGeom prst="rect">
            <a:avLst/>
          </a:prstGeom>
          <a:noFill/>
          <a:ln>
            <a:miter lim="800000"/>
            <a:headEnd/>
            <a:tailEnd/>
          </a:ln>
        </p:spPr>
        <p:txBody>
          <a:bodyPr lIns="91420" tIns="45710" rIns="91420" bIns="45710" anchor="ctr"/>
          <a:lstStyle/>
          <a:p>
            <a:pPr indent="457102" algn="l">
              <a:spcAft>
                <a:spcPts val="600"/>
              </a:spcAft>
            </a:pPr>
            <a:r>
              <a:rPr lang="en-US" b="1" dirty="0" smtClean="0">
                <a:solidFill>
                  <a:schemeClr val="tx1"/>
                </a:solidFill>
                <a:latin typeface="Arial" charset="0"/>
                <a:cs typeface="Arial" charset="0"/>
              </a:rPr>
              <a:t/>
            </a:r>
            <a:br>
              <a:rPr lang="en-US" b="1" dirty="0" smtClean="0">
                <a:solidFill>
                  <a:schemeClr val="tx1"/>
                </a:solidFill>
                <a:latin typeface="Arial" charset="0"/>
                <a:cs typeface="Arial" charset="0"/>
              </a:rPr>
            </a:br>
            <a:r>
              <a:rPr lang="en-US" b="1" dirty="0" smtClean="0">
                <a:solidFill>
                  <a:schemeClr val="tx1"/>
                </a:solidFill>
                <a:latin typeface="Arial" charset="0"/>
                <a:cs typeface="Arial" charset="0"/>
              </a:rPr>
              <a:t/>
            </a:r>
            <a:br>
              <a:rPr lang="en-US" b="1" dirty="0" smtClean="0">
                <a:solidFill>
                  <a:schemeClr val="tx1"/>
                </a:solidFill>
                <a:latin typeface="Arial" charset="0"/>
                <a:cs typeface="Arial" charset="0"/>
              </a:rPr>
            </a:br>
            <a:r>
              <a:rPr lang="en-US" dirty="0" smtClean="0">
                <a:solidFill>
                  <a:schemeClr val="accent3"/>
                </a:solidFill>
                <a:latin typeface="Arial" charset="0"/>
                <a:cs typeface="Arial" charset="0"/>
              </a:rPr>
              <a:t> </a:t>
            </a:r>
            <a:endParaRPr lang="en-US" dirty="0" smtClean="0">
              <a:solidFill>
                <a:schemeClr val="accent3"/>
              </a:solidFill>
              <a:latin typeface="Calibri" pitchFamily="34" charset="0"/>
            </a:endParaRPr>
          </a:p>
        </p:txBody>
      </p:sp>
      <p:sp>
        <p:nvSpPr>
          <p:cNvPr id="45059" name="TextBox 4"/>
          <p:cNvSpPr txBox="1">
            <a:spLocks noChangeArrowheads="1"/>
          </p:cNvSpPr>
          <p:nvPr/>
        </p:nvSpPr>
        <p:spPr bwMode="auto">
          <a:xfrm>
            <a:off x="0" y="6261100"/>
            <a:ext cx="8961438" cy="276225"/>
          </a:xfrm>
          <a:prstGeom prst="rect">
            <a:avLst/>
          </a:prstGeom>
          <a:noFill/>
          <a:ln w="9525">
            <a:noFill/>
            <a:miter lim="800000"/>
            <a:headEnd/>
            <a:tailEnd/>
          </a:ln>
        </p:spPr>
        <p:txBody>
          <a:bodyPr lIns="91420" tIns="45710" rIns="91420" bIns="45710" anchor="ctr">
            <a:spAutoFit/>
          </a:bodyPr>
          <a:lstStyle/>
          <a:p>
            <a:pPr algn="ctr"/>
            <a:fld id="{698CF72B-9B1A-4E89-A49C-2225EED3C68E}" type="slidenum">
              <a:rPr lang="en-US">
                <a:solidFill>
                  <a:srgbClr val="FFFFFF"/>
                </a:solidFill>
              </a:rPr>
              <a:pPr algn="ctr"/>
              <a:t>8</a:t>
            </a:fld>
            <a:endParaRPr lang="en-US" dirty="0">
              <a:solidFill>
                <a:srgbClr val="FFFFFF"/>
              </a:solidFill>
            </a:endParaRPr>
          </a:p>
        </p:txBody>
      </p:sp>
      <p:sp>
        <p:nvSpPr>
          <p:cNvPr id="4" name="TextBox 3"/>
          <p:cNvSpPr txBox="1"/>
          <p:nvPr/>
        </p:nvSpPr>
        <p:spPr>
          <a:xfrm>
            <a:off x="606394" y="2745802"/>
            <a:ext cx="7825883" cy="707886"/>
          </a:xfrm>
          <a:prstGeom prst="rect">
            <a:avLst/>
          </a:prstGeom>
          <a:noFill/>
        </p:spPr>
        <p:txBody>
          <a:bodyPr wrap="square" lIns="91420" tIns="45710" rIns="91420" bIns="45710" rtlCol="0">
            <a:spAutoFit/>
          </a:bodyPr>
          <a:lstStyle/>
          <a:p>
            <a:pPr algn="ctr"/>
            <a:r>
              <a:rPr lang="en-US" sz="4000" b="1" dirty="0" smtClean="0">
                <a:solidFill>
                  <a:schemeClr val="accent3"/>
                </a:solidFill>
                <a:latin typeface="Calibri" pitchFamily="34" charset="0"/>
              </a:rPr>
              <a:t>Common Core State Standards</a:t>
            </a:r>
            <a:endParaRPr lang="en-US" sz="4000" b="1" dirty="0">
              <a:solidFill>
                <a:schemeClr val="accent3"/>
              </a:solidFill>
              <a:latin typeface="Calibri" pitchFamily="34" charset="0"/>
            </a:endParaRPr>
          </a:p>
        </p:txBody>
      </p:sp>
    </p:spTree>
    <p:extLst>
      <p:ext uri="{BB962C8B-B14F-4D97-AF65-F5344CB8AC3E}">
        <p14:creationId xmlns="" xmlns:p14="http://schemas.microsoft.com/office/powerpoint/2010/main" val="315514791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5"/>
          <p:cNvSpPr txBox="1">
            <a:spLocks/>
          </p:cNvSpPr>
          <p:nvPr/>
        </p:nvSpPr>
        <p:spPr>
          <a:xfrm>
            <a:off x="0" y="1329690"/>
            <a:ext cx="8748214" cy="4563292"/>
          </a:xfrm>
          <a:prstGeom prst="rect">
            <a:avLst/>
          </a:prstGeom>
        </p:spPr>
        <p:txBody>
          <a:bodyPr lIns="91420" tIns="45710" rIns="91420" bIns="45710" anchor="t" anchorCtr="0">
            <a:noAutofit/>
          </a:bodyPr>
          <a:lstStyle/>
          <a:p>
            <a:pPr marL="274262" indent="-182841" defTabSz="914206" eaLnBrk="0" hangingPunct="0">
              <a:spcBef>
                <a:spcPts val="0"/>
              </a:spcBef>
              <a:spcAft>
                <a:spcPts val="1800"/>
              </a:spcAft>
              <a:buClr>
                <a:srgbClr val="7895AF"/>
              </a:buClr>
              <a:buSzPct val="85000"/>
              <a:defRPr/>
            </a:pPr>
            <a:endParaRPr lang="en-US" sz="2400" dirty="0" smtClean="0">
              <a:solidFill>
                <a:schemeClr val="tx1">
                  <a:lumMod val="65000"/>
                  <a:lumOff val="35000"/>
                </a:schemeClr>
              </a:solidFill>
              <a:latin typeface="Arial" pitchFamily="34" charset="0"/>
              <a:cs typeface="Arial" pitchFamily="34" charset="0"/>
            </a:endParaRPr>
          </a:p>
        </p:txBody>
      </p:sp>
      <p:sp>
        <p:nvSpPr>
          <p:cNvPr id="3" name="Rectangle 2"/>
          <p:cNvSpPr/>
          <p:nvPr/>
        </p:nvSpPr>
        <p:spPr>
          <a:xfrm>
            <a:off x="2" y="0"/>
            <a:ext cx="1376363" cy="12366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20" tIns="45710" rIns="91420" bIns="45710" anchor="ctr"/>
          <a:lstStyle/>
          <a:p>
            <a:pPr algn="ctr">
              <a:defRPr/>
            </a:pPr>
            <a:endParaRPr lang="en-US" dirty="0"/>
          </a:p>
        </p:txBody>
      </p:sp>
      <p:sp>
        <p:nvSpPr>
          <p:cNvPr id="4" name="TextBox 5"/>
          <p:cNvSpPr txBox="1">
            <a:spLocks noChangeArrowheads="1"/>
          </p:cNvSpPr>
          <p:nvPr/>
        </p:nvSpPr>
        <p:spPr bwMode="auto">
          <a:xfrm>
            <a:off x="-121022" y="202568"/>
            <a:ext cx="1616764" cy="830997"/>
          </a:xfrm>
          <a:prstGeom prst="rect">
            <a:avLst/>
          </a:prstGeom>
          <a:noFill/>
          <a:ln w="9525">
            <a:noFill/>
            <a:miter lim="800000"/>
            <a:headEnd/>
            <a:tailEnd/>
          </a:ln>
        </p:spPr>
        <p:txBody>
          <a:bodyPr wrap="square" lIns="91420" tIns="45710" rIns="91420" bIns="45710" anchor="ctr">
            <a:spAutoFit/>
          </a:bodyPr>
          <a:lstStyle/>
          <a:p>
            <a:pPr algn="ctr"/>
            <a:r>
              <a:rPr lang="en-US" sz="1600" b="1" dirty="0" smtClean="0">
                <a:solidFill>
                  <a:schemeClr val="bg1"/>
                </a:solidFill>
              </a:rPr>
              <a:t>Common </a:t>
            </a:r>
          </a:p>
          <a:p>
            <a:pPr algn="ctr"/>
            <a:r>
              <a:rPr lang="en-US" sz="1600" b="1" dirty="0" smtClean="0">
                <a:solidFill>
                  <a:schemeClr val="bg1"/>
                </a:solidFill>
              </a:rPr>
              <a:t>Core State Standards</a:t>
            </a:r>
            <a:endParaRPr lang="en-US" sz="1600" b="1" dirty="0">
              <a:solidFill>
                <a:schemeClr val="bg1"/>
              </a:solidFill>
            </a:endParaRPr>
          </a:p>
        </p:txBody>
      </p:sp>
      <p:sp>
        <p:nvSpPr>
          <p:cNvPr id="17" name="TextBox 16"/>
          <p:cNvSpPr txBox="1"/>
          <p:nvPr/>
        </p:nvSpPr>
        <p:spPr>
          <a:xfrm>
            <a:off x="316523" y="984740"/>
            <a:ext cx="8458200" cy="1107996"/>
          </a:xfrm>
          <a:prstGeom prst="rect">
            <a:avLst/>
          </a:prstGeom>
          <a:noFill/>
        </p:spPr>
        <p:txBody>
          <a:bodyPr wrap="square" lIns="91420" tIns="45710" rIns="91420" bIns="45710">
            <a:spAutoFit/>
          </a:bodyPr>
          <a:lstStyle/>
          <a:p>
            <a:pPr marL="457102" indent="-219409">
              <a:spcAft>
                <a:spcPts val="1200"/>
              </a:spcAft>
            </a:pPr>
            <a:endParaRPr lang="en-US" sz="2400" dirty="0" smtClean="0"/>
          </a:p>
          <a:p>
            <a:pPr marL="457102" indent="-220616">
              <a:buFont typeface="Arial" pitchFamily="34" charset="0"/>
              <a:buChar char="•"/>
              <a:defRPr/>
            </a:pPr>
            <a:endParaRPr lang="en-US" sz="2000" dirty="0">
              <a:latin typeface="Arial" pitchFamily="34" charset="0"/>
            </a:endParaRPr>
          </a:p>
          <a:p>
            <a:pPr>
              <a:defRPr/>
            </a:pPr>
            <a:endParaRPr lang="en-US" dirty="0">
              <a:latin typeface="Arial" pitchFamily="34" charset="0"/>
            </a:endParaRPr>
          </a:p>
        </p:txBody>
      </p:sp>
      <p:graphicFrame>
        <p:nvGraphicFramePr>
          <p:cNvPr id="10" name="Table 9"/>
          <p:cNvGraphicFramePr>
            <a:graphicFrameLocks noGrp="1"/>
          </p:cNvGraphicFramePr>
          <p:nvPr>
            <p:extLst>
              <p:ext uri="{D42A27DB-BD31-4B8C-83A1-F6EECF244321}">
                <p14:modId xmlns="" xmlns:p14="http://schemas.microsoft.com/office/powerpoint/2010/main" val="3166012386"/>
              </p:ext>
            </p:extLst>
          </p:nvPr>
        </p:nvGraphicFramePr>
        <p:xfrm>
          <a:off x="284276" y="1345535"/>
          <a:ext cx="8392886" cy="4863396"/>
        </p:xfrm>
        <a:graphic>
          <a:graphicData uri="http://schemas.openxmlformats.org/drawingml/2006/table">
            <a:tbl>
              <a:tblPr firstRow="1" bandRow="1">
                <a:tableStyleId>{5C22544A-7EE6-4342-B048-85BDC9FD1C3A}</a:tableStyleId>
              </a:tblPr>
              <a:tblGrid>
                <a:gridCol w="4001116"/>
                <a:gridCol w="4391770"/>
              </a:tblGrid>
              <a:tr h="382836">
                <a:tc>
                  <a:txBody>
                    <a:bodyPr/>
                    <a:lstStyle/>
                    <a:p>
                      <a:r>
                        <a:rPr lang="en-US" sz="1800" dirty="0" smtClean="0">
                          <a:latin typeface="Calibri" pitchFamily="34" charset="0"/>
                        </a:rPr>
                        <a:t>ELA</a:t>
                      </a:r>
                      <a:endParaRPr lang="en-US" sz="1800" dirty="0">
                        <a:latin typeface="Calibri" pitchFamily="34" charset="0"/>
                      </a:endParaRPr>
                    </a:p>
                  </a:txBody>
                  <a:tcPr>
                    <a:solidFill>
                      <a:srgbClr val="1B587C"/>
                    </a:solidFill>
                  </a:tcPr>
                </a:tc>
                <a:tc>
                  <a:txBody>
                    <a:bodyPr/>
                    <a:lstStyle/>
                    <a:p>
                      <a:r>
                        <a:rPr lang="en-US" sz="1800" dirty="0" smtClean="0">
                          <a:latin typeface="Calibri" pitchFamily="34" charset="0"/>
                        </a:rPr>
                        <a:t>Math</a:t>
                      </a:r>
                      <a:endParaRPr lang="en-US" sz="1800" dirty="0">
                        <a:latin typeface="Calibri" pitchFamily="34" charset="0"/>
                      </a:endParaRPr>
                    </a:p>
                  </a:txBody>
                  <a:tcPr>
                    <a:solidFill>
                      <a:srgbClr val="1B587C"/>
                    </a:solidFill>
                  </a:tcPr>
                </a:tc>
              </a:tr>
              <a:tr h="4344437">
                <a:tc>
                  <a:txBody>
                    <a:bodyPr/>
                    <a:lstStyle/>
                    <a:p>
                      <a:pPr marL="365760" indent="-274320">
                        <a:buClr>
                          <a:srgbClr val="1B587C"/>
                        </a:buClr>
                        <a:buFont typeface="Arial" pitchFamily="34" charset="0"/>
                        <a:buChar char="•"/>
                      </a:pPr>
                      <a:r>
                        <a:rPr lang="en-US" sz="2200" dirty="0" smtClean="0">
                          <a:solidFill>
                            <a:schemeClr val="tx1">
                              <a:lumMod val="65000"/>
                              <a:lumOff val="35000"/>
                            </a:schemeClr>
                          </a:solidFill>
                          <a:latin typeface="Calibri" pitchFamily="34" charset="0"/>
                        </a:rPr>
                        <a:t>Shift to informational</a:t>
                      </a:r>
                      <a:r>
                        <a:rPr lang="en-US" sz="2200" baseline="0" dirty="0" smtClean="0">
                          <a:solidFill>
                            <a:schemeClr val="tx1">
                              <a:lumMod val="65000"/>
                              <a:lumOff val="35000"/>
                            </a:schemeClr>
                          </a:solidFill>
                          <a:latin typeface="Calibri" pitchFamily="34" charset="0"/>
                        </a:rPr>
                        <a:t> text, not just literary text</a:t>
                      </a:r>
                    </a:p>
                    <a:p>
                      <a:pPr marL="365760" indent="-274320">
                        <a:buClr>
                          <a:srgbClr val="1B587C"/>
                        </a:buClr>
                        <a:buFont typeface="Arial" pitchFamily="34" charset="0"/>
                        <a:buChar char="•"/>
                      </a:pPr>
                      <a:endParaRPr lang="en-US" sz="600" baseline="0" dirty="0" smtClean="0">
                        <a:solidFill>
                          <a:schemeClr val="tx1">
                            <a:lumMod val="65000"/>
                            <a:lumOff val="35000"/>
                          </a:schemeClr>
                        </a:solidFill>
                        <a:latin typeface="Calibri" pitchFamily="34" charset="0"/>
                      </a:endParaRPr>
                    </a:p>
                    <a:p>
                      <a:pPr marL="365760" indent="-274320">
                        <a:buClr>
                          <a:srgbClr val="1B587C"/>
                        </a:buClr>
                        <a:buFont typeface="Arial" pitchFamily="34" charset="0"/>
                        <a:buChar char="•"/>
                      </a:pPr>
                      <a:r>
                        <a:rPr lang="en-US" sz="2200" baseline="0" dirty="0" smtClean="0">
                          <a:solidFill>
                            <a:schemeClr val="tx1">
                              <a:lumMod val="65000"/>
                              <a:lumOff val="35000"/>
                            </a:schemeClr>
                          </a:solidFill>
                          <a:latin typeface="Calibri" pitchFamily="34" charset="0"/>
                        </a:rPr>
                        <a:t>Deep investigation of fewer, more complex texts</a:t>
                      </a:r>
                    </a:p>
                    <a:p>
                      <a:pPr marL="365760" indent="-274320">
                        <a:buClr>
                          <a:srgbClr val="1B587C"/>
                        </a:buClr>
                        <a:buFont typeface="Arial" pitchFamily="34" charset="0"/>
                        <a:buChar char="•"/>
                      </a:pPr>
                      <a:endParaRPr lang="en-US" sz="600" baseline="0" dirty="0" smtClean="0">
                        <a:solidFill>
                          <a:schemeClr val="tx1">
                            <a:lumMod val="65000"/>
                            <a:lumOff val="35000"/>
                          </a:schemeClr>
                        </a:solidFill>
                        <a:latin typeface="Calibri" pitchFamily="34" charset="0"/>
                      </a:endParaRPr>
                    </a:p>
                    <a:p>
                      <a:pPr marL="365760" indent="-274320">
                        <a:buClr>
                          <a:srgbClr val="1B587C"/>
                        </a:buClr>
                        <a:buFont typeface="Arial" pitchFamily="34" charset="0"/>
                        <a:buChar char="•"/>
                      </a:pPr>
                      <a:r>
                        <a:rPr lang="en-US" sz="2200" baseline="0" dirty="0" smtClean="0">
                          <a:solidFill>
                            <a:schemeClr val="tx1">
                              <a:lumMod val="65000"/>
                              <a:lumOff val="35000"/>
                            </a:schemeClr>
                          </a:solidFill>
                          <a:latin typeface="Calibri" pitchFamily="34" charset="0"/>
                        </a:rPr>
                        <a:t>Focus on forming evidence- based arguments, both in writing and in speech</a:t>
                      </a:r>
                    </a:p>
                    <a:p>
                      <a:pPr marL="365760" indent="-274320">
                        <a:buClr>
                          <a:srgbClr val="1B587C"/>
                        </a:buClr>
                        <a:buFont typeface="Arial" pitchFamily="34" charset="0"/>
                        <a:buChar char="•"/>
                      </a:pPr>
                      <a:endParaRPr lang="en-US" sz="600" baseline="0" dirty="0" smtClean="0">
                        <a:solidFill>
                          <a:schemeClr val="tx1">
                            <a:lumMod val="65000"/>
                            <a:lumOff val="35000"/>
                          </a:schemeClr>
                        </a:solidFill>
                        <a:latin typeface="Calibri" pitchFamily="34" charset="0"/>
                      </a:endParaRPr>
                    </a:p>
                    <a:p>
                      <a:pPr marL="365760" indent="-274320">
                        <a:buClr>
                          <a:srgbClr val="1B587C"/>
                        </a:buClr>
                        <a:buFont typeface="Arial" pitchFamily="34" charset="0"/>
                        <a:buChar char="•"/>
                      </a:pPr>
                      <a:r>
                        <a:rPr kumimoji="0" lang="en-US" sz="2200" kern="1200" dirty="0" smtClean="0">
                          <a:solidFill>
                            <a:schemeClr val="tx1">
                              <a:lumMod val="65000"/>
                              <a:lumOff val="35000"/>
                            </a:schemeClr>
                          </a:solidFill>
                          <a:effectLst/>
                          <a:latin typeface="Calibri" pitchFamily="34" charset="0"/>
                          <a:ea typeface="+mn-ea"/>
                          <a:cs typeface="+mn-cs"/>
                        </a:rPr>
                        <a:t>Focus on locating and gathering evidence from texts </a:t>
                      </a:r>
                    </a:p>
                    <a:p>
                      <a:pPr marL="365760" indent="-274320">
                        <a:buClr>
                          <a:srgbClr val="1B587C"/>
                        </a:buClr>
                        <a:buFont typeface="Arial" pitchFamily="34" charset="0"/>
                        <a:buChar char="•"/>
                      </a:pPr>
                      <a:endParaRPr lang="en-US" sz="600" baseline="0" dirty="0" smtClean="0">
                        <a:solidFill>
                          <a:schemeClr val="tx1">
                            <a:lumMod val="65000"/>
                            <a:lumOff val="35000"/>
                          </a:schemeClr>
                        </a:solidFill>
                        <a:latin typeface="Calibri" pitchFamily="34" charset="0"/>
                      </a:endParaRPr>
                    </a:p>
                    <a:p>
                      <a:pPr marL="365760" indent="-274320">
                        <a:buClr>
                          <a:srgbClr val="1B587C"/>
                        </a:buClr>
                        <a:buFont typeface="Arial" pitchFamily="34" charset="0"/>
                        <a:buChar char="•"/>
                      </a:pPr>
                      <a:r>
                        <a:rPr lang="en-US" sz="2200" baseline="0" dirty="0" smtClean="0">
                          <a:solidFill>
                            <a:schemeClr val="tx1">
                              <a:lumMod val="65000"/>
                              <a:lumOff val="35000"/>
                            </a:schemeClr>
                          </a:solidFill>
                          <a:latin typeface="Calibri" pitchFamily="34" charset="0"/>
                        </a:rPr>
                        <a:t>Focus on building an academic vocabulary across all disciplines</a:t>
                      </a:r>
                      <a:endParaRPr lang="en-US" sz="2200" dirty="0">
                        <a:solidFill>
                          <a:schemeClr val="tx1">
                            <a:lumMod val="65000"/>
                            <a:lumOff val="35000"/>
                          </a:schemeClr>
                        </a:solidFill>
                        <a:latin typeface="Calibri" pitchFamily="34" charset="0"/>
                      </a:endParaRPr>
                    </a:p>
                  </a:txBody>
                  <a:tcPr>
                    <a:solidFill>
                      <a:srgbClr val="D2DEE5"/>
                    </a:solidFill>
                  </a:tcPr>
                </a:tc>
                <a:tc>
                  <a:txBody>
                    <a:bodyPr/>
                    <a:lstStyle/>
                    <a:p>
                      <a:pPr marL="365760" indent="-274320">
                        <a:buClr>
                          <a:srgbClr val="1B587C"/>
                        </a:buClr>
                        <a:buFont typeface="Arial" pitchFamily="34" charset="0"/>
                        <a:buChar char="•"/>
                      </a:pPr>
                      <a:r>
                        <a:rPr lang="en-US" sz="2200" dirty="0" smtClean="0">
                          <a:solidFill>
                            <a:schemeClr val="tx1">
                              <a:lumMod val="65000"/>
                              <a:lumOff val="35000"/>
                            </a:schemeClr>
                          </a:solidFill>
                          <a:latin typeface="Calibri" pitchFamily="34" charset="0"/>
                        </a:rPr>
                        <a:t>Focused, deeper investigation of core math concepts</a:t>
                      </a:r>
                    </a:p>
                    <a:p>
                      <a:pPr marL="365760" indent="-274320">
                        <a:buClr>
                          <a:srgbClr val="1B587C"/>
                        </a:buClr>
                        <a:buFont typeface="Arial" pitchFamily="34" charset="0"/>
                        <a:buChar char="•"/>
                      </a:pPr>
                      <a:endParaRPr lang="en-US" sz="600" dirty="0" smtClean="0">
                        <a:solidFill>
                          <a:schemeClr val="tx1">
                            <a:lumMod val="65000"/>
                            <a:lumOff val="35000"/>
                          </a:schemeClr>
                        </a:solidFill>
                        <a:latin typeface="Calibri" pitchFamily="34" charset="0"/>
                      </a:endParaRPr>
                    </a:p>
                    <a:p>
                      <a:pPr marL="365760" indent="-274320">
                        <a:buClr>
                          <a:srgbClr val="1B587C"/>
                        </a:buClr>
                        <a:buFont typeface="Arial" pitchFamily="34" charset="0"/>
                        <a:buChar char="•"/>
                      </a:pPr>
                      <a:r>
                        <a:rPr lang="en-US" sz="2200" dirty="0" smtClean="0">
                          <a:solidFill>
                            <a:schemeClr val="tx1">
                              <a:lumMod val="65000"/>
                              <a:lumOff val="35000"/>
                            </a:schemeClr>
                          </a:solidFill>
                          <a:latin typeface="Calibri" pitchFamily="34" charset="0"/>
                        </a:rPr>
                        <a:t>Logical progression of content </a:t>
                      </a:r>
                      <a:r>
                        <a:rPr lang="en-US" sz="2200" baseline="0" dirty="0" smtClean="0">
                          <a:solidFill>
                            <a:schemeClr val="tx1">
                              <a:lumMod val="65000"/>
                              <a:lumOff val="35000"/>
                            </a:schemeClr>
                          </a:solidFill>
                          <a:latin typeface="Calibri" pitchFamily="34" charset="0"/>
                        </a:rPr>
                        <a:t>to build conceptual understanding</a:t>
                      </a:r>
                    </a:p>
                    <a:p>
                      <a:pPr marL="365760" indent="-274320">
                        <a:buClr>
                          <a:srgbClr val="1B587C"/>
                        </a:buClr>
                        <a:buFont typeface="Arial" pitchFamily="34" charset="0"/>
                        <a:buChar char="•"/>
                      </a:pPr>
                      <a:endParaRPr lang="en-US" sz="600" baseline="0" dirty="0" smtClean="0">
                        <a:solidFill>
                          <a:schemeClr val="tx1">
                            <a:lumMod val="65000"/>
                            <a:lumOff val="35000"/>
                          </a:schemeClr>
                        </a:solidFill>
                        <a:latin typeface="Calibri" pitchFamily="34" charset="0"/>
                      </a:endParaRPr>
                    </a:p>
                    <a:p>
                      <a:pPr marL="365760" indent="-274320">
                        <a:buClr>
                          <a:srgbClr val="1B587C"/>
                        </a:buClr>
                        <a:buFont typeface="Arial" pitchFamily="34" charset="0"/>
                        <a:buChar char="•"/>
                      </a:pPr>
                      <a:r>
                        <a:rPr lang="en-US" sz="2200" baseline="0" dirty="0" smtClean="0">
                          <a:solidFill>
                            <a:schemeClr val="tx1">
                              <a:lumMod val="65000"/>
                              <a:lumOff val="35000"/>
                            </a:schemeClr>
                          </a:solidFill>
                          <a:latin typeface="Calibri" pitchFamily="34" charset="0"/>
                        </a:rPr>
                        <a:t>Application of math concepts across disciplines</a:t>
                      </a:r>
                    </a:p>
                    <a:p>
                      <a:pPr marL="365760" indent="-274320">
                        <a:buClr>
                          <a:srgbClr val="1B587C"/>
                        </a:buClr>
                        <a:buFont typeface="Arial" pitchFamily="34" charset="0"/>
                        <a:buChar char="•"/>
                      </a:pPr>
                      <a:endParaRPr lang="en-US" sz="600" baseline="0" dirty="0" smtClean="0">
                        <a:solidFill>
                          <a:schemeClr val="tx1">
                            <a:lumMod val="65000"/>
                            <a:lumOff val="35000"/>
                          </a:schemeClr>
                        </a:solidFill>
                        <a:latin typeface="Calibri" pitchFamily="34" charset="0"/>
                      </a:endParaRPr>
                    </a:p>
                    <a:p>
                      <a:pPr marL="365760" indent="-274320">
                        <a:buClr>
                          <a:srgbClr val="1B587C"/>
                        </a:buClr>
                        <a:buFont typeface="Arial" pitchFamily="34" charset="0"/>
                        <a:buChar char="•"/>
                      </a:pPr>
                      <a:r>
                        <a:rPr lang="en-US" sz="2200" baseline="0" dirty="0" smtClean="0">
                          <a:solidFill>
                            <a:schemeClr val="tx1">
                              <a:lumMod val="65000"/>
                              <a:lumOff val="35000"/>
                            </a:schemeClr>
                          </a:solidFill>
                          <a:latin typeface="Calibri" pitchFamily="34" charset="0"/>
                        </a:rPr>
                        <a:t>Focus on ‘why I got the answer,’ not just ‘how to do the problem’</a:t>
                      </a:r>
                      <a:endParaRPr lang="en-US" sz="2200" dirty="0" smtClean="0">
                        <a:solidFill>
                          <a:schemeClr val="tx1">
                            <a:lumMod val="65000"/>
                            <a:lumOff val="35000"/>
                          </a:schemeClr>
                        </a:solidFill>
                        <a:latin typeface="Calibri" pitchFamily="34" charset="0"/>
                      </a:endParaRPr>
                    </a:p>
                  </a:txBody>
                  <a:tcPr>
                    <a:solidFill>
                      <a:srgbClr val="D2DEE5"/>
                    </a:solidFill>
                  </a:tcPr>
                </a:tc>
              </a:tr>
            </a:tbl>
          </a:graphicData>
        </a:graphic>
      </p:graphicFrame>
      <p:sp>
        <p:nvSpPr>
          <p:cNvPr id="13" name="Title 1"/>
          <p:cNvSpPr txBox="1">
            <a:spLocks/>
          </p:cNvSpPr>
          <p:nvPr/>
        </p:nvSpPr>
        <p:spPr bwMode="auto">
          <a:xfrm>
            <a:off x="1452173" y="88524"/>
            <a:ext cx="7605713" cy="860425"/>
          </a:xfrm>
          <a:prstGeom prst="rect">
            <a:avLst/>
          </a:prstGeom>
          <a:noFill/>
          <a:ln>
            <a:miter lim="800000"/>
            <a:headEnd/>
            <a:tailEnd/>
          </a:ln>
        </p:spPr>
        <p:txBody>
          <a:bodyPr vert="horz" wrap="square" lIns="91420" tIns="45710" rIns="91420" bIns="45710" numCol="1" anchor="t" anchorCtr="0" compatLnSpc="1">
            <a:prstTxWarp prst="textNoShape">
              <a:avLst/>
            </a:prstTxWarp>
          </a:bodyPr>
          <a:lstStyle/>
          <a:p>
            <a:pPr eaLnBrk="0" hangingPunct="0">
              <a:defRPr/>
            </a:pPr>
            <a:r>
              <a:rPr lang="en-US" sz="3000" b="1" dirty="0" smtClean="0">
                <a:solidFill>
                  <a:srgbClr val="1B587C"/>
                </a:solidFill>
                <a:latin typeface="Calibri" pitchFamily="34" charset="0"/>
                <a:ea typeface="Arial Unicode MS" pitchFamily="34" charset="-128"/>
              </a:rPr>
              <a:t>Changing Our Expectations for Student Work:</a:t>
            </a:r>
          </a:p>
          <a:p>
            <a:pPr eaLnBrk="0" hangingPunct="0">
              <a:defRPr/>
            </a:pPr>
            <a:r>
              <a:rPr lang="en-US" sz="3000" b="1" dirty="0" smtClean="0">
                <a:solidFill>
                  <a:srgbClr val="1B587C"/>
                </a:solidFill>
                <a:latin typeface="Calibri" pitchFamily="34" charset="0"/>
                <a:ea typeface="Arial Unicode MS" pitchFamily="34" charset="-128"/>
              </a:rPr>
              <a:t>Standards and Curriculum</a:t>
            </a:r>
          </a:p>
        </p:txBody>
      </p:sp>
      <p:cxnSp>
        <p:nvCxnSpPr>
          <p:cNvPr id="14" name="Straight Connector 13"/>
          <p:cNvCxnSpPr/>
          <p:nvPr/>
        </p:nvCxnSpPr>
        <p:spPr>
          <a:xfrm>
            <a:off x="1411226" y="1122490"/>
            <a:ext cx="7513638"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Date Placeholder 3"/>
          <p:cNvSpPr txBox="1">
            <a:spLocks/>
          </p:cNvSpPr>
          <p:nvPr/>
        </p:nvSpPr>
        <p:spPr bwMode="auto">
          <a:xfrm>
            <a:off x="6454775" y="6276975"/>
            <a:ext cx="2506663" cy="444500"/>
          </a:xfrm>
          <a:prstGeom prst="rect">
            <a:avLst/>
          </a:prstGeom>
          <a:noFill/>
          <a:ln>
            <a:miter lim="800000"/>
            <a:headEnd/>
            <a:tailEnd/>
          </a:ln>
        </p:spPr>
        <p:txBody>
          <a:bodyPr anchor="ctr"/>
          <a:lstStyle>
            <a:lvl1pPr algn="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smtClean="0">
                <a:ln>
                  <a:noFill/>
                </a:ln>
                <a:solidFill>
                  <a:srgbClr val="164C6C"/>
                </a:solidFill>
                <a:effectLst/>
                <a:uLnTx/>
                <a:uFillTx/>
                <a:latin typeface="Arial" charset="0"/>
                <a:ea typeface="+mn-ea"/>
                <a:cs typeface="Arial" charset="0"/>
              </a:rPr>
              <a:t>		</a:t>
            </a:r>
            <a:fld id="{FED32173-1FB7-4D06-A66A-E556A2F7FF67}" type="slidenum">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sp>
        <p:nvSpPr>
          <p:cNvPr id="18" name="Footer Placeholder 4"/>
          <p:cNvSpPr txBox="1">
            <a:spLocks/>
          </p:cNvSpPr>
          <p:nvPr/>
        </p:nvSpPr>
        <p:spPr bwMode="auto">
          <a:xfrm>
            <a:off x="0" y="6283325"/>
            <a:ext cx="4356100" cy="444500"/>
          </a:xfrm>
          <a:prstGeom prst="rect">
            <a:avLst/>
          </a:prstGeom>
          <a:noFill/>
          <a:ln>
            <a:miter lim="800000"/>
            <a:headEnd/>
            <a:tailEnd/>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smtClean="0">
                <a:ln>
                  <a:noFill/>
                </a:ln>
                <a:solidFill>
                  <a:srgbClr val="164C6C"/>
                </a:solidFill>
                <a:effectLst/>
                <a:uLnTx/>
                <a:uFillTx/>
                <a:latin typeface="Arial" charset="0"/>
                <a:ea typeface="+mn-ea"/>
                <a:cs typeface="Arial" charset="0"/>
              </a:rPr>
              <a:t>Louisiana Department of Education</a:t>
            </a:r>
            <a:endParaRPr kumimoji="0" lang="en-US" sz="1600" b="1" i="0" u="none" strike="noStrike" kern="1200" cap="none" spc="0" normalizeH="0" baseline="0" noProof="0" dirty="0">
              <a:ln>
                <a:noFill/>
              </a:ln>
              <a:solidFill>
                <a:srgbClr val="164C6C"/>
              </a:solidFill>
              <a:effectLst/>
              <a:uLnTx/>
              <a:uFillTx/>
              <a:latin typeface="Arial" charset="0"/>
              <a:ea typeface="+mn-ea"/>
              <a:cs typeface="Arial" charset="0"/>
            </a:endParaRPr>
          </a:p>
        </p:txBody>
      </p:sp>
      <p:cxnSp>
        <p:nvCxnSpPr>
          <p:cNvPr id="19" name="Straight Connector 18"/>
          <p:cNvCxnSpPr/>
          <p:nvPr/>
        </p:nvCxnSpPr>
        <p:spPr>
          <a:xfrm>
            <a:off x="88900" y="6278563"/>
            <a:ext cx="8783638"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gt;&lt;version val=&quot;17220&quot;/&gt;&lt;partner val=&quot;536&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precDefault&gt;&lt;/CDefaultPrec&gt;&lt;/root&gt;"/>
  <p:tag name="THINKCELLUNDODONOTDELETE" val="34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_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17847</TotalTime>
  <Words>8757</Words>
  <Application>Microsoft Office PowerPoint</Application>
  <PresentationFormat>Custom</PresentationFormat>
  <Paragraphs>844</Paragraphs>
  <Slides>48</Slides>
  <Notes>46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48</vt:i4>
      </vt:variant>
    </vt:vector>
  </HeadingPairs>
  <TitlesOfParts>
    <vt:vector size="51" baseType="lpstr">
      <vt:lpstr>2_Civic</vt:lpstr>
      <vt:lpstr>Chart</vt:lpstr>
      <vt:lpstr>Document</vt:lpstr>
      <vt:lpstr>Slide 1</vt:lpstr>
      <vt:lpstr>Slide 2</vt:lpstr>
      <vt:lpstr>Slide 3</vt:lpstr>
      <vt:lpstr>The Challenge</vt:lpstr>
      <vt:lpstr>Goal: Provide all students with knowledge and skills to attain a college degree or succeed in a career.   Challenge: How do we get there?     </vt:lpstr>
      <vt:lpstr>   </vt:lpstr>
      <vt:lpstr>   </vt:lpstr>
      <vt:lpstr>   </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vector>
  </TitlesOfParts>
  <Company>Corporate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User</dc:creator>
  <cp:keywords>Message Universal Template US</cp:keywords>
  <dc:description>Version 1.1</dc:description>
  <cp:lastModifiedBy>Eparker</cp:lastModifiedBy>
  <cp:revision>2063</cp:revision>
  <cp:lastPrinted>2012-02-16T15:24:37Z</cp:lastPrinted>
  <dcterms:created xsi:type="dcterms:W3CDTF">2008-12-04T18:15:49Z</dcterms:created>
  <dcterms:modified xsi:type="dcterms:W3CDTF">2012-03-28T14:27:18Z</dcterms:modified>
  <cp:category>POT - US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US</vt:lpwstr>
  </property>
  <property fmtid="{D5CDD505-2E9C-101B-9397-08002B2CF9AE}" pid="4" name="NotesPageLayout">
    <vt:lpwstr>Message</vt:lpwstr>
  </property>
  <property fmtid="{D5CDD505-2E9C-101B-9397-08002B2CF9AE}" pid="5" name="Title">
    <vt:lpwstr>Slide 0</vt:lpwstr>
  </property>
  <property fmtid="{D5CDD505-2E9C-101B-9397-08002B2CF9AE}" pid="6" name="Final">
    <vt:bool>true</vt:bool>
  </property>
  <property fmtid="{D5CDD505-2E9C-101B-9397-08002B2CF9AE}" pid="7" name="Event">
    <vt:lpwstr/>
  </property>
  <property fmtid="{D5CDD505-2E9C-101B-9397-08002B2CF9AE}" pid="8" name="Delivery Date">
    <vt:lpwstr/>
  </property>
  <property fmtid="{D5CDD505-2E9C-101B-9397-08002B2CF9AE}" pid="9" name="DocID">
    <vt:lpwstr/>
  </property>
  <property fmtid="{D5CDD505-2E9C-101B-9397-08002B2CF9AE}" pid="10" name="DocIDinTitle">
    <vt:bool>true</vt:bool>
  </property>
  <property fmtid="{D5CDD505-2E9C-101B-9397-08002B2CF9AE}" pid="11" name="DocIDinSlide">
    <vt:bool>true</vt:bool>
  </property>
  <property fmtid="{D5CDD505-2E9C-101B-9397-08002B2CF9AE}" pid="12" name="DocIDPosition">
    <vt:i4>0</vt:i4>
  </property>
</Properties>
</file>